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374" r:id="rId5"/>
    <p:sldId id="597" r:id="rId6"/>
    <p:sldId id="281" r:id="rId7"/>
    <p:sldId id="282" r:id="rId8"/>
    <p:sldId id="297" r:id="rId9"/>
    <p:sldId id="387" r:id="rId10"/>
    <p:sldId id="373" r:id="rId11"/>
    <p:sldId id="388" r:id="rId12"/>
    <p:sldId id="389" r:id="rId13"/>
    <p:sldId id="386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DCF4D79-EDD2-6695-5AE6-A7991AADEB2E}" name="Decker, Vincent" initials="DV" userId="S::vincent.decker@nrcan-rncan.gc.ca::477bb9c2-f16e-43f3-8bed-ae036fe3c15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7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62C90-0066-467A-AA65-2448A6B2F44C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AC4A0-A0E0-4DBB-BFAB-71D85E34A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90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AC4A0-A0E0-4DBB-BFAB-71D85E34A9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58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err="1"/>
              <a:t>Talking</a:t>
            </a:r>
            <a:r>
              <a:rPr lang="fr-CA"/>
              <a:t> point on the slide</a:t>
            </a:r>
          </a:p>
          <a:p>
            <a:endParaRPr lang="fr-CA"/>
          </a:p>
          <a:p>
            <a:r>
              <a:rPr lang="fr-CA"/>
              <a:t>Photo </a:t>
            </a:r>
            <a:r>
              <a:rPr lang="fr-CA" err="1"/>
              <a:t>is</a:t>
            </a:r>
            <a:r>
              <a:rPr lang="fr-CA"/>
              <a:t> 2019 Sainte-Marthe sur le lac </a:t>
            </a:r>
            <a:r>
              <a:rPr lang="fr-CA" err="1"/>
              <a:t>flooded</a:t>
            </a:r>
            <a:r>
              <a:rPr lang="fr-CA"/>
              <a:t> area due to </a:t>
            </a:r>
            <a:r>
              <a:rPr lang="fr-CA" err="1"/>
              <a:t>dike</a:t>
            </a:r>
            <a:r>
              <a:rPr lang="fr-CA"/>
              <a:t> </a:t>
            </a:r>
            <a:r>
              <a:rPr lang="fr-CA" err="1"/>
              <a:t>breach</a:t>
            </a:r>
            <a:r>
              <a:rPr lang="fr-CA"/>
              <a:t> </a:t>
            </a:r>
            <a:r>
              <a:rPr lang="fr-CA" err="1"/>
              <a:t>produced</a:t>
            </a:r>
            <a:r>
              <a:rPr lang="fr-CA"/>
              <a:t> by EGS </a:t>
            </a:r>
            <a:r>
              <a:rPr lang="fr-CA" err="1"/>
              <a:t>using</a:t>
            </a:r>
            <a:r>
              <a:rPr lang="fr-CA"/>
              <a:t> </a:t>
            </a:r>
            <a:r>
              <a:rPr lang="fr-CA" err="1"/>
              <a:t>pleiades</a:t>
            </a: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C4C2-DEDD-4D05-957D-40296870D6DD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4548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err="1"/>
              <a:t>During</a:t>
            </a:r>
            <a:r>
              <a:rPr lang="fr-CA"/>
              <a:t> </a:t>
            </a:r>
            <a:r>
              <a:rPr lang="fr-CA" err="1"/>
              <a:t>event</a:t>
            </a:r>
            <a:r>
              <a:rPr lang="fr-CA"/>
              <a:t> </a:t>
            </a:r>
            <a:r>
              <a:rPr lang="fr-CA" err="1"/>
              <a:t>response</a:t>
            </a:r>
            <a:r>
              <a:rPr lang="fr-CA"/>
              <a:t>, the </a:t>
            </a:r>
            <a:r>
              <a:rPr lang="fr-CA" err="1"/>
              <a:t>typical</a:t>
            </a:r>
            <a:r>
              <a:rPr lang="fr-CA"/>
              <a:t> workflow </a:t>
            </a:r>
            <a:r>
              <a:rPr lang="fr-CA" err="1"/>
              <a:t>is</a:t>
            </a:r>
            <a:r>
              <a:rPr lang="fr-CA"/>
              <a:t> as follow:</a:t>
            </a:r>
          </a:p>
          <a:p>
            <a:pPr marL="228600" indent="-228600">
              <a:buFont typeface="+mj-lt"/>
              <a:buAutoNum type="arabicPeriod"/>
            </a:pPr>
            <a:r>
              <a:rPr lang="fr-CA"/>
              <a:t>RCM data acquisition </a:t>
            </a:r>
            <a:r>
              <a:rPr lang="fr-CA" err="1"/>
              <a:t>occurs</a:t>
            </a:r>
            <a:r>
              <a:rPr lang="fr-CA"/>
              <a:t> </a:t>
            </a:r>
            <a:r>
              <a:rPr lang="fr-CA" err="1"/>
              <a:t>early</a:t>
            </a:r>
            <a:r>
              <a:rPr lang="fr-CA"/>
              <a:t> in the </a:t>
            </a:r>
            <a:r>
              <a:rPr lang="fr-CA" err="1"/>
              <a:t>morning</a:t>
            </a:r>
            <a:r>
              <a:rPr lang="fr-CA"/>
              <a:t> over Canada.</a:t>
            </a:r>
          </a:p>
          <a:p>
            <a:pPr marL="228600" indent="-228600">
              <a:buFont typeface="+mj-lt"/>
              <a:buAutoNum type="arabicPeriod"/>
            </a:pPr>
            <a:r>
              <a:rPr lang="fr-CA"/>
              <a:t>The data </a:t>
            </a:r>
            <a:r>
              <a:rPr lang="fr-CA" err="1"/>
              <a:t>is</a:t>
            </a:r>
            <a:r>
              <a:rPr lang="fr-CA"/>
              <a:t> </a:t>
            </a:r>
            <a:r>
              <a:rPr lang="fr-CA" err="1"/>
              <a:t>then</a:t>
            </a:r>
            <a:r>
              <a:rPr lang="fr-CA"/>
              <a:t> </a:t>
            </a:r>
            <a:r>
              <a:rPr lang="fr-CA" err="1"/>
              <a:t>received</a:t>
            </a:r>
            <a:r>
              <a:rPr lang="fr-CA"/>
              <a:t> by CCMEO </a:t>
            </a:r>
            <a:r>
              <a:rPr lang="fr-CA" err="1"/>
              <a:t>ground</a:t>
            </a:r>
            <a:r>
              <a:rPr lang="fr-CA"/>
              <a:t> segment and </a:t>
            </a:r>
            <a:r>
              <a:rPr lang="fr-CA" err="1"/>
              <a:t>transformed</a:t>
            </a:r>
            <a:r>
              <a:rPr lang="fr-CA"/>
              <a:t> </a:t>
            </a:r>
            <a:r>
              <a:rPr lang="fr-CA" err="1"/>
              <a:t>into</a:t>
            </a:r>
            <a:r>
              <a:rPr lang="fr-CA"/>
              <a:t> an image by the Canadian </a:t>
            </a:r>
            <a:r>
              <a:rPr lang="fr-CA" err="1"/>
              <a:t>Space</a:t>
            </a:r>
            <a:r>
              <a:rPr lang="fr-CA"/>
              <a:t> Agency</a:t>
            </a:r>
          </a:p>
          <a:p>
            <a:pPr marL="228600" indent="-228600">
              <a:buFont typeface="+mj-lt"/>
              <a:buAutoNum type="arabicPeriod"/>
            </a:pPr>
            <a:r>
              <a:rPr lang="fr-CA"/>
              <a:t>Once </a:t>
            </a:r>
            <a:r>
              <a:rPr lang="fr-CA" err="1"/>
              <a:t>transfered</a:t>
            </a:r>
            <a:r>
              <a:rPr lang="fr-CA"/>
              <a:t> to </a:t>
            </a:r>
            <a:r>
              <a:rPr lang="fr-CA" err="1"/>
              <a:t>our</a:t>
            </a:r>
            <a:r>
              <a:rPr lang="fr-CA"/>
              <a:t> emergency mapping team, </a:t>
            </a:r>
            <a:r>
              <a:rPr lang="fr-CA" err="1"/>
              <a:t>flooded</a:t>
            </a:r>
            <a:r>
              <a:rPr lang="fr-CA"/>
              <a:t> areas are </a:t>
            </a:r>
            <a:r>
              <a:rPr lang="fr-CA" err="1"/>
              <a:t>extracted</a:t>
            </a:r>
            <a:r>
              <a:rPr lang="fr-CA"/>
              <a:t> and the final </a:t>
            </a:r>
            <a:r>
              <a:rPr lang="fr-CA" err="1"/>
              <a:t>map</a:t>
            </a:r>
            <a:r>
              <a:rPr lang="fr-CA"/>
              <a:t> are </a:t>
            </a:r>
            <a:r>
              <a:rPr lang="fr-CA" err="1"/>
              <a:t>published</a:t>
            </a:r>
            <a:r>
              <a:rPr lang="fr-CA"/>
              <a:t> to </a:t>
            </a:r>
            <a:r>
              <a:rPr lang="fr-CA" err="1"/>
              <a:t>our</a:t>
            </a:r>
            <a:r>
              <a:rPr lang="fr-CA"/>
              <a:t> clients </a:t>
            </a:r>
            <a:r>
              <a:rPr lang="fr-CA" err="1"/>
              <a:t>within</a:t>
            </a:r>
            <a:r>
              <a:rPr lang="fr-CA"/>
              <a:t> 4 </a:t>
            </a:r>
            <a:r>
              <a:rPr lang="fr-CA" err="1"/>
              <a:t>hours</a:t>
            </a:r>
            <a:r>
              <a:rPr lang="fr-CA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C4C2-DEDD-4D05-957D-40296870D6DD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7869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The </a:t>
            </a:r>
            <a:r>
              <a:rPr lang="fr-CA" err="1"/>
              <a:t>two</a:t>
            </a:r>
            <a:r>
              <a:rPr lang="fr-CA"/>
              <a:t> main </a:t>
            </a:r>
            <a:r>
              <a:rPr lang="fr-CA" err="1"/>
              <a:t>products</a:t>
            </a:r>
            <a:r>
              <a:rPr lang="fr-CA"/>
              <a:t> </a:t>
            </a:r>
            <a:r>
              <a:rPr lang="fr-CA" err="1"/>
              <a:t>we</a:t>
            </a:r>
            <a:r>
              <a:rPr lang="fr-CA"/>
              <a:t> </a:t>
            </a:r>
            <a:r>
              <a:rPr lang="fr-CA" err="1"/>
              <a:t>currently</a:t>
            </a:r>
            <a:r>
              <a:rPr lang="fr-CA"/>
              <a:t> </a:t>
            </a:r>
            <a:r>
              <a:rPr lang="fr-CA" err="1"/>
              <a:t>maintain</a:t>
            </a:r>
            <a:r>
              <a:rPr lang="fr-CA"/>
              <a:t> </a:t>
            </a:r>
            <a:r>
              <a:rPr lang="fr-CA" err="1"/>
              <a:t>operationnaly</a:t>
            </a:r>
            <a:r>
              <a:rPr lang="fr-CA"/>
              <a:t> are flood </a:t>
            </a:r>
            <a:r>
              <a:rPr lang="fr-CA" err="1"/>
              <a:t>extent</a:t>
            </a:r>
            <a:r>
              <a:rPr lang="fr-CA"/>
              <a:t> and river </a:t>
            </a:r>
            <a:r>
              <a:rPr lang="fr-CA" err="1"/>
              <a:t>ice</a:t>
            </a:r>
            <a:r>
              <a:rPr lang="fr-CA"/>
              <a:t> </a:t>
            </a:r>
            <a:r>
              <a:rPr lang="fr-CA" err="1"/>
              <a:t>breakup</a:t>
            </a:r>
            <a:r>
              <a:rPr lang="fr-CA"/>
              <a:t> monitoring </a:t>
            </a:r>
            <a:r>
              <a:rPr lang="fr-CA" err="1"/>
              <a:t>maps</a:t>
            </a:r>
            <a:r>
              <a:rPr lang="fr-CA"/>
              <a:t>.</a:t>
            </a:r>
          </a:p>
          <a:p>
            <a:endParaRPr lang="fr-CA"/>
          </a:p>
          <a:p>
            <a:r>
              <a:rPr lang="fr-CA"/>
              <a:t>In </a:t>
            </a:r>
            <a:r>
              <a:rPr lang="fr-CA" err="1"/>
              <a:t>this</a:t>
            </a:r>
            <a:r>
              <a:rPr lang="fr-CA"/>
              <a:t> slide, the </a:t>
            </a:r>
            <a:r>
              <a:rPr lang="fr-CA" err="1"/>
              <a:t>steps</a:t>
            </a:r>
            <a:r>
              <a:rPr lang="fr-CA"/>
              <a:t> for flood extraction.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/>
              <a:t>Water </a:t>
            </a:r>
            <a:r>
              <a:rPr lang="fr-CA" err="1"/>
              <a:t>is</a:t>
            </a:r>
            <a:r>
              <a:rPr lang="fr-CA"/>
              <a:t> black in a radar image, in bleu the </a:t>
            </a:r>
            <a:r>
              <a:rPr lang="fr-CA" err="1"/>
              <a:t>extracted</a:t>
            </a:r>
            <a:r>
              <a:rPr lang="fr-CA"/>
              <a:t> </a:t>
            </a:r>
            <a:r>
              <a:rPr lang="fr-CA" err="1"/>
              <a:t>geographic</a:t>
            </a:r>
            <a:r>
              <a:rPr lang="fr-CA"/>
              <a:t> layer </a:t>
            </a:r>
            <a:r>
              <a:rPr lang="fr-CA" err="1"/>
              <a:t>distributed</a:t>
            </a:r>
            <a:r>
              <a:rPr lang="fr-CA"/>
              <a:t> to clients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/>
              <a:t>A CCMEO </a:t>
            </a:r>
            <a:r>
              <a:rPr lang="fr-CA" err="1"/>
              <a:t>developped</a:t>
            </a:r>
            <a:r>
              <a:rPr lang="fr-CA"/>
              <a:t> river </a:t>
            </a:r>
            <a:r>
              <a:rPr lang="fr-CA" err="1"/>
              <a:t>ice</a:t>
            </a:r>
            <a:r>
              <a:rPr lang="fr-CA"/>
              <a:t> classification </a:t>
            </a:r>
            <a:r>
              <a:rPr lang="fr-CA" err="1"/>
              <a:t>algorithm</a:t>
            </a:r>
            <a:r>
              <a:rPr lang="fr-CA"/>
              <a:t> </a:t>
            </a:r>
            <a:r>
              <a:rPr lang="fr-CA" err="1"/>
              <a:t>is</a:t>
            </a:r>
            <a:r>
              <a:rPr lang="fr-CA"/>
              <a:t> </a:t>
            </a:r>
            <a:r>
              <a:rPr lang="fr-CA" err="1"/>
              <a:t>applied</a:t>
            </a:r>
            <a:r>
              <a:rPr lang="fr-CA"/>
              <a:t> to a radar image, </a:t>
            </a:r>
            <a:r>
              <a:rPr lang="fr-CA" err="1"/>
              <a:t>it</a:t>
            </a:r>
            <a:r>
              <a:rPr lang="fr-CA"/>
              <a:t> enable the identification of </a:t>
            </a:r>
            <a:r>
              <a:rPr lang="fr-CA" err="1"/>
              <a:t>ice</a:t>
            </a:r>
            <a:r>
              <a:rPr lang="fr-CA"/>
              <a:t> </a:t>
            </a:r>
            <a:r>
              <a:rPr lang="fr-CA" err="1"/>
              <a:t>jams</a:t>
            </a:r>
            <a:r>
              <a:rPr lang="fr-CA"/>
              <a:t> </a:t>
            </a:r>
            <a:r>
              <a:rPr lang="fr-CA" err="1"/>
              <a:t>that</a:t>
            </a:r>
            <a:r>
              <a:rPr lang="fr-CA"/>
              <a:t> </a:t>
            </a:r>
            <a:r>
              <a:rPr lang="fr-CA" err="1"/>
              <a:t>could</a:t>
            </a:r>
            <a:r>
              <a:rPr lang="fr-CA"/>
              <a:t> </a:t>
            </a:r>
            <a:r>
              <a:rPr lang="fr-CA" err="1"/>
              <a:t>induce</a:t>
            </a:r>
            <a:r>
              <a:rPr lang="fr-CA"/>
              <a:t> flood in </a:t>
            </a:r>
            <a:r>
              <a:rPr lang="fr-CA" err="1"/>
              <a:t>our</a:t>
            </a:r>
            <a:r>
              <a:rPr lang="fr-CA"/>
              <a:t> </a:t>
            </a:r>
            <a:r>
              <a:rPr lang="fr-CA" err="1"/>
              <a:t>northern</a:t>
            </a:r>
            <a:r>
              <a:rPr lang="fr-CA"/>
              <a:t> </a:t>
            </a:r>
            <a:r>
              <a:rPr lang="fr-CA" err="1"/>
              <a:t>communities</a:t>
            </a:r>
            <a:r>
              <a:rPr lang="fr-CA"/>
              <a:t>.</a:t>
            </a:r>
          </a:p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C4C2-DEDD-4D05-957D-40296870D6DD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22596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cs typeface="Calibri"/>
              </a:rPr>
              <a:t>Why 12 weeks secondments?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cs typeface="Calibri"/>
              </a:rPr>
              <a:t>New Sherbrooke leads and specialists need special more intense training to be able to support their surge.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cs typeface="Calibri"/>
              </a:rPr>
              <a:t>The on-call team need support from other CORE EGS teams during the week to help with the activation.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cs typeface="Calibri"/>
              </a:rPr>
              <a:t>4 premières </a:t>
            </a:r>
            <a:r>
              <a:rPr lang="en-US" err="1">
                <a:cs typeface="Calibri"/>
              </a:rPr>
              <a:t>semaines</a:t>
            </a:r>
            <a:r>
              <a:rPr lang="en-US">
                <a:cs typeface="Calibri"/>
              </a:rPr>
              <a:t> training, </a:t>
            </a:r>
            <a:r>
              <a:rPr lang="en-US" err="1">
                <a:cs typeface="Calibri"/>
              </a:rPr>
              <a:t>traitements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édition</a:t>
            </a:r>
            <a:r>
              <a:rPr lang="en-US">
                <a:cs typeface="Calibri"/>
              </a:rPr>
              <a:t>, pratique, </a:t>
            </a:r>
            <a:r>
              <a:rPr lang="en-US" err="1">
                <a:cs typeface="Calibri"/>
              </a:rPr>
              <a:t>préparaion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données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auxiliaires</a:t>
            </a:r>
            <a:r>
              <a:rPr lang="en-US">
                <a:cs typeface="Calibri"/>
              </a:rPr>
              <a:t>, aider avec les </a:t>
            </a:r>
            <a:r>
              <a:rPr lang="en-US" err="1">
                <a:cs typeface="Calibri"/>
              </a:rPr>
              <a:t>cartes</a:t>
            </a:r>
            <a:r>
              <a:rPr lang="en-US">
                <a:cs typeface="Calibri"/>
              </a:rPr>
              <a:t> de </a:t>
            </a:r>
            <a:r>
              <a:rPr lang="en-US" err="1">
                <a:cs typeface="Calibri"/>
              </a:rPr>
              <a:t>breffages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demandes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spéciales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gérer</a:t>
            </a:r>
            <a:r>
              <a:rPr lang="en-US">
                <a:cs typeface="Calibri"/>
              </a:rPr>
              <a:t> les problems des </a:t>
            </a:r>
            <a:r>
              <a:rPr lang="en-US" err="1">
                <a:cs typeface="Calibri"/>
              </a:rPr>
              <a:t>produits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difficiles</a:t>
            </a:r>
            <a:r>
              <a:rPr lang="en-US">
                <a:cs typeface="Calibri"/>
              </a:rPr>
              <a:t>. Research and Operation!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>
                <a:cs typeface="Calibri"/>
              </a:rPr>
              <a:t>Tâches</a:t>
            </a:r>
            <a:r>
              <a:rPr lang="en-US">
                <a:cs typeface="Calibri"/>
              </a:rPr>
              <a:t> pour Core!?! Timing?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cs typeface="Calibri"/>
              </a:rPr>
              <a:t>Several CCMEO teams have agreed to support EGS on Policy (FHIMP), Briefings (FHIMP + </a:t>
            </a:r>
            <a:r>
              <a:rPr lang="en-US" err="1">
                <a:cs typeface="Calibri"/>
              </a:rPr>
              <a:t>Geodiscovery</a:t>
            </a:r>
            <a:r>
              <a:rPr lang="en-US">
                <a:cs typeface="Calibri"/>
              </a:rPr>
              <a:t>) and IT (</a:t>
            </a:r>
            <a:r>
              <a:rPr lang="en-US" err="1">
                <a:cs typeface="Calibri"/>
              </a:rPr>
              <a:t>Geobase</a:t>
            </a:r>
            <a:r>
              <a:rPr lang="en-US">
                <a:cs typeface="Calibri"/>
              </a:rPr>
              <a:t>, CCMEO IT, EODMS), Scientific (CCRS) needs.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cs typeface="Calibri"/>
              </a:rPr>
              <a:t>Why 4 teams?</a:t>
            </a:r>
          </a:p>
          <a:p>
            <a:pPr lvl="1"/>
            <a:r>
              <a:rPr lang="en-CA">
                <a:latin typeface="+mj-lt"/>
              </a:rPr>
              <a:t>Teams are redundant to each other. </a:t>
            </a:r>
          </a:p>
          <a:p>
            <a:pPr lvl="1"/>
            <a:r>
              <a:rPr lang="en-CA">
                <a:latin typeface="+mj-lt"/>
              </a:rPr>
              <a:t>If one team is disrupted then other teams can pick up the slack without working 19 days in a row.</a:t>
            </a:r>
          </a:p>
          <a:p>
            <a:pPr lvl="1"/>
            <a:r>
              <a:rPr lang="en-CA">
                <a:latin typeface="+mj-lt"/>
              </a:rPr>
              <a:t>Current resources allow for 3 teams that will hardly be able to handle more than two concurrent activations.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Permet</a:t>
            </a:r>
            <a:r>
              <a:rPr lang="en-US"/>
              <a:t> aux </a:t>
            </a:r>
            <a:r>
              <a:rPr lang="en-US" err="1"/>
              <a:t>employés</a:t>
            </a:r>
            <a:r>
              <a:rPr lang="en-US"/>
              <a:t> d’être absent sans </a:t>
            </a:r>
            <a:r>
              <a:rPr lang="en-US" err="1"/>
              <a:t>avoir</a:t>
            </a:r>
            <a:r>
              <a:rPr lang="en-US"/>
              <a:t> un impact </a:t>
            </a:r>
            <a:r>
              <a:rPr lang="en-US" err="1"/>
              <a:t>opérationnel</a:t>
            </a:r>
            <a:r>
              <a:rPr lang="en-US"/>
              <a:t> trop important.</a:t>
            </a:r>
          </a:p>
          <a:p>
            <a:pPr lvl="1"/>
            <a:r>
              <a:rPr lang="en-US"/>
              <a:t>Augmenter la </a:t>
            </a:r>
            <a:r>
              <a:rPr lang="en-US" err="1"/>
              <a:t>qualité</a:t>
            </a:r>
            <a:r>
              <a:rPr lang="en-US"/>
              <a:t> de vie des </a:t>
            </a:r>
            <a:r>
              <a:rPr lang="en-US" err="1"/>
              <a:t>membres</a:t>
            </a:r>
            <a:r>
              <a:rPr lang="en-US"/>
              <a:t> de </a:t>
            </a:r>
            <a:r>
              <a:rPr lang="en-US" err="1"/>
              <a:t>l’équipe</a:t>
            </a:r>
            <a:r>
              <a:rPr lang="en-US"/>
              <a:t>,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réduisant</a:t>
            </a:r>
            <a:r>
              <a:rPr lang="en-US"/>
              <a:t> le </a:t>
            </a:r>
            <a:r>
              <a:rPr lang="en-US" err="1"/>
              <a:t>recours</a:t>
            </a:r>
            <a:r>
              <a:rPr lang="en-US"/>
              <a:t> au </a:t>
            </a:r>
            <a:r>
              <a:rPr lang="en-US" err="1"/>
              <a:t>surtemps</a:t>
            </a:r>
            <a:r>
              <a:rPr lang="en-US"/>
              <a:t> “</a:t>
            </a:r>
            <a:r>
              <a:rPr lang="en-US" err="1"/>
              <a:t>obligatoire</a:t>
            </a:r>
            <a:r>
              <a:rPr lang="en-US"/>
              <a:t>”, </a:t>
            </a:r>
            <a:r>
              <a:rPr lang="en-US" err="1"/>
              <a:t>augmente</a:t>
            </a:r>
            <a:r>
              <a:rPr lang="en-US"/>
              <a:t> </a:t>
            </a:r>
            <a:r>
              <a:rPr lang="en-US" err="1"/>
              <a:t>aussi</a:t>
            </a:r>
            <a:r>
              <a:rPr lang="en-US"/>
              <a:t> </a:t>
            </a:r>
            <a:r>
              <a:rPr lang="en-US" err="1"/>
              <a:t>l’attrait</a:t>
            </a:r>
            <a:r>
              <a:rPr lang="en-US"/>
              <a:t> à faire parti du </a:t>
            </a:r>
            <a:r>
              <a:rPr lang="en-US" err="1"/>
              <a:t>projet</a:t>
            </a:r>
            <a:endParaRPr lang="en-CA"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cs typeface="Calibri"/>
              </a:rPr>
              <a:t>Simon and Elise will Shadow the two new francophone Sherbrooke leads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0E01E3-2FCA-46D8-9E8A-B470D86623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348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9272B1-99B0-214E-8926-B46D3A2739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2" y="3572"/>
            <a:ext cx="12176254" cy="68508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33C8AA-7F66-B546-8669-00DE040295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381500"/>
            <a:ext cx="12129025" cy="1447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67D5A3-287B-C64E-8E26-AE388B017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4008994"/>
            <a:ext cx="11401327" cy="1197286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7AFF37-CE3A-B742-A62F-2A3257140A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5206280"/>
            <a:ext cx="10158560" cy="508720"/>
          </a:xfrm>
        </p:spPr>
        <p:txBody>
          <a:bodyPr lIns="45720" anchor="b" anchorCtr="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287338" indent="0">
              <a:buFontTx/>
              <a:buNone/>
              <a:defRPr/>
            </a:lvl2pPr>
            <a:lvl3pPr marL="574675" indent="0">
              <a:buFontTx/>
              <a:buNone/>
              <a:defRPr/>
            </a:lvl3pPr>
            <a:lvl4pPr marL="803275" indent="0">
              <a:buFontTx/>
              <a:buNone/>
              <a:defRPr/>
            </a:lvl4pPr>
            <a:lvl5pPr marL="1031875" indent="0">
              <a:buFontTx/>
              <a:buNone/>
              <a:defRPr/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7C7A8EA-E9AD-2747-BB8E-4E6AC446E0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900" y="5829300"/>
            <a:ext cx="5753100" cy="358775"/>
          </a:xfrm>
        </p:spPr>
        <p:txBody>
          <a:bodyPr lIns="64008" tIns="91440" anchor="b" anchorCtr="0"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87338" indent="0">
              <a:buFontTx/>
              <a:buNone/>
              <a:defRPr/>
            </a:lvl2pPr>
            <a:lvl3pPr marL="574675" indent="0">
              <a:buFontTx/>
              <a:buNone/>
              <a:defRPr/>
            </a:lvl3pPr>
            <a:lvl4pPr marL="803275" indent="0">
              <a:buFontTx/>
              <a:buNone/>
              <a:defRPr/>
            </a:lvl4pPr>
            <a:lvl5pPr marL="1031875" indent="0">
              <a:buFontTx/>
              <a:buNone/>
              <a:defRPr/>
            </a:lvl5pPr>
          </a:lstStyle>
          <a:p>
            <a:pPr lvl="0"/>
            <a:r>
              <a:rPr lang="en-US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69648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9CBD6-6F33-9544-91D3-41D9053A0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B6CFC8-7F2F-7B4A-A59F-19560AF22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3B950-23A4-5442-892C-8F5AC695B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2A13-03F8-C048-B959-2E6A5B43C267}" type="datetime1">
              <a:rPr lang="en-CA" smtClean="0"/>
              <a:t>2024-02-14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CD722-331D-A348-8A4A-68C860AD4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85E9F-F76A-BA45-B335-B23A8FA6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28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FBDE30-B1C7-F444-9771-4D706FC3DB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22CD90-D02E-0845-80F4-B0E3C128D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709C4-970A-AF4D-BB35-9E4704CE3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B955-1AEC-724D-A0DC-4EB48B6B0BF5}" type="datetime1">
              <a:rPr lang="en-CA" smtClean="0"/>
              <a:t>2024-02-14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DEA36-E50F-214A-9BE6-F2771BDD8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3C2FA-514D-FE42-873C-87F607D4B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26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right Page (end present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1D4337-A6FF-E447-AEBC-7572F3E160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93" y="3572"/>
            <a:ext cx="12166612" cy="6850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1CB60-8482-4741-A8DB-6E92FB731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779520"/>
            <a:ext cx="11391900" cy="350520"/>
          </a:xfrm>
        </p:spPr>
        <p:txBody>
          <a:bodyPr>
            <a:normAutofit/>
          </a:bodyPr>
          <a:lstStyle>
            <a:lvl1pPr algn="ctr">
              <a:defRPr sz="1400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copyright year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81B140-A1F6-1948-B146-330E137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858C0-6DDE-9444-BC31-866ED9DFCD8E}" type="datetime1">
              <a:rPr lang="en-CA" smtClean="0"/>
              <a:pPr/>
              <a:t>2024-02-14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E9ACE6-299A-EF4D-B9DA-5ECFCC677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74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A1D64-2AF1-FE48-B966-37A28A3E5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666" y="457200"/>
            <a:ext cx="11269133" cy="990600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157B-3149-DD49-AF6E-204756CE2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5" y="1600200"/>
            <a:ext cx="11269133" cy="4229100"/>
          </a:xfr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9D7E303-64E9-1946-B0E1-0C9BFA265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858C0-6DDE-9444-BC31-866ED9DFCD8E}" type="datetime1">
              <a:rPr lang="en-CA" smtClean="0"/>
              <a:pPr/>
              <a:t>2024-02-14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F5B8D02-46EF-1343-B224-187A6611E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F811CB8-DE62-9D4B-BFD4-B724420BB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67B-D0FE-F448-80B1-1191BC67A3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7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B1071-EAD7-2142-9E61-767469E34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6263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96C5B-016D-C54F-9A6E-0A79A4CE2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32730"/>
            <a:ext cx="10515600" cy="1500187"/>
          </a:xfrm>
        </p:spPr>
        <p:txBody>
          <a:bodyPr anchor="t" anchorCtr="1"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2A8EB-B554-EA44-94DE-06559413F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039D-FA2F-F446-B515-A25EA0F25CD4}" type="datetime1">
              <a:rPr lang="en-CA" smtClean="0"/>
              <a:t>2024-02-14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B3A6A-A61C-6B49-A093-4D6D4B748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87156-1B62-FF4E-96AA-FF576F5C0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4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0F02A-4F51-E644-8B2B-31C6F597B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11277600" cy="9906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3D98B-14A6-2B46-A93E-4BC72CD190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81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8DBDA5-30F9-ED40-BA26-391713454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0127" y="1600200"/>
            <a:ext cx="5181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E26D5-FB56-984C-8394-E70D35274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990A-28E2-2241-82B9-77C01C864E0E}" type="datetime1">
              <a:rPr lang="en-CA" smtClean="0"/>
              <a:t>2024-02-14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C6652-EF52-B446-88CA-29FB7E22D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625CD-903C-3743-9541-67483A04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86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21294-1363-054E-8DCD-CB664EF77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199"/>
            <a:ext cx="11270721" cy="9906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6DDB2-303F-784C-B377-925EEDAD3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4FAFF-5E82-6B48-AF85-FD48AEE39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424112"/>
            <a:ext cx="5157787" cy="32824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AD9F4C-27A7-0C49-8E62-C87DDF9482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44733" y="16002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312F80-5872-0B43-B7B6-ABD5D1318C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44733" y="2424112"/>
            <a:ext cx="5183188" cy="32824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1E9EF0-219D-DC4F-B9E2-6D048D9CE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CBA0-B8BE-454E-9320-1397925DEF46}" type="datetime1">
              <a:rPr lang="en-CA" smtClean="0"/>
              <a:t>2024-02-14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7A6FEA-DEE0-D744-A158-CB0B632F8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15E0DB-5C91-584F-A15F-D5B2D5476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5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B0246-A0AF-BF4B-B83B-CEE811610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11277600" cy="9906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A7C7DD-7FD8-0E41-96C0-E2F47CDE3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98DA-F13D-9644-8FFD-469E8B6CEC02}" type="datetime1">
              <a:rPr lang="en-CA" smtClean="0"/>
              <a:t>2024-02-14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3B0FB-BFC2-BD44-9A8D-9E3AB81A6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44269A-EC65-C948-9444-AD4FE2179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09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926709-8B13-314E-B328-9E8351BC5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AF57-68DC-5241-AA7B-E116E226E515}" type="datetime1">
              <a:rPr lang="en-CA" smtClean="0"/>
              <a:t>2024-02-14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E70B8A-E4B2-DD42-8DBE-FA1DC54BD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34D57-9D7F-3B42-B3FC-5D1C1139C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3E635-6006-B247-9A7F-55383676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4314825" cy="9906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88129-AEC9-4942-BFD3-CB2BEC0C1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457200"/>
            <a:ext cx="5645727" cy="5249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032AB-8D1A-2546-B6D8-ECA4542D1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600199"/>
            <a:ext cx="5232400" cy="41063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84573-3786-904C-BEAB-7308549D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7373-5A5E-4B47-A8E3-F30B8EF2A23E}" type="datetime1">
              <a:rPr lang="en-CA" smtClean="0"/>
              <a:t>2024-02-14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72E8E-04A5-3D45-8663-18FE598F7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85C7B5-FD8E-414B-BC7D-783D731E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36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DF53D-A5AC-AD43-8D7E-A0962CCEF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139267" cy="9906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FDC009-9B3E-C14C-916B-507E998B9C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201"/>
            <a:ext cx="5350932" cy="5257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5449DF-19BD-214E-8E6F-6C05ACB93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5139267" cy="4114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BED602-E4B9-3049-8CF0-B312A1FB2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4C1F-7783-E041-9472-24F46D16163B}" type="datetime1">
              <a:rPr lang="en-CA" smtClean="0"/>
              <a:t>2024-02-14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4D2C96-46AB-A04E-B81B-D32C16647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C9A2C6-E43C-CF4A-A96C-7FE7A0952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9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B56E6F-8FD2-0E47-911E-80748C6FC72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173" y="2715"/>
            <a:ext cx="12169654" cy="685256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849F5-151E-204E-9BB8-946F1AC58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112776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E13F5-06DF-D74C-AD90-5506E0F765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40475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68858C0-6DDE-9444-BC31-866ED9DFCD8E}" type="datetime1">
              <a:rPr lang="en-CA" smtClean="0"/>
              <a:pPr/>
              <a:t>2024-02-14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ECFE335-690C-D344-B45B-49DDA88CED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67933" y="6340475"/>
            <a:ext cx="360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057F95FF-DFDB-A547-BB18-138C33CA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1"/>
            <a:ext cx="11277600" cy="990599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53303-3C57-8046-9232-D2E7A9E7D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lvl1pPr algn="r">
              <a:defRPr sz="14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95A67B-D0FE-F448-80B1-1191BC67A3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0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7338" indent="-287338" algn="l" defTabSz="914400" rtl="0" eaLnBrk="1" latinLnBrk="0" hangingPunct="1">
        <a:lnSpc>
          <a:spcPct val="90000"/>
        </a:lnSpc>
        <a:spcBef>
          <a:spcPts val="1000"/>
        </a:spcBef>
        <a:buSzPct val="70000"/>
        <a:buFontTx/>
        <a:buBlip>
          <a:blip r:embed="rId15"/>
        </a:buBlip>
        <a:tabLst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65138" indent="-177800" algn="l" defTabSz="914400" rtl="0" eaLnBrk="1" latinLnBrk="0" hangingPunct="1">
        <a:lnSpc>
          <a:spcPct val="90000"/>
        </a:lnSpc>
        <a:spcBef>
          <a:spcPts val="500"/>
        </a:spcBef>
        <a:buSzPct val="65000"/>
        <a:buFontTx/>
        <a:buBlip>
          <a:blip r:embed="rId15"/>
        </a:buBlip>
        <a:tabLst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44538" indent="-169863" algn="l" defTabSz="914400" rtl="0" eaLnBrk="1" latinLnBrk="0" hangingPunct="1">
        <a:lnSpc>
          <a:spcPct val="90000"/>
        </a:lnSpc>
        <a:spcBef>
          <a:spcPts val="500"/>
        </a:spcBef>
        <a:buSzPct val="55000"/>
        <a:buFontTx/>
        <a:buBlip>
          <a:blip r:embed="rId15"/>
        </a:buBlip>
        <a:tabLst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73138" indent="-169863" algn="l" defTabSz="914400" rtl="0" eaLnBrk="1" latinLnBrk="0" hangingPunct="1">
        <a:lnSpc>
          <a:spcPct val="90000"/>
        </a:lnSpc>
        <a:spcBef>
          <a:spcPts val="500"/>
        </a:spcBef>
        <a:buClr>
          <a:srgbClr val="5B86AD"/>
        </a:buClr>
        <a:buSzPct val="110000"/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01738" indent="-169863" algn="l" defTabSz="914400" rtl="0" eaLnBrk="1" latinLnBrk="0" hangingPunct="1">
        <a:lnSpc>
          <a:spcPct val="90000"/>
        </a:lnSpc>
        <a:spcBef>
          <a:spcPts val="500"/>
        </a:spcBef>
        <a:buClr>
          <a:srgbClr val="5B86AD"/>
        </a:buClr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>
          <p15:clr>
            <a:srgbClr val="F26B43"/>
          </p15:clr>
        </p15:guide>
        <p15:guide id="5" orient="horz">
          <p15:clr>
            <a:srgbClr val="F26B43"/>
          </p15:clr>
        </p15:guide>
        <p15:guide id="6" orient="horz" pos="4320">
          <p15:clr>
            <a:srgbClr val="F26B43"/>
          </p15:clr>
        </p15:guide>
        <p15:guide id="7" orient="horz" pos="3672">
          <p15:clr>
            <a:srgbClr val="F26B43"/>
          </p15:clr>
        </p15:guide>
        <p15:guide id="8" orient="horz" pos="288">
          <p15:clr>
            <a:srgbClr val="F26B43"/>
          </p15:clr>
        </p15:guide>
        <p15:guide id="9" pos="288">
          <p15:clr>
            <a:srgbClr val="F26B43"/>
          </p15:clr>
        </p15:guide>
        <p15:guide id="10" pos="7392">
          <p15:clr>
            <a:srgbClr val="F26B43"/>
          </p15:clr>
        </p15:guide>
        <p15:guide id="11" pos="7680">
          <p15:clr>
            <a:srgbClr val="F26B43"/>
          </p15:clr>
        </p15:guide>
        <p15:guide id="12" orient="horz" pos="912">
          <p15:clr>
            <a:srgbClr val="F26B43"/>
          </p15:clr>
        </p15:guide>
        <p15:guide id="13" orient="horz" pos="1008">
          <p15:clr>
            <a:srgbClr val="F26B43"/>
          </p15:clr>
        </p15:guide>
        <p15:guide id="14" orient="horz" pos="3600">
          <p15:clr>
            <a:srgbClr val="F26B43"/>
          </p15:clr>
        </p15:guide>
        <p15:guide id="15" orient="horz" pos="4224">
          <p15:clr>
            <a:srgbClr val="F26B43"/>
          </p15:clr>
        </p15:guide>
        <p15:guide id="16" pos="2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8.png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A92F0-8D6C-AC43-AECB-F1F6A3434F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Spring Flooding 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Surge Capacity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19572-9F54-C640-876D-80A41B621E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NRCan Emergency Geomatics Servic</a:t>
            </a:r>
            <a:r>
              <a:rPr lang="en-CA" dirty="0"/>
              <a:t>e, April-June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042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65497F-3B9D-1DD4-4C16-9BE1993DF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2024 Season Preparation Timeline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12CBBC-5909-C3A3-106F-94F6C94AD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CA" dirty="0"/>
          </a:p>
          <a:p>
            <a:pPr lvl="1"/>
            <a:r>
              <a:rPr lang="en-CA" dirty="0"/>
              <a:t>2024-01-24: Call for Volunteers was sent </a:t>
            </a:r>
            <a:br>
              <a:rPr lang="en-CA" dirty="0"/>
            </a:br>
            <a:endParaRPr lang="en-CA" dirty="0"/>
          </a:p>
          <a:p>
            <a:pPr lvl="1"/>
            <a:r>
              <a:rPr lang="en-CA" dirty="0"/>
              <a:t>2024-02-05: Received 4 responses from CCMEO employees not on last year’s​ surge team. From last year’s team, 6/12 will participate again.</a:t>
            </a:r>
            <a:br>
              <a:rPr lang="en-CA" dirty="0"/>
            </a:br>
            <a:endParaRPr lang="en-CA" dirty="0"/>
          </a:p>
          <a:p>
            <a:pPr lvl="1"/>
            <a:r>
              <a:rPr lang="en-CA" dirty="0"/>
              <a:t>2024-02-21: Surge Training Kickoff</a:t>
            </a:r>
            <a:br>
              <a:rPr lang="en-CA" dirty="0"/>
            </a:br>
            <a:endParaRPr lang="en-CA" dirty="0"/>
          </a:p>
          <a:p>
            <a:pPr lvl="1"/>
            <a:r>
              <a:rPr lang="en-CA" dirty="0"/>
              <a:t>Hands-on training sessions will be held in late February and March, with staff to be fully prepared for April 1​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06EE1F-6004-18F8-0FF4-8D7C01331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67B-D0FE-F448-80B1-1191BC67A3E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74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0C3031-E10C-05E2-D700-B0BA90477453}"/>
              </a:ext>
            </a:extLst>
          </p:cNvPr>
          <p:cNvSpPr txBox="1"/>
          <p:nvPr/>
        </p:nvSpPr>
        <p:spPr>
          <a:xfrm>
            <a:off x="767204" y="602366"/>
            <a:ext cx="5536881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NRCan CCMEO</a:t>
            </a:r>
          </a:p>
          <a:p>
            <a:r>
              <a:rPr lang="en-CA" sz="28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Emergency Geomatics Service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CA" sz="24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Provide subject matter expertise on remote sensing for disasters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Create satellite-derived situational awareness products in near real time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Disseminate products to a wide audience using modern and effective distribution channels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C71731-252F-CDD4-275E-74B908862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650" y="602366"/>
            <a:ext cx="5467350" cy="5076825"/>
          </a:xfrm>
          <a:prstGeom prst="rect">
            <a:avLst/>
          </a:prstGeom>
        </p:spPr>
      </p:pic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2B92BEEC-2668-7329-D1B0-C08818BC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</p:spPr>
        <p:txBody>
          <a:bodyPr/>
          <a:lstStyle/>
          <a:p>
            <a:fld id="{8395A67B-D0FE-F448-80B1-1191BC67A3E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289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898553" y="4078349"/>
            <a:ext cx="2638647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819553" y="4078349"/>
            <a:ext cx="2638647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740553" y="4078349"/>
            <a:ext cx="2638647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1537952" y="3881315"/>
            <a:ext cx="400907" cy="400907"/>
            <a:chOff x="1186206" y="2731248"/>
            <a:chExt cx="300680" cy="300680"/>
          </a:xfrm>
        </p:grpSpPr>
        <p:sp>
          <p:nvSpPr>
            <p:cNvPr id="40" name="Oval 39"/>
            <p:cNvSpPr/>
            <p:nvPr/>
          </p:nvSpPr>
          <p:spPr>
            <a:xfrm>
              <a:off x="1186206" y="2731248"/>
              <a:ext cx="300680" cy="30068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44" name="Oval 43"/>
            <p:cNvSpPr/>
            <p:nvPr/>
          </p:nvSpPr>
          <p:spPr>
            <a:xfrm>
              <a:off x="1236661" y="2775901"/>
              <a:ext cx="203624" cy="203624"/>
            </a:xfrm>
            <a:prstGeom prst="ellipse">
              <a:avLst/>
            </a:prstGeom>
            <a:solidFill>
              <a:srgbClr val="8064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463037" y="3883200"/>
            <a:ext cx="400907" cy="400907"/>
            <a:chOff x="1186206" y="2741506"/>
            <a:chExt cx="300680" cy="300680"/>
          </a:xfrm>
        </p:grpSpPr>
        <p:sp>
          <p:nvSpPr>
            <p:cNvPr id="47" name="Oval 46"/>
            <p:cNvSpPr/>
            <p:nvPr/>
          </p:nvSpPr>
          <p:spPr>
            <a:xfrm>
              <a:off x="1186206" y="2741506"/>
              <a:ext cx="300680" cy="30068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48" name="Oval 47"/>
            <p:cNvSpPr/>
            <p:nvPr/>
          </p:nvSpPr>
          <p:spPr>
            <a:xfrm>
              <a:off x="1236661" y="2784706"/>
              <a:ext cx="203624" cy="203624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388123" y="3881315"/>
            <a:ext cx="400907" cy="400907"/>
            <a:chOff x="1186206" y="2731248"/>
            <a:chExt cx="300680" cy="300680"/>
          </a:xfrm>
        </p:grpSpPr>
        <p:sp>
          <p:nvSpPr>
            <p:cNvPr id="50" name="Oval 49"/>
            <p:cNvSpPr/>
            <p:nvPr/>
          </p:nvSpPr>
          <p:spPr>
            <a:xfrm>
              <a:off x="1186206" y="2731248"/>
              <a:ext cx="300680" cy="30068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51" name="Oval 50"/>
            <p:cNvSpPr/>
            <p:nvPr/>
          </p:nvSpPr>
          <p:spPr>
            <a:xfrm>
              <a:off x="1236661" y="2775901"/>
              <a:ext cx="203624" cy="203624"/>
            </a:xfrm>
            <a:prstGeom prst="ellipse">
              <a:avLst/>
            </a:prstGeom>
            <a:solidFill>
              <a:srgbClr val="9BBB4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0313208" y="3883200"/>
            <a:ext cx="400907" cy="400907"/>
            <a:chOff x="1186206" y="2736537"/>
            <a:chExt cx="300680" cy="300680"/>
          </a:xfrm>
        </p:grpSpPr>
        <p:sp>
          <p:nvSpPr>
            <p:cNvPr id="53" name="Oval 52"/>
            <p:cNvSpPr/>
            <p:nvPr/>
          </p:nvSpPr>
          <p:spPr>
            <a:xfrm>
              <a:off x="1186206" y="2736537"/>
              <a:ext cx="300680" cy="30068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54" name="Oval 53"/>
            <p:cNvSpPr/>
            <p:nvPr/>
          </p:nvSpPr>
          <p:spPr>
            <a:xfrm>
              <a:off x="1236661" y="2779737"/>
              <a:ext cx="203624" cy="203624"/>
            </a:xfrm>
            <a:prstGeom prst="ellipse">
              <a:avLst/>
            </a:prstGeom>
            <a:solidFill>
              <a:srgbClr val="F7964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047441" y="2127220"/>
            <a:ext cx="1381928" cy="1381928"/>
            <a:chOff x="801952" y="1938727"/>
            <a:chExt cx="1036446" cy="1036446"/>
          </a:xfrm>
        </p:grpSpPr>
        <p:grpSp>
          <p:nvGrpSpPr>
            <p:cNvPr id="77" name="Group 76"/>
            <p:cNvGrpSpPr/>
            <p:nvPr/>
          </p:nvGrpSpPr>
          <p:grpSpPr>
            <a:xfrm>
              <a:off x="801952" y="1938727"/>
              <a:ext cx="1036446" cy="1036446"/>
              <a:chOff x="801952" y="1938727"/>
              <a:chExt cx="1036446" cy="1036446"/>
            </a:xfrm>
          </p:grpSpPr>
          <p:sp>
            <p:nvSpPr>
              <p:cNvPr id="55" name="Teardrop 54"/>
              <p:cNvSpPr/>
              <p:nvPr/>
            </p:nvSpPr>
            <p:spPr>
              <a:xfrm rot="8100000">
                <a:off x="801952" y="1938727"/>
                <a:ext cx="1036446" cy="1036446"/>
              </a:xfrm>
              <a:prstGeom prst="teardrop">
                <a:avLst/>
              </a:prstGeom>
              <a:solidFill>
                <a:srgbClr val="8064A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944428" y="2081203"/>
                <a:ext cx="751494" cy="7514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</p:grpSp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523" y="2257544"/>
              <a:ext cx="407304" cy="407304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3972527" y="2127220"/>
            <a:ext cx="1381928" cy="1381928"/>
            <a:chOff x="2995766" y="1938727"/>
            <a:chExt cx="1036446" cy="1036446"/>
          </a:xfrm>
        </p:grpSpPr>
        <p:grpSp>
          <p:nvGrpSpPr>
            <p:cNvPr id="78" name="Group 77"/>
            <p:cNvGrpSpPr/>
            <p:nvPr/>
          </p:nvGrpSpPr>
          <p:grpSpPr>
            <a:xfrm>
              <a:off x="2995766" y="1938727"/>
              <a:ext cx="1036446" cy="1036446"/>
              <a:chOff x="801952" y="1938727"/>
              <a:chExt cx="1036446" cy="1036446"/>
            </a:xfrm>
          </p:grpSpPr>
          <p:sp>
            <p:nvSpPr>
              <p:cNvPr id="79" name="Teardrop 78"/>
              <p:cNvSpPr/>
              <p:nvPr/>
            </p:nvSpPr>
            <p:spPr>
              <a:xfrm rot="8100000">
                <a:off x="801952" y="1938727"/>
                <a:ext cx="1036446" cy="1036446"/>
              </a:xfrm>
              <a:prstGeom prst="teardrop">
                <a:avLst/>
              </a:prstGeom>
              <a:solidFill>
                <a:srgbClr val="4F81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944428" y="2081203"/>
                <a:ext cx="751494" cy="7514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</p:grpSp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7418" y="2257544"/>
              <a:ext cx="407304" cy="407304"/>
            </a:xfrm>
            <a:prstGeom prst="rect">
              <a:avLst/>
            </a:prstGeom>
          </p:spPr>
        </p:pic>
      </p:grpSp>
      <p:grpSp>
        <p:nvGrpSpPr>
          <p:cNvPr id="100" name="Group 99"/>
          <p:cNvGrpSpPr/>
          <p:nvPr/>
        </p:nvGrpSpPr>
        <p:grpSpPr>
          <a:xfrm>
            <a:off x="6897612" y="2127220"/>
            <a:ext cx="1381928" cy="1381928"/>
            <a:chOff x="5189580" y="1938727"/>
            <a:chExt cx="1036446" cy="1036446"/>
          </a:xfrm>
        </p:grpSpPr>
        <p:grpSp>
          <p:nvGrpSpPr>
            <p:cNvPr id="81" name="Group 80"/>
            <p:cNvGrpSpPr/>
            <p:nvPr/>
          </p:nvGrpSpPr>
          <p:grpSpPr>
            <a:xfrm>
              <a:off x="5189580" y="1938727"/>
              <a:ext cx="1036446" cy="1036446"/>
              <a:chOff x="801952" y="1938727"/>
              <a:chExt cx="1036446" cy="1036446"/>
            </a:xfrm>
          </p:grpSpPr>
          <p:sp>
            <p:nvSpPr>
              <p:cNvPr id="82" name="Teardrop 81"/>
              <p:cNvSpPr/>
              <p:nvPr/>
            </p:nvSpPr>
            <p:spPr>
              <a:xfrm rot="8100000">
                <a:off x="801952" y="1938727"/>
                <a:ext cx="1036446" cy="1036446"/>
              </a:xfrm>
              <a:prstGeom prst="teardrop">
                <a:avLst/>
              </a:prstGeom>
              <a:solidFill>
                <a:srgbClr val="9BBB4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944428" y="2081203"/>
                <a:ext cx="751494" cy="7514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</p:grp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512" y="2247943"/>
              <a:ext cx="407304" cy="407304"/>
            </a:xfrm>
            <a:prstGeom prst="rect">
              <a:avLst/>
            </a:prstGeom>
          </p:spPr>
        </p:pic>
      </p:grpSp>
      <p:grpSp>
        <p:nvGrpSpPr>
          <p:cNvPr id="101" name="Group 100"/>
          <p:cNvGrpSpPr/>
          <p:nvPr/>
        </p:nvGrpSpPr>
        <p:grpSpPr>
          <a:xfrm>
            <a:off x="9834327" y="2126400"/>
            <a:ext cx="1381928" cy="1381928"/>
            <a:chOff x="7392116" y="1968150"/>
            <a:chExt cx="1036446" cy="1036446"/>
          </a:xfrm>
        </p:grpSpPr>
        <p:grpSp>
          <p:nvGrpSpPr>
            <p:cNvPr id="84" name="Group 83"/>
            <p:cNvGrpSpPr/>
            <p:nvPr/>
          </p:nvGrpSpPr>
          <p:grpSpPr>
            <a:xfrm>
              <a:off x="7392116" y="1968150"/>
              <a:ext cx="1036446" cy="1036446"/>
              <a:chOff x="801952" y="1938727"/>
              <a:chExt cx="1036446" cy="1036446"/>
            </a:xfrm>
          </p:grpSpPr>
          <p:sp>
            <p:nvSpPr>
              <p:cNvPr id="85" name="Teardrop 84"/>
              <p:cNvSpPr/>
              <p:nvPr/>
            </p:nvSpPr>
            <p:spPr>
              <a:xfrm rot="8100000">
                <a:off x="801952" y="1938727"/>
                <a:ext cx="1036446" cy="1036446"/>
              </a:xfrm>
              <a:prstGeom prst="teardrop">
                <a:avLst/>
              </a:prstGeom>
              <a:solidFill>
                <a:srgbClr val="F7964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944428" y="2081203"/>
                <a:ext cx="751494" cy="7514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</p:grp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6686" y="2282720"/>
              <a:ext cx="407305" cy="407305"/>
            </a:xfrm>
            <a:prstGeom prst="rect">
              <a:avLst/>
            </a:prstGeom>
          </p:spPr>
        </p:pic>
      </p:grpSp>
      <p:sp>
        <p:nvSpPr>
          <p:cNvPr id="102" name="TextBox 101"/>
          <p:cNvSpPr txBox="1"/>
          <p:nvPr/>
        </p:nvSpPr>
        <p:spPr>
          <a:xfrm>
            <a:off x="733235" y="4375021"/>
            <a:ext cx="200247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33" b="1">
                <a:solidFill>
                  <a:srgbClr val="8064A2"/>
                </a:solidFill>
              </a:rPr>
              <a:t>6:00 AM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506943" y="4375021"/>
            <a:ext cx="230160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33" b="1">
                <a:solidFill>
                  <a:srgbClr val="4F81BD"/>
                </a:solidFill>
              </a:rPr>
              <a:t>6:30 AM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586582" y="4375021"/>
            <a:ext cx="200247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33" b="1" dirty="0">
                <a:solidFill>
                  <a:srgbClr val="9BBB46"/>
                </a:solidFill>
              </a:rPr>
              <a:t>7:00 AM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9524054" y="4413937"/>
            <a:ext cx="200247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33" b="1">
                <a:solidFill>
                  <a:srgbClr val="F79646"/>
                </a:solidFill>
              </a:rPr>
              <a:t>11:00 AM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68502" y="4734561"/>
            <a:ext cx="2329031" cy="1134301"/>
            <a:chOff x="501376" y="3550920"/>
            <a:chExt cx="1746773" cy="850726"/>
          </a:xfrm>
        </p:grpSpPr>
        <p:sp>
          <p:nvSpPr>
            <p:cNvPr id="103" name="TextBox 102"/>
            <p:cNvSpPr txBox="1"/>
            <p:nvPr/>
          </p:nvSpPr>
          <p:spPr>
            <a:xfrm>
              <a:off x="501376" y="3963065"/>
              <a:ext cx="1746773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PRECISE AREA OF INTEREST COVERAGE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34826" y="3550920"/>
              <a:ext cx="153204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ACQUISITION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412497" y="4734561"/>
            <a:ext cx="2490489" cy="888617"/>
            <a:chOff x="2559374" y="3550920"/>
            <a:chExt cx="1867867" cy="666463"/>
          </a:xfrm>
        </p:grpSpPr>
        <p:sp>
          <p:nvSpPr>
            <p:cNvPr id="56" name="TextBox 55"/>
            <p:cNvSpPr txBox="1"/>
            <p:nvPr/>
          </p:nvSpPr>
          <p:spPr>
            <a:xfrm>
              <a:off x="2559374" y="3963467"/>
              <a:ext cx="186786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FAST DATA TRANSFER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727284" y="3550920"/>
              <a:ext cx="153204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GROUND STATION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19800" y="4734563"/>
            <a:ext cx="3324423" cy="1132479"/>
            <a:chOff x="4514850" y="3550919"/>
            <a:chExt cx="2493317" cy="849359"/>
          </a:xfrm>
        </p:grpSpPr>
        <p:sp>
          <p:nvSpPr>
            <p:cNvPr id="59" name="TextBox 58"/>
            <p:cNvSpPr txBox="1"/>
            <p:nvPr/>
          </p:nvSpPr>
          <p:spPr>
            <a:xfrm>
              <a:off x="4582174" y="3961697"/>
              <a:ext cx="2425993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VALUE ADDED PRODUCT EXTRACTION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514850" y="3550919"/>
              <a:ext cx="24742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EMERGENCY GEOMATICS SERVICE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268525" y="4734560"/>
            <a:ext cx="2766909" cy="888618"/>
            <a:chOff x="6951393" y="3550920"/>
            <a:chExt cx="2075182" cy="666464"/>
          </a:xfrm>
        </p:grpSpPr>
        <p:sp>
          <p:nvSpPr>
            <p:cNvPr id="61" name="TextBox 60"/>
            <p:cNvSpPr txBox="1"/>
            <p:nvPr/>
          </p:nvSpPr>
          <p:spPr>
            <a:xfrm>
              <a:off x="6951393" y="3963468"/>
              <a:ext cx="207518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DATA DISSEMINATION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025315" y="3550920"/>
              <a:ext cx="193026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PRODUCT DELIVERY</a:t>
              </a:r>
            </a:p>
          </p:txBody>
        </p:sp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553" y="463005"/>
            <a:ext cx="2484375" cy="1557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072" y="476681"/>
            <a:ext cx="1329712" cy="155751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4538" y="635615"/>
            <a:ext cx="1558247" cy="12396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5" name="TextBox 64"/>
          <p:cNvSpPr txBox="1"/>
          <p:nvPr/>
        </p:nvSpPr>
        <p:spPr>
          <a:xfrm>
            <a:off x="10525289" y="5554927"/>
            <a:ext cx="1748060" cy="789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533" dirty="0">
                <a:solidFill>
                  <a:schemeClr val="bg1">
                    <a:lumMod val="85000"/>
                  </a:schemeClr>
                </a:solidFill>
              </a:rPr>
              <a:t>Icon made by Freepik from www.flaticon.com</a:t>
            </a:r>
          </a:p>
          <a:p>
            <a:pPr algn="r"/>
            <a:r>
              <a:rPr lang="en-CA" sz="533" dirty="0">
                <a:solidFill>
                  <a:schemeClr val="bg1">
                    <a:lumMod val="85000"/>
                  </a:schemeClr>
                </a:solidFill>
              </a:rPr>
              <a:t>Icon made by Smashicons from www.flaticon.com</a:t>
            </a:r>
          </a:p>
          <a:p>
            <a:pPr algn="r"/>
            <a:r>
              <a:rPr lang="en-CA" sz="533" dirty="0">
                <a:solidFill>
                  <a:schemeClr val="bg1">
                    <a:lumMod val="85000"/>
                  </a:schemeClr>
                </a:solidFill>
              </a:rPr>
              <a:t>Icon made by srip from www.flaticon.com</a:t>
            </a:r>
          </a:p>
          <a:p>
            <a:pPr algn="r"/>
            <a:r>
              <a:rPr lang="en-CA" sz="533" dirty="0">
                <a:solidFill>
                  <a:schemeClr val="bg1">
                    <a:lumMod val="85000"/>
                  </a:schemeClr>
                </a:solidFill>
              </a:rPr>
              <a:t>Icon made by Eucalyp from www.flaticon.com</a:t>
            </a:r>
          </a:p>
          <a:p>
            <a:pPr algn="r"/>
            <a:r>
              <a:rPr lang="en-CA" sz="533" dirty="0">
                <a:solidFill>
                  <a:schemeClr val="bg1">
                    <a:lumMod val="85000"/>
                  </a:schemeClr>
                </a:solidFill>
              </a:rPr>
              <a:t>Style source: PowerPoint School YouTube Channel</a:t>
            </a:r>
          </a:p>
          <a:p>
            <a:pPr algn="r"/>
            <a:endParaRPr lang="en-CA" sz="8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CA" sz="1067" dirty="0"/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AD8C042D-1BA3-4E67-5096-B20ABB2F1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</p:spPr>
        <p:txBody>
          <a:bodyPr/>
          <a:lstStyle/>
          <a:p>
            <a:fld id="{8395A67B-D0FE-F448-80B1-1191BC67A3E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91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"/>
                            </p:stCondLst>
                            <p:childTnLst>
                              <p:par>
                                <p:cTn id="9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5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50"/>
                            </p:stCondLst>
                            <p:childTnLst>
                              <p:par>
                                <p:cTn id="1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4" grpId="0"/>
      <p:bldP spid="106" grpId="0"/>
      <p:bldP spid="1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898553" y="4078349"/>
            <a:ext cx="2638647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819553" y="4078349"/>
            <a:ext cx="2638647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740553" y="4078349"/>
            <a:ext cx="2638647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10525289" y="5554927"/>
            <a:ext cx="1748060" cy="789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533" dirty="0">
                <a:solidFill>
                  <a:schemeClr val="bg1">
                    <a:lumMod val="85000"/>
                  </a:schemeClr>
                </a:solidFill>
              </a:rPr>
              <a:t>Icon made by Freepik from www.flaticon.com</a:t>
            </a:r>
          </a:p>
          <a:p>
            <a:pPr algn="r"/>
            <a:r>
              <a:rPr lang="en-CA" sz="533" dirty="0">
                <a:solidFill>
                  <a:schemeClr val="bg1">
                    <a:lumMod val="85000"/>
                  </a:schemeClr>
                </a:solidFill>
              </a:rPr>
              <a:t>Icon made by Smashicons from www.flaticon.com</a:t>
            </a:r>
          </a:p>
          <a:p>
            <a:pPr algn="r"/>
            <a:r>
              <a:rPr lang="en-CA" sz="533" dirty="0">
                <a:solidFill>
                  <a:schemeClr val="bg1">
                    <a:lumMod val="85000"/>
                  </a:schemeClr>
                </a:solidFill>
              </a:rPr>
              <a:t>Icon made by srip from www.flaticon.com</a:t>
            </a:r>
          </a:p>
          <a:p>
            <a:pPr algn="r"/>
            <a:r>
              <a:rPr lang="en-CA" sz="533" dirty="0">
                <a:solidFill>
                  <a:schemeClr val="bg1">
                    <a:lumMod val="85000"/>
                  </a:schemeClr>
                </a:solidFill>
              </a:rPr>
              <a:t>Icon made by Eucalyp from www.flaticon.com</a:t>
            </a:r>
          </a:p>
          <a:p>
            <a:pPr algn="r"/>
            <a:r>
              <a:rPr lang="en-CA" sz="533" dirty="0">
                <a:solidFill>
                  <a:schemeClr val="bg1">
                    <a:lumMod val="85000"/>
                  </a:schemeClr>
                </a:solidFill>
              </a:rPr>
              <a:t>Style source: PowerPoint School YouTube Channel</a:t>
            </a:r>
          </a:p>
          <a:p>
            <a:pPr algn="r"/>
            <a:endParaRPr lang="en-CA" sz="8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CA" sz="1067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47441" y="2127221"/>
            <a:ext cx="1381928" cy="2155001"/>
            <a:chOff x="785581" y="1595415"/>
            <a:chExt cx="1036446" cy="1616251"/>
          </a:xfrm>
        </p:grpSpPr>
        <p:grpSp>
          <p:nvGrpSpPr>
            <p:cNvPr id="45" name="Group 44"/>
            <p:cNvGrpSpPr/>
            <p:nvPr/>
          </p:nvGrpSpPr>
          <p:grpSpPr>
            <a:xfrm>
              <a:off x="1153464" y="2910986"/>
              <a:ext cx="300680" cy="300680"/>
              <a:chOff x="1186206" y="2731248"/>
              <a:chExt cx="300680" cy="30068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1186206" y="2731248"/>
                <a:ext cx="300680" cy="30068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236661" y="2775901"/>
                <a:ext cx="203624" cy="203624"/>
              </a:xfrm>
              <a:prstGeom prst="ellipse">
                <a:avLst/>
              </a:prstGeom>
              <a:solidFill>
                <a:srgbClr val="8064A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785581" y="1595415"/>
              <a:ext cx="1036446" cy="1036446"/>
              <a:chOff x="801952" y="1938727"/>
              <a:chExt cx="1036446" cy="1036446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801952" y="1938727"/>
                <a:ext cx="1036446" cy="1036446"/>
                <a:chOff x="801952" y="1938727"/>
                <a:chExt cx="1036446" cy="1036446"/>
              </a:xfrm>
            </p:grpSpPr>
            <p:sp>
              <p:nvSpPr>
                <p:cNvPr id="55" name="Teardrop 54"/>
                <p:cNvSpPr/>
                <p:nvPr/>
              </p:nvSpPr>
              <p:spPr>
                <a:xfrm rot="8100000">
                  <a:off x="801952" y="1938727"/>
                  <a:ext cx="1036446" cy="1036446"/>
                </a:xfrm>
                <a:prstGeom prst="teardrop">
                  <a:avLst/>
                </a:prstGeom>
                <a:solidFill>
                  <a:srgbClr val="8064A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400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944428" y="2081203"/>
                  <a:ext cx="751494" cy="7514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400"/>
                </a:p>
              </p:txBody>
            </p:sp>
          </p:grpSp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6523" y="2257544"/>
                <a:ext cx="407304" cy="407304"/>
              </a:xfrm>
              <a:prstGeom prst="rect">
                <a:avLst/>
              </a:prstGeom>
            </p:spPr>
          </p:pic>
        </p:grpSp>
      </p:grpSp>
      <p:sp>
        <p:nvSpPr>
          <p:cNvPr id="102" name="TextBox 101"/>
          <p:cNvSpPr txBox="1"/>
          <p:nvPr/>
        </p:nvSpPr>
        <p:spPr>
          <a:xfrm>
            <a:off x="733235" y="4375021"/>
            <a:ext cx="200247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33" b="1">
                <a:solidFill>
                  <a:srgbClr val="8064A2"/>
                </a:solidFill>
              </a:rPr>
              <a:t>6:00 AM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74588" y="4734562"/>
            <a:ext cx="2352572" cy="1108344"/>
            <a:chOff x="505941" y="3550920"/>
            <a:chExt cx="1764429" cy="831258"/>
          </a:xfrm>
        </p:grpSpPr>
        <p:sp>
          <p:nvSpPr>
            <p:cNvPr id="103" name="TextBox 102"/>
            <p:cNvSpPr txBox="1"/>
            <p:nvPr/>
          </p:nvSpPr>
          <p:spPr>
            <a:xfrm>
              <a:off x="505941" y="3943597"/>
              <a:ext cx="1764429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PRECISE AREA OF INTEREST COVERAGE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34826" y="3550920"/>
              <a:ext cx="153204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ACQUISITION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72527" y="2127221"/>
            <a:ext cx="1381928" cy="2156887"/>
            <a:chOff x="2979395" y="1595415"/>
            <a:chExt cx="1036446" cy="1617665"/>
          </a:xfrm>
        </p:grpSpPr>
        <p:grpSp>
          <p:nvGrpSpPr>
            <p:cNvPr id="46" name="Group 45"/>
            <p:cNvGrpSpPr/>
            <p:nvPr/>
          </p:nvGrpSpPr>
          <p:grpSpPr>
            <a:xfrm>
              <a:off x="3347278" y="2912400"/>
              <a:ext cx="300680" cy="300680"/>
              <a:chOff x="1186206" y="2741506"/>
              <a:chExt cx="300680" cy="30068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1186206" y="2741506"/>
                <a:ext cx="300680" cy="30068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236661" y="2784706"/>
                <a:ext cx="203624" cy="203624"/>
              </a:xfrm>
              <a:prstGeom prst="ellipse">
                <a:avLst/>
              </a:prstGeom>
              <a:solidFill>
                <a:srgbClr val="4F81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2979395" y="1595415"/>
              <a:ext cx="1036446" cy="1036446"/>
              <a:chOff x="2995766" y="1938727"/>
              <a:chExt cx="1036446" cy="1036446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2995766" y="1938727"/>
                <a:ext cx="1036446" cy="1036446"/>
                <a:chOff x="801952" y="1938727"/>
                <a:chExt cx="1036446" cy="1036446"/>
              </a:xfrm>
            </p:grpSpPr>
            <p:sp>
              <p:nvSpPr>
                <p:cNvPr id="79" name="Teardrop 78"/>
                <p:cNvSpPr/>
                <p:nvPr/>
              </p:nvSpPr>
              <p:spPr>
                <a:xfrm rot="8100000">
                  <a:off x="801952" y="1938727"/>
                  <a:ext cx="1036446" cy="1036446"/>
                </a:xfrm>
                <a:prstGeom prst="teardrop">
                  <a:avLst/>
                </a:prstGeom>
                <a:solidFill>
                  <a:srgbClr val="4F81B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400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944428" y="2081203"/>
                  <a:ext cx="751494" cy="7514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400"/>
                </a:p>
              </p:txBody>
            </p:sp>
          </p:grpSp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7418" y="2257544"/>
                <a:ext cx="407304" cy="407304"/>
              </a:xfrm>
              <a:prstGeom prst="rect">
                <a:avLst/>
              </a:prstGeom>
            </p:spPr>
          </p:pic>
        </p:grpSp>
      </p:grpSp>
      <p:sp>
        <p:nvSpPr>
          <p:cNvPr id="104" name="TextBox 103"/>
          <p:cNvSpPr txBox="1"/>
          <p:nvPr/>
        </p:nvSpPr>
        <p:spPr>
          <a:xfrm>
            <a:off x="3506943" y="4375021"/>
            <a:ext cx="230160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33" b="1">
                <a:solidFill>
                  <a:srgbClr val="4F81BD"/>
                </a:solidFill>
              </a:rPr>
              <a:t>6:30 AM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506944" y="4734563"/>
            <a:ext cx="2352571" cy="880036"/>
            <a:chOff x="2630208" y="3550920"/>
            <a:chExt cx="1764428" cy="660027"/>
          </a:xfrm>
        </p:grpSpPr>
        <p:sp>
          <p:nvSpPr>
            <p:cNvPr id="56" name="TextBox 55"/>
            <p:cNvSpPr txBox="1"/>
            <p:nvPr/>
          </p:nvSpPr>
          <p:spPr>
            <a:xfrm>
              <a:off x="2630208" y="3957031"/>
              <a:ext cx="176442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FAST DATA TRANSFER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727284" y="3550920"/>
              <a:ext cx="153204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GROUND STATION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897612" y="2127221"/>
            <a:ext cx="1381928" cy="2155001"/>
            <a:chOff x="5173209" y="1595415"/>
            <a:chExt cx="1036446" cy="1616251"/>
          </a:xfrm>
        </p:grpSpPr>
        <p:grpSp>
          <p:nvGrpSpPr>
            <p:cNvPr id="49" name="Group 48"/>
            <p:cNvGrpSpPr/>
            <p:nvPr/>
          </p:nvGrpSpPr>
          <p:grpSpPr>
            <a:xfrm>
              <a:off x="5541092" y="2910986"/>
              <a:ext cx="300680" cy="300680"/>
              <a:chOff x="1186206" y="2731248"/>
              <a:chExt cx="300680" cy="30068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1186206" y="2731248"/>
                <a:ext cx="300680" cy="30068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236661" y="2775901"/>
                <a:ext cx="203624" cy="203624"/>
              </a:xfrm>
              <a:prstGeom prst="ellipse">
                <a:avLst/>
              </a:prstGeom>
              <a:solidFill>
                <a:srgbClr val="9BBB4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5173209" y="1595415"/>
              <a:ext cx="1036446" cy="1036446"/>
              <a:chOff x="5189580" y="1938727"/>
              <a:chExt cx="1036446" cy="1036446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5189580" y="1938727"/>
                <a:ext cx="1036446" cy="1036446"/>
                <a:chOff x="801952" y="1938727"/>
                <a:chExt cx="1036446" cy="1036446"/>
              </a:xfrm>
            </p:grpSpPr>
            <p:sp>
              <p:nvSpPr>
                <p:cNvPr id="82" name="Teardrop 81"/>
                <p:cNvSpPr/>
                <p:nvPr/>
              </p:nvSpPr>
              <p:spPr>
                <a:xfrm rot="8100000">
                  <a:off x="801952" y="1938727"/>
                  <a:ext cx="1036446" cy="1036446"/>
                </a:xfrm>
                <a:prstGeom prst="teardrop">
                  <a:avLst/>
                </a:prstGeom>
                <a:solidFill>
                  <a:srgbClr val="9BBB4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400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944428" y="2081203"/>
                  <a:ext cx="751494" cy="7514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400"/>
                </a:p>
              </p:txBody>
            </p:sp>
          </p:grpSp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8512" y="2247943"/>
                <a:ext cx="407304" cy="407304"/>
              </a:xfrm>
              <a:prstGeom prst="rect">
                <a:avLst/>
              </a:prstGeom>
            </p:spPr>
          </p:pic>
        </p:grpSp>
      </p:grpSp>
      <p:sp>
        <p:nvSpPr>
          <p:cNvPr id="106" name="TextBox 105"/>
          <p:cNvSpPr txBox="1"/>
          <p:nvPr/>
        </p:nvSpPr>
        <p:spPr>
          <a:xfrm>
            <a:off x="6586582" y="4375021"/>
            <a:ext cx="200247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33" b="1">
                <a:solidFill>
                  <a:srgbClr val="9BBB46"/>
                </a:solidFill>
              </a:rPr>
              <a:t>7:00 AM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19798" y="4734562"/>
            <a:ext cx="3298956" cy="1112752"/>
            <a:chOff x="4514849" y="3550920"/>
            <a:chExt cx="2474217" cy="834564"/>
          </a:xfrm>
        </p:grpSpPr>
        <p:sp>
          <p:nvSpPr>
            <p:cNvPr id="59" name="TextBox 58"/>
            <p:cNvSpPr txBox="1"/>
            <p:nvPr/>
          </p:nvSpPr>
          <p:spPr>
            <a:xfrm>
              <a:off x="4514849" y="3946903"/>
              <a:ext cx="2474216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VALUE ADDED PRODUCT EXTRACTION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514850" y="3550920"/>
              <a:ext cx="24742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EMERGENCY GEOMATICS SERVICE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155836" y="2126401"/>
            <a:ext cx="2784941" cy="3470285"/>
            <a:chOff x="6866876" y="1594800"/>
            <a:chExt cx="2088706" cy="2602714"/>
          </a:xfrm>
        </p:grpSpPr>
        <p:grpSp>
          <p:nvGrpSpPr>
            <p:cNvPr id="52" name="Group 51"/>
            <p:cNvGrpSpPr/>
            <p:nvPr/>
          </p:nvGrpSpPr>
          <p:grpSpPr>
            <a:xfrm>
              <a:off x="7734906" y="2912400"/>
              <a:ext cx="300680" cy="300680"/>
              <a:chOff x="1186206" y="2736537"/>
              <a:chExt cx="300680" cy="300680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1186206" y="2736537"/>
                <a:ext cx="300680" cy="30068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1236661" y="2779737"/>
                <a:ext cx="203624" cy="203624"/>
              </a:xfrm>
              <a:prstGeom prst="ellipse">
                <a:avLst/>
              </a:prstGeom>
              <a:solidFill>
                <a:srgbClr val="F7964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7375745" y="1594800"/>
              <a:ext cx="1036446" cy="1036446"/>
              <a:chOff x="7392116" y="1968150"/>
              <a:chExt cx="1036446" cy="1036446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7392116" y="1968150"/>
                <a:ext cx="1036446" cy="1036446"/>
                <a:chOff x="801952" y="1938727"/>
                <a:chExt cx="1036446" cy="1036446"/>
              </a:xfrm>
            </p:grpSpPr>
            <p:sp>
              <p:nvSpPr>
                <p:cNvPr id="85" name="Teardrop 84"/>
                <p:cNvSpPr/>
                <p:nvPr/>
              </p:nvSpPr>
              <p:spPr>
                <a:xfrm rot="8100000">
                  <a:off x="801952" y="1938727"/>
                  <a:ext cx="1036446" cy="1036446"/>
                </a:xfrm>
                <a:prstGeom prst="teardrop">
                  <a:avLst/>
                </a:prstGeom>
                <a:solidFill>
                  <a:srgbClr val="F7964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400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944428" y="2081203"/>
                  <a:ext cx="751494" cy="7514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400"/>
                </a:p>
              </p:txBody>
            </p:sp>
          </p:grpSp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06686" y="2282720"/>
                <a:ext cx="407305" cy="407305"/>
              </a:xfrm>
              <a:prstGeom prst="rect">
                <a:avLst/>
              </a:prstGeom>
            </p:spPr>
          </p:pic>
        </p:grpSp>
        <p:sp>
          <p:nvSpPr>
            <p:cNvPr id="108" name="TextBox 107"/>
            <p:cNvSpPr txBox="1"/>
            <p:nvPr/>
          </p:nvSpPr>
          <p:spPr>
            <a:xfrm>
              <a:off x="7143040" y="3310453"/>
              <a:ext cx="1501853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133" b="1">
                  <a:solidFill>
                    <a:srgbClr val="F79646"/>
                  </a:solidFill>
                </a:rPr>
                <a:t>11:00 AM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866876" y="3550920"/>
              <a:ext cx="2088706" cy="646594"/>
              <a:chOff x="6866876" y="3550920"/>
              <a:chExt cx="2088706" cy="646594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6880400" y="3943598"/>
                <a:ext cx="2075182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DATA DISSEMINATION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6866876" y="3550920"/>
                <a:ext cx="208870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PRODUCT DELIVERY</a:t>
                </a:r>
              </a:p>
            </p:txBody>
          </p:sp>
        </p:grp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553" y="463005"/>
            <a:ext cx="2484375" cy="1557512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072" y="476681"/>
            <a:ext cx="1329712" cy="1557512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4538" y="635615"/>
            <a:ext cx="1558247" cy="12396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28B9B633-04B8-73CD-C65E-7084FB018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</p:spPr>
        <p:txBody>
          <a:bodyPr/>
          <a:lstStyle/>
          <a:p>
            <a:fld id="{8395A67B-D0FE-F448-80B1-1191BC67A3E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37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/>
    </mc:Choice>
    <mc:Fallback xmlns="">
      <p:transition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5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5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25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5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25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2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3.95062E-6 L -0.23073 -3.95062E-6 " pathEditMode="relative" rAng="0" ptsTypes="AA">
                                      <p:cBhvr>
                                        <p:cTn id="6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8 -3.95062E-6 L -0.46198 -3.95062E-6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2.96296E-6 L -0.69388 -2.96296E-6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4" grpId="0"/>
      <p:bldP spid="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Connector 62"/>
          <p:cNvCxnSpPr/>
          <p:nvPr/>
        </p:nvCxnSpPr>
        <p:spPr>
          <a:xfrm>
            <a:off x="2723343" y="2898623"/>
            <a:ext cx="1347624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0525289" y="5554927"/>
            <a:ext cx="1748060" cy="789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533" dirty="0">
                <a:solidFill>
                  <a:schemeClr val="bg1">
                    <a:lumMod val="85000"/>
                  </a:schemeClr>
                </a:solidFill>
              </a:rPr>
              <a:t>Icon made by Freepik from www.flaticon.com</a:t>
            </a:r>
          </a:p>
          <a:p>
            <a:pPr algn="r"/>
            <a:r>
              <a:rPr lang="en-CA" sz="533" dirty="0">
                <a:solidFill>
                  <a:schemeClr val="bg1">
                    <a:lumMod val="85000"/>
                  </a:schemeClr>
                </a:solidFill>
              </a:rPr>
              <a:t>Icon made by Smashicons from www.flaticon.com</a:t>
            </a:r>
          </a:p>
          <a:p>
            <a:pPr algn="r"/>
            <a:r>
              <a:rPr lang="en-CA" sz="533" dirty="0">
                <a:solidFill>
                  <a:schemeClr val="bg1">
                    <a:lumMod val="85000"/>
                  </a:schemeClr>
                </a:solidFill>
              </a:rPr>
              <a:t>Icon made by srip from www.flaticon.com</a:t>
            </a:r>
          </a:p>
          <a:p>
            <a:pPr algn="r"/>
            <a:r>
              <a:rPr lang="en-CA" sz="533" dirty="0">
                <a:solidFill>
                  <a:schemeClr val="bg1">
                    <a:lumMod val="85000"/>
                  </a:schemeClr>
                </a:solidFill>
              </a:rPr>
              <a:t>Icon made by Eucalyp from www.flaticon.com</a:t>
            </a:r>
          </a:p>
          <a:p>
            <a:pPr algn="r"/>
            <a:r>
              <a:rPr lang="en-CA" sz="533" dirty="0">
                <a:solidFill>
                  <a:schemeClr val="bg1">
                    <a:lumMod val="85000"/>
                  </a:schemeClr>
                </a:solidFill>
              </a:rPr>
              <a:t>Style source: PowerPoint School YouTube Channel</a:t>
            </a:r>
          </a:p>
          <a:p>
            <a:pPr algn="r"/>
            <a:endParaRPr lang="en-CA" sz="8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CA" sz="1067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45767" y="2127221"/>
            <a:ext cx="1381928" cy="2155001"/>
            <a:chOff x="785581" y="1595415"/>
            <a:chExt cx="1036446" cy="1616251"/>
          </a:xfrm>
        </p:grpSpPr>
        <p:grpSp>
          <p:nvGrpSpPr>
            <p:cNvPr id="45" name="Group 44"/>
            <p:cNvGrpSpPr/>
            <p:nvPr/>
          </p:nvGrpSpPr>
          <p:grpSpPr>
            <a:xfrm>
              <a:off x="1153464" y="2910986"/>
              <a:ext cx="300680" cy="300680"/>
              <a:chOff x="1186206" y="2731248"/>
              <a:chExt cx="300680" cy="30068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1186206" y="2731248"/>
                <a:ext cx="300680" cy="30068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236661" y="2775901"/>
                <a:ext cx="203624" cy="203624"/>
              </a:xfrm>
              <a:prstGeom prst="ellipse">
                <a:avLst/>
              </a:prstGeom>
              <a:solidFill>
                <a:srgbClr val="8064A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785581" y="1595415"/>
              <a:ext cx="1036446" cy="1036446"/>
              <a:chOff x="801952" y="1938727"/>
              <a:chExt cx="1036446" cy="1036446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801952" y="1938727"/>
                <a:ext cx="1036446" cy="1036446"/>
                <a:chOff x="801952" y="1938727"/>
                <a:chExt cx="1036446" cy="1036446"/>
              </a:xfrm>
            </p:grpSpPr>
            <p:sp>
              <p:nvSpPr>
                <p:cNvPr id="55" name="Teardrop 54"/>
                <p:cNvSpPr/>
                <p:nvPr/>
              </p:nvSpPr>
              <p:spPr>
                <a:xfrm rot="8100000">
                  <a:off x="801952" y="1938727"/>
                  <a:ext cx="1036446" cy="1036446"/>
                </a:xfrm>
                <a:prstGeom prst="teardrop">
                  <a:avLst/>
                </a:prstGeom>
                <a:solidFill>
                  <a:srgbClr val="8064A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400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944428" y="2081203"/>
                  <a:ext cx="751494" cy="7514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400"/>
                </a:p>
              </p:txBody>
            </p:sp>
          </p:grpSp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6523" y="2257544"/>
                <a:ext cx="407304" cy="407304"/>
              </a:xfrm>
              <a:prstGeom prst="rect">
                <a:avLst/>
              </a:prstGeom>
            </p:spPr>
          </p:pic>
        </p:grpSp>
      </p:grpSp>
      <p:grpSp>
        <p:nvGrpSpPr>
          <p:cNvPr id="12" name="Group 11"/>
          <p:cNvGrpSpPr/>
          <p:nvPr/>
        </p:nvGrpSpPr>
        <p:grpSpPr>
          <a:xfrm>
            <a:off x="1157327" y="2127221"/>
            <a:ext cx="1381928" cy="2156887"/>
            <a:chOff x="2979395" y="1595415"/>
            <a:chExt cx="1036446" cy="1617665"/>
          </a:xfrm>
        </p:grpSpPr>
        <p:grpSp>
          <p:nvGrpSpPr>
            <p:cNvPr id="46" name="Group 45"/>
            <p:cNvGrpSpPr/>
            <p:nvPr/>
          </p:nvGrpSpPr>
          <p:grpSpPr>
            <a:xfrm>
              <a:off x="3347278" y="2912400"/>
              <a:ext cx="300680" cy="300680"/>
              <a:chOff x="1186206" y="2741506"/>
              <a:chExt cx="300680" cy="30068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1186206" y="2741506"/>
                <a:ext cx="300680" cy="30068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236661" y="2784706"/>
                <a:ext cx="203624" cy="203624"/>
              </a:xfrm>
              <a:prstGeom prst="ellipse">
                <a:avLst/>
              </a:prstGeom>
              <a:solidFill>
                <a:srgbClr val="4F81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2979395" y="1595415"/>
              <a:ext cx="1036446" cy="1036446"/>
              <a:chOff x="2995766" y="1938727"/>
              <a:chExt cx="1036446" cy="1036446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2995766" y="1938727"/>
                <a:ext cx="1036446" cy="1036446"/>
                <a:chOff x="801952" y="1938727"/>
                <a:chExt cx="1036446" cy="1036446"/>
              </a:xfrm>
            </p:grpSpPr>
            <p:sp>
              <p:nvSpPr>
                <p:cNvPr id="79" name="Teardrop 78"/>
                <p:cNvSpPr/>
                <p:nvPr/>
              </p:nvSpPr>
              <p:spPr>
                <a:xfrm rot="8100000">
                  <a:off x="801952" y="1938727"/>
                  <a:ext cx="1036446" cy="1036446"/>
                </a:xfrm>
                <a:prstGeom prst="teardrop">
                  <a:avLst/>
                </a:prstGeom>
                <a:solidFill>
                  <a:srgbClr val="4F81B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400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944428" y="2081203"/>
                  <a:ext cx="751494" cy="7514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400"/>
                </a:p>
              </p:txBody>
            </p:sp>
          </p:grpSp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7418" y="2257544"/>
                <a:ext cx="407304" cy="407304"/>
              </a:xfrm>
              <a:prstGeom prst="rect">
                <a:avLst/>
              </a:prstGeom>
            </p:spPr>
          </p:pic>
        </p:grpSp>
      </p:grpSp>
      <p:grpSp>
        <p:nvGrpSpPr>
          <p:cNvPr id="13" name="Group 12"/>
          <p:cNvGrpSpPr/>
          <p:nvPr/>
        </p:nvGrpSpPr>
        <p:grpSpPr>
          <a:xfrm>
            <a:off x="1263944" y="2127221"/>
            <a:ext cx="1381928" cy="2155001"/>
            <a:chOff x="5173209" y="1595415"/>
            <a:chExt cx="1036446" cy="1616251"/>
          </a:xfrm>
        </p:grpSpPr>
        <p:grpSp>
          <p:nvGrpSpPr>
            <p:cNvPr id="49" name="Group 48"/>
            <p:cNvGrpSpPr/>
            <p:nvPr/>
          </p:nvGrpSpPr>
          <p:grpSpPr>
            <a:xfrm>
              <a:off x="5541092" y="2910986"/>
              <a:ext cx="300680" cy="300680"/>
              <a:chOff x="1186206" y="2731248"/>
              <a:chExt cx="300680" cy="30068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1186206" y="2731248"/>
                <a:ext cx="300680" cy="30068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236661" y="2775901"/>
                <a:ext cx="203624" cy="203624"/>
              </a:xfrm>
              <a:prstGeom prst="ellipse">
                <a:avLst/>
              </a:prstGeom>
              <a:solidFill>
                <a:srgbClr val="9BBB4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5173209" y="1595415"/>
              <a:ext cx="1036446" cy="1036446"/>
              <a:chOff x="5189580" y="1938727"/>
              <a:chExt cx="1036446" cy="1036446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5189580" y="1938727"/>
                <a:ext cx="1036446" cy="1036446"/>
                <a:chOff x="801952" y="1938727"/>
                <a:chExt cx="1036446" cy="1036446"/>
              </a:xfrm>
            </p:grpSpPr>
            <p:sp>
              <p:nvSpPr>
                <p:cNvPr id="82" name="Teardrop 81"/>
                <p:cNvSpPr/>
                <p:nvPr/>
              </p:nvSpPr>
              <p:spPr>
                <a:xfrm rot="8100000">
                  <a:off x="801952" y="1938727"/>
                  <a:ext cx="1036446" cy="1036446"/>
                </a:xfrm>
                <a:prstGeom prst="teardrop">
                  <a:avLst/>
                </a:prstGeom>
                <a:solidFill>
                  <a:srgbClr val="9BBB4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400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944428" y="2081203"/>
                  <a:ext cx="751494" cy="7514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400"/>
                </a:p>
              </p:txBody>
            </p:sp>
          </p:grpSp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8512" y="2247943"/>
                <a:ext cx="407304" cy="407304"/>
              </a:xfrm>
              <a:prstGeom prst="rect">
                <a:avLst/>
              </a:prstGeom>
            </p:spPr>
          </p:pic>
        </p:grpSp>
      </p:grpSp>
      <p:grpSp>
        <p:nvGrpSpPr>
          <p:cNvPr id="52" name="Group 51"/>
          <p:cNvGrpSpPr/>
          <p:nvPr/>
        </p:nvGrpSpPr>
        <p:grpSpPr>
          <a:xfrm>
            <a:off x="1851888" y="3883200"/>
            <a:ext cx="400907" cy="400907"/>
            <a:chOff x="1186206" y="2736537"/>
            <a:chExt cx="300680" cy="300680"/>
          </a:xfrm>
        </p:grpSpPr>
        <p:sp>
          <p:nvSpPr>
            <p:cNvPr id="53" name="Oval 52"/>
            <p:cNvSpPr/>
            <p:nvPr/>
          </p:nvSpPr>
          <p:spPr>
            <a:xfrm>
              <a:off x="1186206" y="2736537"/>
              <a:ext cx="300680" cy="30068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54" name="Oval 53"/>
            <p:cNvSpPr/>
            <p:nvPr/>
          </p:nvSpPr>
          <p:spPr>
            <a:xfrm>
              <a:off x="1236661" y="2779737"/>
              <a:ext cx="203624" cy="203624"/>
            </a:xfrm>
            <a:prstGeom prst="ellipse">
              <a:avLst/>
            </a:prstGeom>
            <a:solidFill>
              <a:srgbClr val="F7964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373007" y="2126400"/>
            <a:ext cx="1381928" cy="1381928"/>
            <a:chOff x="7392116" y="1968150"/>
            <a:chExt cx="1036446" cy="1036446"/>
          </a:xfrm>
        </p:grpSpPr>
        <p:grpSp>
          <p:nvGrpSpPr>
            <p:cNvPr id="84" name="Group 83"/>
            <p:cNvGrpSpPr/>
            <p:nvPr/>
          </p:nvGrpSpPr>
          <p:grpSpPr>
            <a:xfrm>
              <a:off x="7392116" y="1968150"/>
              <a:ext cx="1036446" cy="1036446"/>
              <a:chOff x="801952" y="1938727"/>
              <a:chExt cx="1036446" cy="1036446"/>
            </a:xfrm>
          </p:grpSpPr>
          <p:sp>
            <p:nvSpPr>
              <p:cNvPr id="85" name="Teardrop 84"/>
              <p:cNvSpPr/>
              <p:nvPr/>
            </p:nvSpPr>
            <p:spPr>
              <a:xfrm rot="8100000">
                <a:off x="801952" y="1938727"/>
                <a:ext cx="1036446" cy="1036446"/>
              </a:xfrm>
              <a:prstGeom prst="teardrop">
                <a:avLst/>
              </a:prstGeom>
              <a:solidFill>
                <a:srgbClr val="F7964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944428" y="2081203"/>
                <a:ext cx="751494" cy="7514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</p:grp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6686" y="2282720"/>
              <a:ext cx="407305" cy="407305"/>
            </a:xfrm>
            <a:prstGeom prst="rect">
              <a:avLst/>
            </a:prstGeom>
          </p:spPr>
        </p:pic>
      </p:grpSp>
      <p:sp>
        <p:nvSpPr>
          <p:cNvPr id="108" name="TextBox 107"/>
          <p:cNvSpPr txBox="1"/>
          <p:nvPr/>
        </p:nvSpPr>
        <p:spPr>
          <a:xfrm>
            <a:off x="1062734" y="4413937"/>
            <a:ext cx="200247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33" b="1">
                <a:solidFill>
                  <a:srgbClr val="F79646"/>
                </a:solidFill>
              </a:rPr>
              <a:t>11:00 AM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837915" y="4413937"/>
            <a:ext cx="213437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33" b="1">
                <a:solidFill>
                  <a:srgbClr val="F79646"/>
                </a:solidFill>
              </a:rPr>
              <a:t>Product Creation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318" y="500696"/>
            <a:ext cx="7333445" cy="49158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318" y="500695"/>
            <a:ext cx="7333445" cy="49158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318" y="500694"/>
            <a:ext cx="7333445" cy="4915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318" y="500692"/>
            <a:ext cx="7333445" cy="4915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318" y="500696"/>
            <a:ext cx="7333445" cy="49158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902" y="335551"/>
            <a:ext cx="8899523" cy="59656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751B8954-F293-A417-8985-4F4FA7A0A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</p:spPr>
        <p:txBody>
          <a:bodyPr/>
          <a:lstStyle/>
          <a:p>
            <a:fld id="{8395A67B-D0FE-F448-80B1-1191BC67A3E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87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"/>
                            </p:stCondLst>
                            <p:childTnLst>
                              <p:par>
                                <p:cTn id="5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65497F-3B9D-1DD4-4C16-9BE1993DF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94" y="3907"/>
            <a:ext cx="11269133" cy="990600"/>
          </a:xfrm>
        </p:spPr>
        <p:txBody>
          <a:bodyPr>
            <a:normAutofit/>
          </a:bodyPr>
          <a:lstStyle/>
          <a:p>
            <a:r>
              <a:rPr lang="en-CA" dirty="0"/>
              <a:t>Spring Burnout (2016-2022)</a:t>
            </a:r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06EE1F-6004-18F8-0FF4-8D7C01331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67B-D0FE-F448-80B1-1191BC67A3E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D41CD4-8D65-4914-BAC9-84026CDAE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94" y="1118172"/>
            <a:ext cx="8003357" cy="4621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Flowchart: Process 1">
            <a:extLst>
              <a:ext uri="{FF2B5EF4-FFF2-40B4-BE49-F238E27FC236}">
                <a16:creationId xmlns:a16="http://schemas.microsoft.com/office/drawing/2014/main" id="{6F60A690-9306-AC89-B1EE-7D3F8ACF15FA}"/>
              </a:ext>
            </a:extLst>
          </p:cNvPr>
          <p:cNvSpPr/>
          <p:nvPr/>
        </p:nvSpPr>
        <p:spPr>
          <a:xfrm>
            <a:off x="9116609" y="2361648"/>
            <a:ext cx="2384091" cy="607795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2023: First year of Surge Team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1" dirty="0">
                <a:solidFill>
                  <a:schemeClr val="tx1"/>
                </a:solidFill>
                <a:latin typeface="+mj-lt"/>
              </a:rPr>
              <a:t>(Quiet start)</a:t>
            </a:r>
            <a:endParaRPr kumimoji="0" lang="en-CA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17B5E81-D377-CC14-35B5-11959498601D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8050491" y="2665546"/>
            <a:ext cx="1066118" cy="388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Flowchart: Process 1">
            <a:extLst>
              <a:ext uri="{FF2B5EF4-FFF2-40B4-BE49-F238E27FC236}">
                <a16:creationId xmlns:a16="http://schemas.microsoft.com/office/drawing/2014/main" id="{C4CB2FEE-D393-9423-9679-16F123B202BB}"/>
              </a:ext>
            </a:extLst>
          </p:cNvPr>
          <p:cNvSpPr/>
          <p:nvPr/>
        </p:nvSpPr>
        <p:spPr>
          <a:xfrm>
            <a:off x="9116608" y="1669011"/>
            <a:ext cx="2384091" cy="607795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2020-2022: </a:t>
            </a:r>
            <a:r>
              <a:rPr lang="en-CA" sz="1200" b="1" dirty="0">
                <a:solidFill>
                  <a:schemeClr val="tx1"/>
                </a:solidFill>
                <a:latin typeface="+mj-lt"/>
              </a:rPr>
              <a:t>Informal surge capacity (rarely used)</a:t>
            </a:r>
            <a:endParaRPr kumimoji="0" lang="en-CA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479444B-A53F-AE5D-7F3F-CFA1FB14927C}"/>
              </a:ext>
            </a:extLst>
          </p:cNvPr>
          <p:cNvCxnSpPr>
            <a:cxnSpLocks/>
          </p:cNvCxnSpPr>
          <p:nvPr/>
        </p:nvCxnSpPr>
        <p:spPr>
          <a:xfrm flipH="1">
            <a:off x="7331023" y="1972909"/>
            <a:ext cx="1785585" cy="1081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Flowchart: Process 1">
            <a:extLst>
              <a:ext uri="{FF2B5EF4-FFF2-40B4-BE49-F238E27FC236}">
                <a16:creationId xmlns:a16="http://schemas.microsoft.com/office/drawing/2014/main" id="{71A63A4C-E5BE-F8D5-FDB8-D1637015EC8B}"/>
              </a:ext>
            </a:extLst>
          </p:cNvPr>
          <p:cNvSpPr/>
          <p:nvPr/>
        </p:nvSpPr>
        <p:spPr>
          <a:xfrm>
            <a:off x="9116608" y="976373"/>
            <a:ext cx="2384091" cy="607795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Pre-2020: </a:t>
            </a:r>
            <a:r>
              <a:rPr lang="en-CA" sz="1200" b="1" dirty="0">
                <a:solidFill>
                  <a:schemeClr val="tx1"/>
                </a:solidFill>
                <a:latin typeface="+mj-lt"/>
              </a:rPr>
              <a:t>No surge capacity</a:t>
            </a:r>
            <a:endParaRPr kumimoji="0" lang="en-CA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D2C96AA-85B0-72BE-B551-C0711F89F6ED}"/>
              </a:ext>
            </a:extLst>
          </p:cNvPr>
          <p:cNvCxnSpPr>
            <a:cxnSpLocks/>
          </p:cNvCxnSpPr>
          <p:nvPr/>
        </p:nvCxnSpPr>
        <p:spPr>
          <a:xfrm flipH="1">
            <a:off x="6604000" y="1288693"/>
            <a:ext cx="2512607" cy="1680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757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1"/>
          <p:cNvSpPr/>
          <p:nvPr/>
        </p:nvSpPr>
        <p:spPr>
          <a:xfrm>
            <a:off x="5183453" y="1258490"/>
            <a:ext cx="1238250" cy="541425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sz="1200" dirty="0">
                <a:solidFill>
                  <a:prstClr val="white"/>
                </a:solidFill>
                <a:latin typeface="+mj-lt"/>
              </a:rPr>
              <a:t>EGS Manager</a:t>
            </a:r>
          </a:p>
        </p:txBody>
      </p:sp>
      <p:sp>
        <p:nvSpPr>
          <p:cNvPr id="52" name="Flowchart: Process 1"/>
          <p:cNvSpPr/>
          <p:nvPr/>
        </p:nvSpPr>
        <p:spPr>
          <a:xfrm>
            <a:off x="2789890" y="5037091"/>
            <a:ext cx="1238250" cy="541425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Operator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Calibri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AC662266-4A80-AA33-4B7C-6A176459F731}"/>
              </a:ext>
            </a:extLst>
          </p:cNvPr>
          <p:cNvGrpSpPr/>
          <p:nvPr/>
        </p:nvGrpSpPr>
        <p:grpSpPr>
          <a:xfrm>
            <a:off x="9402110" y="5001667"/>
            <a:ext cx="2356586" cy="576849"/>
            <a:chOff x="3576213" y="6494734"/>
            <a:chExt cx="2103476" cy="35474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" name="Flowchart: Process 1"/>
            <p:cNvSpPr/>
            <p:nvPr/>
          </p:nvSpPr>
          <p:spPr>
            <a:xfrm>
              <a:off x="3576213" y="6494734"/>
              <a:ext cx="1051738" cy="353046"/>
            </a:xfrm>
            <a:prstGeom prst="flowChartProces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Core Staff</a:t>
              </a:r>
              <a:endPara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Calibri"/>
              </a:endParaRPr>
            </a:p>
          </p:txBody>
        </p:sp>
        <p:sp>
          <p:nvSpPr>
            <p:cNvPr id="66" name="Flowchart: Process 1"/>
            <p:cNvSpPr/>
            <p:nvPr/>
          </p:nvSpPr>
          <p:spPr>
            <a:xfrm>
              <a:off x="4627951" y="6494734"/>
              <a:ext cx="1051738" cy="354747"/>
            </a:xfrm>
            <a:prstGeom prst="flowChart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Surge Staff</a:t>
              </a:r>
              <a:endPara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alibri"/>
              </a:endParaRPr>
            </a:p>
          </p:txBody>
        </p:sp>
      </p:grpSp>
      <p:sp>
        <p:nvSpPr>
          <p:cNvPr id="6" name="Titre 1">
            <a:extLst>
              <a:ext uri="{FF2B5EF4-FFF2-40B4-BE49-F238E27FC236}">
                <a16:creationId xmlns:a16="http://schemas.microsoft.com/office/drawing/2014/main" id="{C091FB0E-CE16-1230-2565-571D037C4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19" y="6927"/>
            <a:ext cx="10016478" cy="1010790"/>
          </a:xfrm>
        </p:spPr>
        <p:txBody>
          <a:bodyPr>
            <a:noAutofit/>
          </a:bodyPr>
          <a:lstStyle/>
          <a:p>
            <a:r>
              <a:rPr lang="en-US" dirty="0"/>
              <a:t>On-Call Rotation (4 weeks)</a:t>
            </a:r>
            <a:endParaRPr lang="en-CA" i="1" dirty="0">
              <a:cs typeface="Calibri Light"/>
            </a:endParaRPr>
          </a:p>
        </p:txBody>
      </p:sp>
      <p:sp>
        <p:nvSpPr>
          <p:cNvPr id="86" name="Flowchart: Process 1">
            <a:extLst>
              <a:ext uri="{FF2B5EF4-FFF2-40B4-BE49-F238E27FC236}">
                <a16:creationId xmlns:a16="http://schemas.microsoft.com/office/drawing/2014/main" id="{E166254D-294E-336C-4FA0-43D98CC34BAB}"/>
              </a:ext>
            </a:extLst>
          </p:cNvPr>
          <p:cNvSpPr/>
          <p:nvPr/>
        </p:nvSpPr>
        <p:spPr>
          <a:xfrm>
            <a:off x="2790141" y="3291486"/>
            <a:ext cx="1238250" cy="541425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sz="1200" dirty="0">
                <a:solidFill>
                  <a:prstClr val="white"/>
                </a:solidFill>
                <a:latin typeface="+mj-lt"/>
              </a:rPr>
              <a:t>Team Lead 1</a:t>
            </a:r>
          </a:p>
        </p:txBody>
      </p:sp>
      <p:sp>
        <p:nvSpPr>
          <p:cNvPr id="14" name="Flowchart: Process 1">
            <a:extLst>
              <a:ext uri="{FF2B5EF4-FFF2-40B4-BE49-F238E27FC236}">
                <a16:creationId xmlns:a16="http://schemas.microsoft.com/office/drawing/2014/main" id="{8226DB19-3556-1514-87A0-721040D9DB88}"/>
              </a:ext>
            </a:extLst>
          </p:cNvPr>
          <p:cNvSpPr/>
          <p:nvPr/>
        </p:nvSpPr>
        <p:spPr>
          <a:xfrm>
            <a:off x="2786933" y="4337261"/>
            <a:ext cx="1238250" cy="541425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Operator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Calibri"/>
            </a:endParaRPr>
          </a:p>
        </p:txBody>
      </p:sp>
      <p:sp>
        <p:nvSpPr>
          <p:cNvPr id="50" name="Flowchart: Process 1">
            <a:extLst>
              <a:ext uri="{FF2B5EF4-FFF2-40B4-BE49-F238E27FC236}">
                <a16:creationId xmlns:a16="http://schemas.microsoft.com/office/drawing/2014/main" id="{5AF17F82-3951-E872-F15E-C5A352A8C198}"/>
              </a:ext>
            </a:extLst>
          </p:cNvPr>
          <p:cNvSpPr/>
          <p:nvPr/>
        </p:nvSpPr>
        <p:spPr>
          <a:xfrm>
            <a:off x="2786933" y="2441201"/>
            <a:ext cx="1238250" cy="541425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sz="1200" dirty="0">
                <a:solidFill>
                  <a:prstClr val="white"/>
                </a:solidFill>
                <a:latin typeface="+mj-lt"/>
              </a:rPr>
              <a:t>Ops Lead 1</a:t>
            </a:r>
          </a:p>
        </p:txBody>
      </p:sp>
      <p:sp>
        <p:nvSpPr>
          <p:cNvPr id="62" name="ZoneTexte 73">
            <a:extLst>
              <a:ext uri="{FF2B5EF4-FFF2-40B4-BE49-F238E27FC236}">
                <a16:creationId xmlns:a16="http://schemas.microsoft.com/office/drawing/2014/main" id="{8CA89863-4957-E8DE-F9BA-A50E2FD123FF}"/>
              </a:ext>
            </a:extLst>
          </p:cNvPr>
          <p:cNvSpPr txBox="1"/>
          <p:nvPr/>
        </p:nvSpPr>
        <p:spPr>
          <a:xfrm>
            <a:off x="2947059" y="2050649"/>
            <a:ext cx="97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latin typeface="+mj-lt"/>
              </a:rPr>
              <a:t>Week 1</a:t>
            </a:r>
          </a:p>
        </p:txBody>
      </p:sp>
      <p:sp>
        <p:nvSpPr>
          <p:cNvPr id="71" name="Flowchart: Process 1">
            <a:extLst>
              <a:ext uri="{FF2B5EF4-FFF2-40B4-BE49-F238E27FC236}">
                <a16:creationId xmlns:a16="http://schemas.microsoft.com/office/drawing/2014/main" id="{AE530E59-41B9-4E20-7D5C-DC6C672C3994}"/>
              </a:ext>
            </a:extLst>
          </p:cNvPr>
          <p:cNvSpPr/>
          <p:nvPr/>
        </p:nvSpPr>
        <p:spPr>
          <a:xfrm>
            <a:off x="4380424" y="5032804"/>
            <a:ext cx="1238250" cy="541425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Operator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Calibri"/>
            </a:endParaRPr>
          </a:p>
        </p:txBody>
      </p:sp>
      <p:sp>
        <p:nvSpPr>
          <p:cNvPr id="72" name="Flowchart: Process 1">
            <a:extLst>
              <a:ext uri="{FF2B5EF4-FFF2-40B4-BE49-F238E27FC236}">
                <a16:creationId xmlns:a16="http://schemas.microsoft.com/office/drawing/2014/main" id="{934AD964-6D43-EBD6-ECB6-AD829D3E9F6E}"/>
              </a:ext>
            </a:extLst>
          </p:cNvPr>
          <p:cNvSpPr/>
          <p:nvPr/>
        </p:nvSpPr>
        <p:spPr>
          <a:xfrm>
            <a:off x="4380675" y="3287199"/>
            <a:ext cx="1238250" cy="541425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sz="1200" dirty="0">
                <a:solidFill>
                  <a:prstClr val="white"/>
                </a:solidFill>
                <a:latin typeface="+mj-lt"/>
              </a:rPr>
              <a:t>Team Lead 2</a:t>
            </a:r>
          </a:p>
        </p:txBody>
      </p:sp>
      <p:sp>
        <p:nvSpPr>
          <p:cNvPr id="77" name="Flowchart: Process 1">
            <a:extLst>
              <a:ext uri="{FF2B5EF4-FFF2-40B4-BE49-F238E27FC236}">
                <a16:creationId xmlns:a16="http://schemas.microsoft.com/office/drawing/2014/main" id="{A811A05A-8698-06C8-AA52-D21A4307AB03}"/>
              </a:ext>
            </a:extLst>
          </p:cNvPr>
          <p:cNvSpPr/>
          <p:nvPr/>
        </p:nvSpPr>
        <p:spPr>
          <a:xfrm>
            <a:off x="4377467" y="4332974"/>
            <a:ext cx="1238250" cy="541425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Operator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Calibri"/>
            </a:endParaRPr>
          </a:p>
        </p:txBody>
      </p:sp>
      <p:sp>
        <p:nvSpPr>
          <p:cNvPr id="78" name="Flowchart: Process 1">
            <a:extLst>
              <a:ext uri="{FF2B5EF4-FFF2-40B4-BE49-F238E27FC236}">
                <a16:creationId xmlns:a16="http://schemas.microsoft.com/office/drawing/2014/main" id="{2F53D71B-44C4-A27D-BFCC-4E2D83A6C2DE}"/>
              </a:ext>
            </a:extLst>
          </p:cNvPr>
          <p:cNvSpPr/>
          <p:nvPr/>
        </p:nvSpPr>
        <p:spPr>
          <a:xfrm>
            <a:off x="4377467" y="2436914"/>
            <a:ext cx="1238250" cy="541425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sz="1200" dirty="0">
                <a:solidFill>
                  <a:prstClr val="white"/>
                </a:solidFill>
                <a:latin typeface="+mj-lt"/>
              </a:rPr>
              <a:t>Ops Lead 2</a:t>
            </a:r>
          </a:p>
        </p:txBody>
      </p:sp>
      <p:sp>
        <p:nvSpPr>
          <p:cNvPr id="79" name="ZoneTexte 73">
            <a:extLst>
              <a:ext uri="{FF2B5EF4-FFF2-40B4-BE49-F238E27FC236}">
                <a16:creationId xmlns:a16="http://schemas.microsoft.com/office/drawing/2014/main" id="{E6A86ED3-488E-9D40-C0F6-9FA4C46CEFAF}"/>
              </a:ext>
            </a:extLst>
          </p:cNvPr>
          <p:cNvSpPr txBox="1"/>
          <p:nvPr/>
        </p:nvSpPr>
        <p:spPr>
          <a:xfrm>
            <a:off x="4537593" y="2046362"/>
            <a:ext cx="97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latin typeface="+mj-lt"/>
              </a:rPr>
              <a:t>Week 2</a:t>
            </a:r>
          </a:p>
        </p:txBody>
      </p:sp>
      <p:sp>
        <p:nvSpPr>
          <p:cNvPr id="80" name="Flowchart: Process 1">
            <a:extLst>
              <a:ext uri="{FF2B5EF4-FFF2-40B4-BE49-F238E27FC236}">
                <a16:creationId xmlns:a16="http://schemas.microsoft.com/office/drawing/2014/main" id="{DB004605-F62B-455E-9368-38FA791B6488}"/>
              </a:ext>
            </a:extLst>
          </p:cNvPr>
          <p:cNvSpPr/>
          <p:nvPr/>
        </p:nvSpPr>
        <p:spPr>
          <a:xfrm>
            <a:off x="5934292" y="5033767"/>
            <a:ext cx="1238250" cy="541425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Operator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Calibri"/>
            </a:endParaRPr>
          </a:p>
        </p:txBody>
      </p:sp>
      <p:sp>
        <p:nvSpPr>
          <p:cNvPr id="81" name="Flowchart: Process 1">
            <a:extLst>
              <a:ext uri="{FF2B5EF4-FFF2-40B4-BE49-F238E27FC236}">
                <a16:creationId xmlns:a16="http://schemas.microsoft.com/office/drawing/2014/main" id="{D2B19E3E-B947-603C-47A9-823C48635EB1}"/>
              </a:ext>
            </a:extLst>
          </p:cNvPr>
          <p:cNvSpPr/>
          <p:nvPr/>
        </p:nvSpPr>
        <p:spPr>
          <a:xfrm>
            <a:off x="5934543" y="3288162"/>
            <a:ext cx="1238250" cy="541425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sz="1200" dirty="0">
                <a:solidFill>
                  <a:prstClr val="white"/>
                </a:solidFill>
                <a:latin typeface="+mj-lt"/>
              </a:rPr>
              <a:t>Team Lead 3</a:t>
            </a:r>
          </a:p>
        </p:txBody>
      </p:sp>
      <p:sp>
        <p:nvSpPr>
          <p:cNvPr id="82" name="Flowchart: Process 1">
            <a:extLst>
              <a:ext uri="{FF2B5EF4-FFF2-40B4-BE49-F238E27FC236}">
                <a16:creationId xmlns:a16="http://schemas.microsoft.com/office/drawing/2014/main" id="{7CC7991D-A5C4-5185-B87C-E75A10D3CF94}"/>
              </a:ext>
            </a:extLst>
          </p:cNvPr>
          <p:cNvSpPr/>
          <p:nvPr/>
        </p:nvSpPr>
        <p:spPr>
          <a:xfrm>
            <a:off x="5931335" y="4333937"/>
            <a:ext cx="1238250" cy="541425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Operator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Calibri"/>
            </a:endParaRPr>
          </a:p>
        </p:txBody>
      </p:sp>
      <p:sp>
        <p:nvSpPr>
          <p:cNvPr id="83" name="Flowchart: Process 1">
            <a:extLst>
              <a:ext uri="{FF2B5EF4-FFF2-40B4-BE49-F238E27FC236}">
                <a16:creationId xmlns:a16="http://schemas.microsoft.com/office/drawing/2014/main" id="{601E2F25-1FF8-6F73-3100-A9E30E0155A4}"/>
              </a:ext>
            </a:extLst>
          </p:cNvPr>
          <p:cNvSpPr/>
          <p:nvPr/>
        </p:nvSpPr>
        <p:spPr>
          <a:xfrm>
            <a:off x="5931335" y="2437877"/>
            <a:ext cx="1238250" cy="541425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sz="1200" dirty="0">
                <a:solidFill>
                  <a:prstClr val="white"/>
                </a:solidFill>
                <a:latin typeface="+mj-lt"/>
              </a:rPr>
              <a:t>Ops Lead 1</a:t>
            </a:r>
          </a:p>
        </p:txBody>
      </p:sp>
      <p:sp>
        <p:nvSpPr>
          <p:cNvPr id="84" name="ZoneTexte 73">
            <a:extLst>
              <a:ext uri="{FF2B5EF4-FFF2-40B4-BE49-F238E27FC236}">
                <a16:creationId xmlns:a16="http://schemas.microsoft.com/office/drawing/2014/main" id="{DFA7050C-ACDE-AB03-7050-C3EE82564351}"/>
              </a:ext>
            </a:extLst>
          </p:cNvPr>
          <p:cNvSpPr txBox="1"/>
          <p:nvPr/>
        </p:nvSpPr>
        <p:spPr>
          <a:xfrm>
            <a:off x="6091461" y="2047325"/>
            <a:ext cx="97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latin typeface="+mj-lt"/>
              </a:rPr>
              <a:t>Week 3</a:t>
            </a:r>
          </a:p>
        </p:txBody>
      </p:sp>
      <p:sp>
        <p:nvSpPr>
          <p:cNvPr id="85" name="Flowchart: Process 1">
            <a:extLst>
              <a:ext uri="{FF2B5EF4-FFF2-40B4-BE49-F238E27FC236}">
                <a16:creationId xmlns:a16="http://schemas.microsoft.com/office/drawing/2014/main" id="{2961B204-89FB-D59D-9D37-DD0792D9BCDF}"/>
              </a:ext>
            </a:extLst>
          </p:cNvPr>
          <p:cNvSpPr/>
          <p:nvPr/>
        </p:nvSpPr>
        <p:spPr>
          <a:xfrm>
            <a:off x="7524826" y="5029480"/>
            <a:ext cx="1238250" cy="541425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Operator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Calibri"/>
            </a:endParaRPr>
          </a:p>
        </p:txBody>
      </p:sp>
      <p:sp>
        <p:nvSpPr>
          <p:cNvPr id="88" name="Flowchart: Process 1">
            <a:extLst>
              <a:ext uri="{FF2B5EF4-FFF2-40B4-BE49-F238E27FC236}">
                <a16:creationId xmlns:a16="http://schemas.microsoft.com/office/drawing/2014/main" id="{2AF9F887-C6C1-198A-207F-7380ED273C2E}"/>
              </a:ext>
            </a:extLst>
          </p:cNvPr>
          <p:cNvSpPr/>
          <p:nvPr/>
        </p:nvSpPr>
        <p:spPr>
          <a:xfrm>
            <a:off x="7525077" y="3283875"/>
            <a:ext cx="1238250" cy="541425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sz="1200" dirty="0">
                <a:solidFill>
                  <a:prstClr val="white"/>
                </a:solidFill>
                <a:latin typeface="+mj-lt"/>
              </a:rPr>
              <a:t>Team Lead 4</a:t>
            </a:r>
          </a:p>
        </p:txBody>
      </p:sp>
      <p:sp>
        <p:nvSpPr>
          <p:cNvPr id="89" name="Flowchart: Process 1">
            <a:extLst>
              <a:ext uri="{FF2B5EF4-FFF2-40B4-BE49-F238E27FC236}">
                <a16:creationId xmlns:a16="http://schemas.microsoft.com/office/drawing/2014/main" id="{5D3BC6BF-5E34-1B30-5AA6-7827C0152626}"/>
              </a:ext>
            </a:extLst>
          </p:cNvPr>
          <p:cNvSpPr/>
          <p:nvPr/>
        </p:nvSpPr>
        <p:spPr>
          <a:xfrm>
            <a:off x="7521869" y="4329650"/>
            <a:ext cx="1238250" cy="541425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Operator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Calibri"/>
            </a:endParaRPr>
          </a:p>
        </p:txBody>
      </p:sp>
      <p:sp>
        <p:nvSpPr>
          <p:cNvPr id="90" name="Flowchart: Process 1">
            <a:extLst>
              <a:ext uri="{FF2B5EF4-FFF2-40B4-BE49-F238E27FC236}">
                <a16:creationId xmlns:a16="http://schemas.microsoft.com/office/drawing/2014/main" id="{76C4EBFF-B69A-5CEB-3975-50CB76F3B03B}"/>
              </a:ext>
            </a:extLst>
          </p:cNvPr>
          <p:cNvSpPr/>
          <p:nvPr/>
        </p:nvSpPr>
        <p:spPr>
          <a:xfrm>
            <a:off x="7521869" y="2433590"/>
            <a:ext cx="1238250" cy="541425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sz="1200" dirty="0">
                <a:solidFill>
                  <a:prstClr val="white"/>
                </a:solidFill>
                <a:latin typeface="+mj-lt"/>
              </a:rPr>
              <a:t>Ops Lead 2</a:t>
            </a:r>
          </a:p>
        </p:txBody>
      </p:sp>
      <p:sp>
        <p:nvSpPr>
          <p:cNvPr id="91" name="ZoneTexte 73">
            <a:extLst>
              <a:ext uri="{FF2B5EF4-FFF2-40B4-BE49-F238E27FC236}">
                <a16:creationId xmlns:a16="http://schemas.microsoft.com/office/drawing/2014/main" id="{F69CCE2A-2808-7B26-67E5-68370BBC96A6}"/>
              </a:ext>
            </a:extLst>
          </p:cNvPr>
          <p:cNvSpPr txBox="1"/>
          <p:nvPr/>
        </p:nvSpPr>
        <p:spPr>
          <a:xfrm>
            <a:off x="7681995" y="2043038"/>
            <a:ext cx="97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latin typeface="+mj-lt"/>
              </a:rPr>
              <a:t>Week 4</a:t>
            </a:r>
          </a:p>
        </p:txBody>
      </p:sp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48B30EF9-61AD-B919-6FBE-969F211F9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</p:spPr>
        <p:txBody>
          <a:bodyPr/>
          <a:lstStyle/>
          <a:p>
            <a:fld id="{8395A67B-D0FE-F448-80B1-1191BC67A3E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Flowchart: Process 1">
            <a:extLst>
              <a:ext uri="{FF2B5EF4-FFF2-40B4-BE49-F238E27FC236}">
                <a16:creationId xmlns:a16="http://schemas.microsoft.com/office/drawing/2014/main" id="{F424859E-0A24-346D-8687-9638FE73532B}"/>
              </a:ext>
            </a:extLst>
          </p:cNvPr>
          <p:cNvSpPr/>
          <p:nvPr/>
        </p:nvSpPr>
        <p:spPr>
          <a:xfrm>
            <a:off x="9428021" y="2887575"/>
            <a:ext cx="1238250" cy="541425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sz="1200" dirty="0">
                <a:solidFill>
                  <a:prstClr val="white"/>
                </a:solidFill>
                <a:latin typeface="+mj-lt"/>
              </a:rPr>
              <a:t>Tech Support</a:t>
            </a:r>
          </a:p>
        </p:txBody>
      </p:sp>
    </p:spTree>
    <p:extLst>
      <p:ext uri="{BB962C8B-B14F-4D97-AF65-F5344CB8AC3E}">
        <p14:creationId xmlns:p14="http://schemas.microsoft.com/office/powerpoint/2010/main" val="1926009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5C7568F-690C-3509-4333-B73A77A27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881" y="2722144"/>
            <a:ext cx="2944135" cy="220198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F65497F-3B9D-1DD4-4C16-9BE1993DF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94" y="0"/>
            <a:ext cx="11269133" cy="990600"/>
          </a:xfrm>
        </p:spPr>
        <p:txBody>
          <a:bodyPr>
            <a:normAutofit/>
          </a:bodyPr>
          <a:lstStyle/>
          <a:p>
            <a:r>
              <a:rPr lang="en-CA" dirty="0"/>
              <a:t>2023 Surge Team Feedback</a:t>
            </a:r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06EE1F-6004-18F8-0FF4-8D7C01331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67B-D0FE-F448-80B1-1191BC67A3E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97B52D-69A7-D84F-8136-488209C64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34" y="2606216"/>
            <a:ext cx="2944135" cy="21338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8EB528-1DD1-908E-A386-A32EC3B0CEA2}"/>
              </a:ext>
            </a:extLst>
          </p:cNvPr>
          <p:cNvSpPr txBox="1"/>
          <p:nvPr/>
        </p:nvSpPr>
        <p:spPr>
          <a:xfrm>
            <a:off x="177134" y="1336743"/>
            <a:ext cx="33940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Before starting training, how much did you know about flood extent mapping?</a:t>
            </a:r>
            <a:endParaRPr lang="en-CA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4D7FB0-FA5B-A130-4F40-C12FCE90166C}"/>
              </a:ext>
            </a:extLst>
          </p:cNvPr>
          <p:cNvSpPr txBox="1"/>
          <p:nvPr/>
        </p:nvSpPr>
        <p:spPr>
          <a:xfrm>
            <a:off x="8418458" y="1336743"/>
            <a:ext cx="33940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How much did you learn by participating in this year's surge season?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67FAC0E-1050-3DFE-CFCB-2E52FCFEE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373" y="2606216"/>
            <a:ext cx="2679403" cy="213389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991F42A-EB5E-70AA-7901-C52AD45879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6786" y="4740112"/>
            <a:ext cx="1597662" cy="114600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EB59BB9-02DD-7283-C297-459122D00E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123" y="4977017"/>
            <a:ext cx="2782146" cy="26800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92F1272-77F9-3A09-6FB0-D19D96208A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5682" y="5042888"/>
            <a:ext cx="2621578" cy="32041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ACC16E8-9ECD-1675-9947-766D0DE20E09}"/>
              </a:ext>
            </a:extLst>
          </p:cNvPr>
          <p:cNvSpPr txBox="1"/>
          <p:nvPr/>
        </p:nvSpPr>
        <p:spPr>
          <a:xfrm>
            <a:off x="4297796" y="1352080"/>
            <a:ext cx="33940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How prepared were you for your first operational product?</a:t>
            </a:r>
          </a:p>
        </p:txBody>
      </p:sp>
    </p:spTree>
    <p:extLst>
      <p:ext uri="{BB962C8B-B14F-4D97-AF65-F5344CB8AC3E}">
        <p14:creationId xmlns:p14="http://schemas.microsoft.com/office/powerpoint/2010/main" val="1508452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65497F-3B9D-1DD4-4C16-9BE1993DF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94" y="0"/>
            <a:ext cx="11269133" cy="990600"/>
          </a:xfrm>
        </p:spPr>
        <p:txBody>
          <a:bodyPr>
            <a:normAutofit/>
          </a:bodyPr>
          <a:lstStyle/>
          <a:p>
            <a:r>
              <a:rPr lang="en-CA" dirty="0"/>
              <a:t>2023 Surge Team Feedback</a:t>
            </a:r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06EE1F-6004-18F8-0FF4-8D7C01331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67B-D0FE-F448-80B1-1191BC67A3E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F60C87-8276-786B-17FB-7C305113ACDF}"/>
              </a:ext>
            </a:extLst>
          </p:cNvPr>
          <p:cNvSpPr txBox="1"/>
          <p:nvPr/>
        </p:nvSpPr>
        <p:spPr>
          <a:xfrm>
            <a:off x="6680719" y="1362270"/>
            <a:ext cx="49701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+mj-lt"/>
              </a:rPr>
              <a:t>What could be improved for next year?</a:t>
            </a:r>
          </a:p>
          <a:p>
            <a:endParaRPr lang="en-CA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+mj-lt"/>
              </a:rPr>
              <a:t>More in-person hands-on training</a:t>
            </a:r>
            <a:br>
              <a:rPr lang="en-CA" dirty="0">
                <a:latin typeface="+mj-lt"/>
              </a:rPr>
            </a:br>
            <a:endParaRPr lang="en-CA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+mj-lt"/>
              </a:rPr>
              <a:t>More Core Staff oversight for selecting thresholds/parameters</a:t>
            </a:r>
            <a:br>
              <a:rPr lang="en-CA" dirty="0">
                <a:latin typeface="+mj-lt"/>
              </a:rPr>
            </a:br>
            <a:endParaRPr lang="en-CA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+mj-lt"/>
              </a:rPr>
              <a:t>Less chatter in the Surge Team chat</a:t>
            </a:r>
            <a:br>
              <a:rPr lang="en-CA" dirty="0">
                <a:latin typeface="+mj-lt"/>
              </a:rPr>
            </a:br>
            <a:endParaRPr lang="en-CA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+mj-lt"/>
              </a:rPr>
              <a:t>More concrete examples in the SOPs</a:t>
            </a:r>
            <a:br>
              <a:rPr lang="en-CA" dirty="0">
                <a:latin typeface="+mj-lt"/>
              </a:rPr>
            </a:br>
            <a:endParaRPr lang="en-CA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+mj-lt"/>
              </a:rPr>
              <a:t>More fire mapping capabilities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A00D53-9805-9DDE-B2BF-90FBF589D8F0}"/>
              </a:ext>
            </a:extLst>
          </p:cNvPr>
          <p:cNvSpPr txBox="1"/>
          <p:nvPr/>
        </p:nvSpPr>
        <p:spPr>
          <a:xfrm>
            <a:off x="541175" y="1362270"/>
            <a:ext cx="59487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What's something you enjoyed about volunteering</a:t>
            </a:r>
            <a:r>
              <a:rPr lang="en-CA" b="1" dirty="0">
                <a:latin typeface="+mj-lt"/>
              </a:rPr>
              <a:t>?</a:t>
            </a:r>
          </a:p>
          <a:p>
            <a:endParaRPr lang="en-CA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+mj-lt"/>
              </a:rPr>
              <a:t>“</a:t>
            </a:r>
            <a:r>
              <a:rPr lang="en-US" b="0" i="0" dirty="0">
                <a:solidFill>
                  <a:srgbClr val="212121"/>
                </a:solidFill>
                <a:effectLst/>
                <a:latin typeface="+mj-lt"/>
              </a:rPr>
              <a:t>The work is very satisfying; task initiated and completed within a few hours.”</a:t>
            </a:r>
            <a:br>
              <a:rPr lang="en-US" b="0" i="0" dirty="0">
                <a:solidFill>
                  <a:srgbClr val="212121"/>
                </a:solidFill>
                <a:effectLst/>
                <a:latin typeface="+mj-lt"/>
              </a:rPr>
            </a:br>
            <a:endParaRPr lang="en-US" b="0" i="0" dirty="0">
              <a:solidFill>
                <a:srgbClr val="212121"/>
              </a:solidFill>
              <a:effectLst/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+mj-lt"/>
              </a:rPr>
              <a:t>“</a:t>
            </a:r>
            <a:r>
              <a:rPr lang="en-US" b="0" i="0" dirty="0">
                <a:solidFill>
                  <a:srgbClr val="212121"/>
                </a:solidFill>
                <a:effectLst/>
                <a:latin typeface="+mj-lt"/>
              </a:rPr>
              <a:t>I enjoyed getting to know different people in the organization and learning new workflows.”</a:t>
            </a:r>
            <a:br>
              <a:rPr lang="en-US" b="0" i="0" dirty="0">
                <a:solidFill>
                  <a:srgbClr val="212121"/>
                </a:solidFill>
                <a:effectLst/>
                <a:latin typeface="+mj-lt"/>
              </a:rPr>
            </a:br>
            <a:endParaRPr lang="en-US" b="0" i="0" dirty="0">
              <a:solidFill>
                <a:srgbClr val="212121"/>
              </a:solidFill>
              <a:effectLst/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2121"/>
                </a:solidFill>
                <a:latin typeface="+mj-lt"/>
              </a:rPr>
              <a:t>“Getting on board with a good team and compensatory time.”</a:t>
            </a:r>
            <a:br>
              <a:rPr lang="en-US" dirty="0">
                <a:solidFill>
                  <a:srgbClr val="212121"/>
                </a:solidFill>
                <a:latin typeface="+mj-lt"/>
              </a:rPr>
            </a:br>
            <a:endParaRPr lang="en-US" dirty="0">
              <a:solidFill>
                <a:srgbClr val="21212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2121"/>
                </a:solidFill>
                <a:latin typeface="+mj-lt"/>
              </a:rPr>
              <a:t>“Doing something different than my day-to-day job.”</a:t>
            </a:r>
          </a:p>
        </p:txBody>
      </p:sp>
    </p:spTree>
    <p:extLst>
      <p:ext uri="{BB962C8B-B14F-4D97-AF65-F5344CB8AC3E}">
        <p14:creationId xmlns:p14="http://schemas.microsoft.com/office/powerpoint/2010/main" val="12109966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1240108|-11700327|-8754175|-9605520|-12039861|NRCan&quot;,&quot;Id&quot;:&quot;65cd14f13439421bc03155cd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F2C86D0468BB41BF3A380F18C145D6" ma:contentTypeVersion="13" ma:contentTypeDescription="Create a new document." ma:contentTypeScope="" ma:versionID="fe3410258046a2b0c569d6897e646fc0">
  <xsd:schema xmlns:xsd="http://www.w3.org/2001/XMLSchema" xmlns:xs="http://www.w3.org/2001/XMLSchema" xmlns:p="http://schemas.microsoft.com/office/2006/metadata/properties" xmlns:ns3="610fd124-dcf8-4f2e-8b7f-3263485b0c9b" xmlns:ns4="5f12ff1d-e3c5-41e9-8b41-9420b295d1ad" targetNamespace="http://schemas.microsoft.com/office/2006/metadata/properties" ma:root="true" ma:fieldsID="7df6812a57093c20c3d4cbbfc3181ce3" ns3:_="" ns4:_="">
    <xsd:import namespace="610fd124-dcf8-4f2e-8b7f-3263485b0c9b"/>
    <xsd:import namespace="5f12ff1d-e3c5-41e9-8b41-9420b295d1a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0fd124-dcf8-4f2e-8b7f-3263485b0c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12ff1d-e3c5-41e9-8b41-9420b295d1a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10fd124-dcf8-4f2e-8b7f-3263485b0c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C07CE8-AD07-4D6C-91FE-506E29D368F8}">
  <ds:schemaRefs>
    <ds:schemaRef ds:uri="5f12ff1d-e3c5-41e9-8b41-9420b295d1ad"/>
    <ds:schemaRef ds:uri="610fd124-dcf8-4f2e-8b7f-3263485b0c9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6613E0A-F358-4E9A-A5E6-59BF3D1219B4}">
  <ds:schemaRefs>
    <ds:schemaRef ds:uri="http://schemas.openxmlformats.org/package/2006/metadata/core-properties"/>
    <ds:schemaRef ds:uri="610fd124-dcf8-4f2e-8b7f-3263485b0c9b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5f12ff1d-e3c5-41e9-8b41-9420b295d1ad"/>
    <ds:schemaRef ds:uri="http://purl.org/dc/terms/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06C87FD-249F-4203-9A53-E44F4CDFDA4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219619fd-75dc-48cb-820d-8f683a95dd8b}" enabled="1" method="Privileged" siteId="{05c95b33-90ca-49d5-b644-288b930b912b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8557</TotalTime>
  <Words>951</Words>
  <Application>Microsoft Office PowerPoint</Application>
  <PresentationFormat>Widescreen</PresentationFormat>
  <Paragraphs>152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Segoe UI</vt:lpstr>
      <vt:lpstr>Times New Roman</vt:lpstr>
      <vt:lpstr>1_Office Theme</vt:lpstr>
      <vt:lpstr>Spring Flooding Surge Capacity</vt:lpstr>
      <vt:lpstr>PowerPoint Presentation</vt:lpstr>
      <vt:lpstr>PowerPoint Presentation</vt:lpstr>
      <vt:lpstr>PowerPoint Presentation</vt:lpstr>
      <vt:lpstr>PowerPoint Presentation</vt:lpstr>
      <vt:lpstr>Spring Burnout (2016-2022)</vt:lpstr>
      <vt:lpstr>On-Call Rotation (4 weeks)</vt:lpstr>
      <vt:lpstr>2023 Surge Team Feedback</vt:lpstr>
      <vt:lpstr>2023 Surge Team Feedback</vt:lpstr>
      <vt:lpstr>2024 Season Preparation Timeline</vt:lpstr>
    </vt:vector>
  </TitlesOfParts>
  <Company>NRCan - RNCan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EGS Task Team</dc:title>
  <dc:creator>Decker, Vincent</dc:creator>
  <cp:lastModifiedBy>Lehrbass, Bradley</cp:lastModifiedBy>
  <cp:revision>75</cp:revision>
  <dcterms:created xsi:type="dcterms:W3CDTF">2022-12-21T16:04:47Z</dcterms:created>
  <dcterms:modified xsi:type="dcterms:W3CDTF">2024-02-14T19:30:57Z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0x01010018F2C86D0468BB41BF3A380F18C145D6</vt:lpwstr>
  </property>
</Properties>
</file>