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8.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7" r:id="rId2"/>
    <p:sldId id="2147308527" r:id="rId3"/>
    <p:sldId id="2147308528" r:id="rId4"/>
    <p:sldId id="2147308529" r:id="rId5"/>
    <p:sldId id="2147308530" r:id="rId6"/>
    <p:sldId id="2147308531" r:id="rId7"/>
    <p:sldId id="4797" r:id="rId8"/>
    <p:sldId id="342" r:id="rId9"/>
    <p:sldId id="2147308536" r:id="rId10"/>
    <p:sldId id="2147308505" r:id="rId11"/>
    <p:sldId id="4274" r:id="rId12"/>
    <p:sldId id="282" r:id="rId13"/>
    <p:sldId id="2147308494" r:id="rId14"/>
    <p:sldId id="2147308537" r:id="rId15"/>
    <p:sldId id="2147308535" r:id="rId16"/>
    <p:sldId id="2147308510" r:id="rId17"/>
    <p:sldId id="2147308511" r:id="rId18"/>
    <p:sldId id="2147308513" r:id="rId19"/>
    <p:sldId id="2147308514" r:id="rId20"/>
    <p:sldId id="2147308515" r:id="rId21"/>
    <p:sldId id="2147308516" r:id="rId22"/>
    <p:sldId id="2147308517" r:id="rId23"/>
    <p:sldId id="2147308518" r:id="rId24"/>
    <p:sldId id="2147308519" r:id="rId25"/>
    <p:sldId id="4188" r:id="rId26"/>
    <p:sldId id="2147308520" r:id="rId27"/>
    <p:sldId id="2147308521" r:id="rId28"/>
    <p:sldId id="2147308522" r:id="rId29"/>
    <p:sldId id="2147308523" r:id="rId30"/>
    <p:sldId id="2147308524" r:id="rId31"/>
    <p:sldId id="214730852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20" d="100"/>
          <a:sy n="120" d="100"/>
        </p:scale>
        <p:origin x="120"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D344DD-12E8-4C08-95B0-C76CB508CAC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CA"/>
        </a:p>
      </dgm:t>
    </dgm:pt>
    <dgm:pt modelId="{6CBCAA46-CDED-4FA9-AE00-957C9412270A}">
      <dgm:prSet custT="1"/>
      <dgm:spPr/>
      <dgm:t>
        <a:bodyPr/>
        <a:lstStyle/>
        <a:p>
          <a:r>
            <a:rPr lang="en-US" sz="1600">
              <a:latin typeface="Arial Nova Light" panose="020B0304020202020204" pitchFamily="34" charset="0"/>
            </a:rPr>
            <a:t>Add value to data and projects by enabling visualization to provide a foundation for informed decision-making and discussion.</a:t>
          </a:r>
          <a:endParaRPr lang="en-CA" sz="1600">
            <a:latin typeface="Arial Nova Light" panose="020B0304020202020204" pitchFamily="34" charset="0"/>
          </a:endParaRPr>
        </a:p>
      </dgm:t>
    </dgm:pt>
    <dgm:pt modelId="{EA35C37A-DEC6-4867-BB87-EB9C3557D52A}" type="parTrans" cxnId="{AC5C9B93-B5CB-48E0-AE46-8A0EE6EEE674}">
      <dgm:prSet/>
      <dgm:spPr/>
      <dgm:t>
        <a:bodyPr/>
        <a:lstStyle/>
        <a:p>
          <a:endParaRPr lang="en-CA" sz="1600">
            <a:latin typeface="Arial Nova Light" panose="020B0304020202020204" pitchFamily="34" charset="0"/>
          </a:endParaRPr>
        </a:p>
      </dgm:t>
    </dgm:pt>
    <dgm:pt modelId="{2AD20C83-26BD-4D2E-8FB1-1B3CF57A9284}" type="sibTrans" cxnId="{AC5C9B93-B5CB-48E0-AE46-8A0EE6EEE674}">
      <dgm:prSet/>
      <dgm:spPr/>
      <dgm:t>
        <a:bodyPr/>
        <a:lstStyle/>
        <a:p>
          <a:endParaRPr lang="en-CA" sz="1600">
            <a:latin typeface="Arial Nova Light" panose="020B0304020202020204" pitchFamily="34" charset="0"/>
          </a:endParaRPr>
        </a:p>
      </dgm:t>
    </dgm:pt>
    <dgm:pt modelId="{A88AC475-E744-49AA-B6A4-EA47E088C980}">
      <dgm:prSet custT="1"/>
      <dgm:spPr/>
      <dgm:t>
        <a:bodyPr/>
        <a:lstStyle/>
        <a:p>
          <a:r>
            <a:rPr lang="en-CA" sz="1600">
              <a:latin typeface="Arial Nova Light" panose="020B0304020202020204" pitchFamily="34" charset="0"/>
            </a:rPr>
            <a:t>Bring individuals and organizations together to share insights and solve issues.</a:t>
          </a:r>
        </a:p>
      </dgm:t>
    </dgm:pt>
    <dgm:pt modelId="{1557B852-1D33-47BF-8A7E-C5A591D3C59B}" type="parTrans" cxnId="{FD7B624F-4ED4-4B3C-8368-1C61E9631D8B}">
      <dgm:prSet/>
      <dgm:spPr/>
      <dgm:t>
        <a:bodyPr/>
        <a:lstStyle/>
        <a:p>
          <a:endParaRPr lang="en-CA" sz="1600">
            <a:latin typeface="Arial Nova Light" panose="020B0304020202020204" pitchFamily="34" charset="0"/>
          </a:endParaRPr>
        </a:p>
      </dgm:t>
    </dgm:pt>
    <dgm:pt modelId="{72E30309-65A4-40C4-BAE2-E32FF690605D}" type="sibTrans" cxnId="{FD7B624F-4ED4-4B3C-8368-1C61E9631D8B}">
      <dgm:prSet/>
      <dgm:spPr/>
      <dgm:t>
        <a:bodyPr/>
        <a:lstStyle/>
        <a:p>
          <a:endParaRPr lang="en-CA" sz="1600">
            <a:latin typeface="Arial Nova Light" panose="020B0304020202020204" pitchFamily="34" charset="0"/>
          </a:endParaRPr>
        </a:p>
      </dgm:t>
    </dgm:pt>
    <dgm:pt modelId="{ED096A90-BB02-4F33-9F2F-E27702B229B3}">
      <dgm:prSet custT="1"/>
      <dgm:spPr/>
      <dgm:t>
        <a:bodyPr/>
        <a:lstStyle/>
        <a:p>
          <a:r>
            <a:rPr lang="en-CA" sz="1600" dirty="0">
              <a:latin typeface="Arial Nova Light" panose="020B0304020202020204" pitchFamily="34" charset="0"/>
            </a:rPr>
            <a:t>Identify threats, monitor risks, inform resource management, and support emergency planning and informing.</a:t>
          </a:r>
        </a:p>
      </dgm:t>
    </dgm:pt>
    <dgm:pt modelId="{FDD10AED-48C2-4232-A159-6E1626AD0D1F}" type="parTrans" cxnId="{CB94DC1E-6992-46C9-9C24-140BBD88A654}">
      <dgm:prSet/>
      <dgm:spPr/>
      <dgm:t>
        <a:bodyPr/>
        <a:lstStyle/>
        <a:p>
          <a:endParaRPr lang="en-CA" sz="1600">
            <a:latin typeface="Arial Nova Light" panose="020B0304020202020204" pitchFamily="34" charset="0"/>
          </a:endParaRPr>
        </a:p>
      </dgm:t>
    </dgm:pt>
    <dgm:pt modelId="{5B21BAC5-67F3-4F24-8C7A-815035F1013A}" type="sibTrans" cxnId="{CB94DC1E-6992-46C9-9C24-140BBD88A654}">
      <dgm:prSet/>
      <dgm:spPr/>
      <dgm:t>
        <a:bodyPr/>
        <a:lstStyle/>
        <a:p>
          <a:endParaRPr lang="en-CA" sz="1600">
            <a:latin typeface="Arial Nova Light" panose="020B0304020202020204" pitchFamily="34" charset="0"/>
          </a:endParaRPr>
        </a:p>
      </dgm:t>
    </dgm:pt>
    <dgm:pt modelId="{B52BEADF-FA68-42D3-93FD-C84AC712E747}">
      <dgm:prSet custT="1"/>
      <dgm:spPr/>
      <dgm:t>
        <a:bodyPr/>
        <a:lstStyle/>
        <a:p>
          <a:r>
            <a:rPr lang="en-CA" sz="1600" dirty="0">
              <a:latin typeface="Arial Nova Light" panose="020B0304020202020204" pitchFamily="34" charset="0"/>
            </a:rPr>
            <a:t>Respond to crises and manage disasters more effectively and with near real time data.</a:t>
          </a:r>
        </a:p>
      </dgm:t>
    </dgm:pt>
    <dgm:pt modelId="{7694FFEB-0B14-4547-A433-27A9AE885792}" type="parTrans" cxnId="{B3126CDE-8E35-4215-B2FD-83AB8E07DB17}">
      <dgm:prSet/>
      <dgm:spPr/>
      <dgm:t>
        <a:bodyPr/>
        <a:lstStyle/>
        <a:p>
          <a:endParaRPr lang="en-CA" sz="1600">
            <a:latin typeface="Arial Nova Light" panose="020B0304020202020204" pitchFamily="34" charset="0"/>
          </a:endParaRPr>
        </a:p>
      </dgm:t>
    </dgm:pt>
    <dgm:pt modelId="{B8101A25-BBCE-4744-A912-9064667A0FC8}" type="sibTrans" cxnId="{B3126CDE-8E35-4215-B2FD-83AB8E07DB17}">
      <dgm:prSet/>
      <dgm:spPr/>
      <dgm:t>
        <a:bodyPr/>
        <a:lstStyle/>
        <a:p>
          <a:endParaRPr lang="en-CA" sz="1600">
            <a:latin typeface="Arial Nova Light" panose="020B0304020202020204" pitchFamily="34" charset="0"/>
          </a:endParaRPr>
        </a:p>
      </dgm:t>
    </dgm:pt>
    <dgm:pt modelId="{5E025671-9A48-4A5F-B3DE-BFE593217A5F}">
      <dgm:prSet custT="1"/>
      <dgm:spPr/>
      <dgm:t>
        <a:bodyPr/>
        <a:lstStyle/>
        <a:p>
          <a:r>
            <a:rPr lang="en-CA" sz="1600" dirty="0">
              <a:latin typeface="Arial Nova Light" panose="020B0304020202020204" pitchFamily="34" charset="0"/>
            </a:rPr>
            <a:t>Develop a clear picture of environmental disasters, risks and other emergency data and maps.</a:t>
          </a:r>
        </a:p>
      </dgm:t>
    </dgm:pt>
    <dgm:pt modelId="{FD5E92E9-848D-40A5-8621-B30FB5AC9A63}" type="parTrans" cxnId="{89E357F3-556A-4578-9CD5-5AAE9942BAA3}">
      <dgm:prSet/>
      <dgm:spPr/>
      <dgm:t>
        <a:bodyPr/>
        <a:lstStyle/>
        <a:p>
          <a:endParaRPr lang="en-CA" sz="1600">
            <a:latin typeface="Arial Nova Light" panose="020B0304020202020204" pitchFamily="34" charset="0"/>
          </a:endParaRPr>
        </a:p>
      </dgm:t>
    </dgm:pt>
    <dgm:pt modelId="{C9742F17-335C-479E-95E9-E8C1AF5E3D65}" type="sibTrans" cxnId="{89E357F3-556A-4578-9CD5-5AAE9942BAA3}">
      <dgm:prSet/>
      <dgm:spPr/>
      <dgm:t>
        <a:bodyPr/>
        <a:lstStyle/>
        <a:p>
          <a:endParaRPr lang="en-CA" sz="1600">
            <a:latin typeface="Arial Nova Light" panose="020B0304020202020204" pitchFamily="34" charset="0"/>
          </a:endParaRPr>
        </a:p>
      </dgm:t>
    </dgm:pt>
    <dgm:pt modelId="{E81DC63B-6F85-4EC4-8055-FE4EEAABE137}">
      <dgm:prSet custT="1"/>
      <dgm:spPr/>
      <dgm:t>
        <a:bodyPr/>
        <a:lstStyle/>
        <a:p>
          <a:r>
            <a:rPr lang="en-CA" sz="1600" dirty="0">
              <a:latin typeface="Arial Nova Light" panose="020B0304020202020204" pitchFamily="34" charset="0"/>
            </a:rPr>
            <a:t>Find curated information on disasters, such as: earthquakes, fire seasons, flood maps, and health risks such as flu data.</a:t>
          </a:r>
        </a:p>
      </dgm:t>
    </dgm:pt>
    <dgm:pt modelId="{B0C4F091-B93F-45FC-B37D-0B8BD29B01F8}" type="parTrans" cxnId="{DB30CEA6-9EF5-4856-9A7A-1442497DBCE4}">
      <dgm:prSet/>
      <dgm:spPr/>
      <dgm:t>
        <a:bodyPr/>
        <a:lstStyle/>
        <a:p>
          <a:endParaRPr lang="en-CA" sz="1600">
            <a:latin typeface="Arial Nova Light" panose="020B0304020202020204" pitchFamily="34" charset="0"/>
          </a:endParaRPr>
        </a:p>
      </dgm:t>
    </dgm:pt>
    <dgm:pt modelId="{4BA2BBFF-3A2A-49B7-8CC1-C9DAD5C6AFC7}" type="sibTrans" cxnId="{DB30CEA6-9EF5-4856-9A7A-1442497DBCE4}">
      <dgm:prSet/>
      <dgm:spPr/>
      <dgm:t>
        <a:bodyPr/>
        <a:lstStyle/>
        <a:p>
          <a:endParaRPr lang="en-CA" sz="1600">
            <a:latin typeface="Arial Nova Light" panose="020B0304020202020204" pitchFamily="34" charset="0"/>
          </a:endParaRPr>
        </a:p>
      </dgm:t>
    </dgm:pt>
    <dgm:pt modelId="{4A83DD41-E97E-4E18-8C69-C006EE2C1740}">
      <dgm:prSet custT="1"/>
      <dgm:spPr/>
      <dgm:t>
        <a:bodyPr/>
        <a:lstStyle/>
        <a:p>
          <a:r>
            <a:rPr lang="en-CA" sz="1600" dirty="0">
              <a:latin typeface="Arial Nova Light" panose="020B0304020202020204" pitchFamily="34" charset="0"/>
            </a:rPr>
            <a:t>Adapt to an environment where the public expects timely access to emergency data.</a:t>
          </a:r>
        </a:p>
      </dgm:t>
    </dgm:pt>
    <dgm:pt modelId="{F95F8BF9-E589-4516-AE99-B9B5E39F43FD}" type="parTrans" cxnId="{D9EB4FFB-34F9-4A3F-9717-73AD3F68E499}">
      <dgm:prSet/>
      <dgm:spPr/>
      <dgm:t>
        <a:bodyPr/>
        <a:lstStyle/>
        <a:p>
          <a:endParaRPr lang="en-CA" sz="1600">
            <a:latin typeface="Arial Nova Light" panose="020B0304020202020204" pitchFamily="34" charset="0"/>
          </a:endParaRPr>
        </a:p>
      </dgm:t>
    </dgm:pt>
    <dgm:pt modelId="{F7285378-7D98-4BD0-8E7B-E1A7C8DC9F1C}" type="sibTrans" cxnId="{D9EB4FFB-34F9-4A3F-9717-73AD3F68E499}">
      <dgm:prSet/>
      <dgm:spPr/>
      <dgm:t>
        <a:bodyPr/>
        <a:lstStyle/>
        <a:p>
          <a:endParaRPr lang="en-CA" sz="1600">
            <a:latin typeface="Arial Nova Light" panose="020B0304020202020204" pitchFamily="34" charset="0"/>
          </a:endParaRPr>
        </a:p>
      </dgm:t>
    </dgm:pt>
    <dgm:pt modelId="{BD61E639-7AE1-471C-8594-3E2B2C010F16}" type="pres">
      <dgm:prSet presAssocID="{BBD344DD-12E8-4C08-95B0-C76CB508CAC6}" presName="vert0" presStyleCnt="0">
        <dgm:presLayoutVars>
          <dgm:dir/>
          <dgm:animOne val="branch"/>
          <dgm:animLvl val="lvl"/>
        </dgm:presLayoutVars>
      </dgm:prSet>
      <dgm:spPr/>
    </dgm:pt>
    <dgm:pt modelId="{B9478DF1-E019-4DEF-BFC2-E79BAFA8EECF}" type="pres">
      <dgm:prSet presAssocID="{6CBCAA46-CDED-4FA9-AE00-957C9412270A}" presName="thickLine" presStyleLbl="alignNode1" presStyleIdx="0" presStyleCnt="7"/>
      <dgm:spPr/>
    </dgm:pt>
    <dgm:pt modelId="{86B4652B-990D-42B8-8FA3-79020911D7BC}" type="pres">
      <dgm:prSet presAssocID="{6CBCAA46-CDED-4FA9-AE00-957C9412270A}" presName="horz1" presStyleCnt="0"/>
      <dgm:spPr/>
    </dgm:pt>
    <dgm:pt modelId="{0953AEF5-0127-4314-8432-3FBCA389749F}" type="pres">
      <dgm:prSet presAssocID="{6CBCAA46-CDED-4FA9-AE00-957C9412270A}" presName="tx1" presStyleLbl="revTx" presStyleIdx="0" presStyleCnt="7"/>
      <dgm:spPr/>
    </dgm:pt>
    <dgm:pt modelId="{303CE781-DCFB-4167-873F-B072A596A78F}" type="pres">
      <dgm:prSet presAssocID="{6CBCAA46-CDED-4FA9-AE00-957C9412270A}" presName="vert1" presStyleCnt="0"/>
      <dgm:spPr/>
    </dgm:pt>
    <dgm:pt modelId="{7CAB230E-6863-425C-B636-6B3AEF29C093}" type="pres">
      <dgm:prSet presAssocID="{A88AC475-E744-49AA-B6A4-EA47E088C980}" presName="thickLine" presStyleLbl="alignNode1" presStyleIdx="1" presStyleCnt="7"/>
      <dgm:spPr/>
    </dgm:pt>
    <dgm:pt modelId="{A002C460-4D1A-424A-AC70-113C24C11CFB}" type="pres">
      <dgm:prSet presAssocID="{A88AC475-E744-49AA-B6A4-EA47E088C980}" presName="horz1" presStyleCnt="0"/>
      <dgm:spPr/>
    </dgm:pt>
    <dgm:pt modelId="{B5C37A90-6973-4D60-B9CD-54443AE0D3C8}" type="pres">
      <dgm:prSet presAssocID="{A88AC475-E744-49AA-B6A4-EA47E088C980}" presName="tx1" presStyleLbl="revTx" presStyleIdx="1" presStyleCnt="7"/>
      <dgm:spPr/>
    </dgm:pt>
    <dgm:pt modelId="{FC766323-5B6B-44CE-BFB5-A6C2E3A0082F}" type="pres">
      <dgm:prSet presAssocID="{A88AC475-E744-49AA-B6A4-EA47E088C980}" presName="vert1" presStyleCnt="0"/>
      <dgm:spPr/>
    </dgm:pt>
    <dgm:pt modelId="{E2F459DB-5D0E-4CC2-96A6-1A75B58E4286}" type="pres">
      <dgm:prSet presAssocID="{ED096A90-BB02-4F33-9F2F-E27702B229B3}" presName="thickLine" presStyleLbl="alignNode1" presStyleIdx="2" presStyleCnt="7"/>
      <dgm:spPr/>
    </dgm:pt>
    <dgm:pt modelId="{5AD6A3AA-2F85-4BB3-9744-107110F86339}" type="pres">
      <dgm:prSet presAssocID="{ED096A90-BB02-4F33-9F2F-E27702B229B3}" presName="horz1" presStyleCnt="0"/>
      <dgm:spPr/>
    </dgm:pt>
    <dgm:pt modelId="{6C28C8E7-1F55-4022-851E-D213B34C9D79}" type="pres">
      <dgm:prSet presAssocID="{ED096A90-BB02-4F33-9F2F-E27702B229B3}" presName="tx1" presStyleLbl="revTx" presStyleIdx="2" presStyleCnt="7"/>
      <dgm:spPr/>
    </dgm:pt>
    <dgm:pt modelId="{D2D93B84-EA8D-45BC-96EC-1A045B6A3E54}" type="pres">
      <dgm:prSet presAssocID="{ED096A90-BB02-4F33-9F2F-E27702B229B3}" presName="vert1" presStyleCnt="0"/>
      <dgm:spPr/>
    </dgm:pt>
    <dgm:pt modelId="{084D75B2-1624-4AB0-B86F-466EBF7371E2}" type="pres">
      <dgm:prSet presAssocID="{B52BEADF-FA68-42D3-93FD-C84AC712E747}" presName="thickLine" presStyleLbl="alignNode1" presStyleIdx="3" presStyleCnt="7"/>
      <dgm:spPr/>
    </dgm:pt>
    <dgm:pt modelId="{AB781822-8050-4CC2-B2D1-E3D7CE703A48}" type="pres">
      <dgm:prSet presAssocID="{B52BEADF-FA68-42D3-93FD-C84AC712E747}" presName="horz1" presStyleCnt="0"/>
      <dgm:spPr/>
    </dgm:pt>
    <dgm:pt modelId="{13F8CD3A-1057-4BB0-B609-8801ACCE81F5}" type="pres">
      <dgm:prSet presAssocID="{B52BEADF-FA68-42D3-93FD-C84AC712E747}" presName="tx1" presStyleLbl="revTx" presStyleIdx="3" presStyleCnt="7"/>
      <dgm:spPr/>
    </dgm:pt>
    <dgm:pt modelId="{4ED7B9E6-449D-40CD-805D-7EEEC698BE3A}" type="pres">
      <dgm:prSet presAssocID="{B52BEADF-FA68-42D3-93FD-C84AC712E747}" presName="vert1" presStyleCnt="0"/>
      <dgm:spPr/>
    </dgm:pt>
    <dgm:pt modelId="{95FB9BEF-B040-4864-9070-2FDDEB527EB6}" type="pres">
      <dgm:prSet presAssocID="{5E025671-9A48-4A5F-B3DE-BFE593217A5F}" presName="thickLine" presStyleLbl="alignNode1" presStyleIdx="4" presStyleCnt="7"/>
      <dgm:spPr/>
    </dgm:pt>
    <dgm:pt modelId="{DD5E0163-992C-4AE3-85C4-25128BE1BF7F}" type="pres">
      <dgm:prSet presAssocID="{5E025671-9A48-4A5F-B3DE-BFE593217A5F}" presName="horz1" presStyleCnt="0"/>
      <dgm:spPr/>
    </dgm:pt>
    <dgm:pt modelId="{C36B444A-A459-42FB-BE3E-1B25DB41561E}" type="pres">
      <dgm:prSet presAssocID="{5E025671-9A48-4A5F-B3DE-BFE593217A5F}" presName="tx1" presStyleLbl="revTx" presStyleIdx="4" presStyleCnt="7"/>
      <dgm:spPr/>
    </dgm:pt>
    <dgm:pt modelId="{1CFF08D3-DE64-41AE-8C47-B7792184EAAE}" type="pres">
      <dgm:prSet presAssocID="{5E025671-9A48-4A5F-B3DE-BFE593217A5F}" presName="vert1" presStyleCnt="0"/>
      <dgm:spPr/>
    </dgm:pt>
    <dgm:pt modelId="{56C6DAC0-C66D-4A9A-95D7-A5F893D019ED}" type="pres">
      <dgm:prSet presAssocID="{E81DC63B-6F85-4EC4-8055-FE4EEAABE137}" presName="thickLine" presStyleLbl="alignNode1" presStyleIdx="5" presStyleCnt="7"/>
      <dgm:spPr/>
    </dgm:pt>
    <dgm:pt modelId="{83D30840-CCF9-456E-BAB0-7A1F6EB8DFDB}" type="pres">
      <dgm:prSet presAssocID="{E81DC63B-6F85-4EC4-8055-FE4EEAABE137}" presName="horz1" presStyleCnt="0"/>
      <dgm:spPr/>
    </dgm:pt>
    <dgm:pt modelId="{CD4CB914-7DBF-466A-9AF3-E4D2984CA2CF}" type="pres">
      <dgm:prSet presAssocID="{E81DC63B-6F85-4EC4-8055-FE4EEAABE137}" presName="tx1" presStyleLbl="revTx" presStyleIdx="5" presStyleCnt="7"/>
      <dgm:spPr/>
    </dgm:pt>
    <dgm:pt modelId="{29FBD804-CB97-4F1B-BDD2-3FAEAFF2EABF}" type="pres">
      <dgm:prSet presAssocID="{E81DC63B-6F85-4EC4-8055-FE4EEAABE137}" presName="vert1" presStyleCnt="0"/>
      <dgm:spPr/>
    </dgm:pt>
    <dgm:pt modelId="{E4C56C13-80B2-4F00-B8AC-E911AAEF13F4}" type="pres">
      <dgm:prSet presAssocID="{4A83DD41-E97E-4E18-8C69-C006EE2C1740}" presName="thickLine" presStyleLbl="alignNode1" presStyleIdx="6" presStyleCnt="7"/>
      <dgm:spPr/>
    </dgm:pt>
    <dgm:pt modelId="{8E96ED97-713B-4DDB-8B06-E312E1D121A9}" type="pres">
      <dgm:prSet presAssocID="{4A83DD41-E97E-4E18-8C69-C006EE2C1740}" presName="horz1" presStyleCnt="0"/>
      <dgm:spPr/>
    </dgm:pt>
    <dgm:pt modelId="{48D6B1B3-44F4-40CA-BE9D-34DF79A74F3C}" type="pres">
      <dgm:prSet presAssocID="{4A83DD41-E97E-4E18-8C69-C006EE2C1740}" presName="tx1" presStyleLbl="revTx" presStyleIdx="6" presStyleCnt="7"/>
      <dgm:spPr/>
    </dgm:pt>
    <dgm:pt modelId="{715981C5-0D28-4ADB-9AA3-6D00600FB5C7}" type="pres">
      <dgm:prSet presAssocID="{4A83DD41-E97E-4E18-8C69-C006EE2C1740}" presName="vert1" presStyleCnt="0"/>
      <dgm:spPr/>
    </dgm:pt>
  </dgm:ptLst>
  <dgm:cxnLst>
    <dgm:cxn modelId="{CB94DC1E-6992-46C9-9C24-140BBD88A654}" srcId="{BBD344DD-12E8-4C08-95B0-C76CB508CAC6}" destId="{ED096A90-BB02-4F33-9F2F-E27702B229B3}" srcOrd="2" destOrd="0" parTransId="{FDD10AED-48C2-4232-A159-6E1626AD0D1F}" sibTransId="{5B21BAC5-67F3-4F24-8C7A-815035F1013A}"/>
    <dgm:cxn modelId="{404D432E-DEA5-48CE-92A3-958AB21390FD}" type="presOf" srcId="{A88AC475-E744-49AA-B6A4-EA47E088C980}" destId="{B5C37A90-6973-4D60-B9CD-54443AE0D3C8}" srcOrd="0" destOrd="0" presId="urn:microsoft.com/office/officeart/2008/layout/LinedList"/>
    <dgm:cxn modelId="{47DB3638-143A-4BCA-8922-0D15E26B3806}" type="presOf" srcId="{ED096A90-BB02-4F33-9F2F-E27702B229B3}" destId="{6C28C8E7-1F55-4022-851E-D213B34C9D79}" srcOrd="0" destOrd="0" presId="urn:microsoft.com/office/officeart/2008/layout/LinedList"/>
    <dgm:cxn modelId="{74496169-6A85-4408-9A1A-EA6CFABF735D}" type="presOf" srcId="{E81DC63B-6F85-4EC4-8055-FE4EEAABE137}" destId="{CD4CB914-7DBF-466A-9AF3-E4D2984CA2CF}" srcOrd="0" destOrd="0" presId="urn:microsoft.com/office/officeart/2008/layout/LinedList"/>
    <dgm:cxn modelId="{FD7B624F-4ED4-4B3C-8368-1C61E9631D8B}" srcId="{BBD344DD-12E8-4C08-95B0-C76CB508CAC6}" destId="{A88AC475-E744-49AA-B6A4-EA47E088C980}" srcOrd="1" destOrd="0" parTransId="{1557B852-1D33-47BF-8A7E-C5A591D3C59B}" sibTransId="{72E30309-65A4-40C4-BAE2-E32FF690605D}"/>
    <dgm:cxn modelId="{AC5C9B93-B5CB-48E0-AE46-8A0EE6EEE674}" srcId="{BBD344DD-12E8-4C08-95B0-C76CB508CAC6}" destId="{6CBCAA46-CDED-4FA9-AE00-957C9412270A}" srcOrd="0" destOrd="0" parTransId="{EA35C37A-DEC6-4867-BB87-EB9C3557D52A}" sibTransId="{2AD20C83-26BD-4D2E-8FB1-1B3CF57A9284}"/>
    <dgm:cxn modelId="{DB30CEA6-9EF5-4856-9A7A-1442497DBCE4}" srcId="{BBD344DD-12E8-4C08-95B0-C76CB508CAC6}" destId="{E81DC63B-6F85-4EC4-8055-FE4EEAABE137}" srcOrd="5" destOrd="0" parTransId="{B0C4F091-B93F-45FC-B37D-0B8BD29B01F8}" sibTransId="{4BA2BBFF-3A2A-49B7-8CC1-C9DAD5C6AFC7}"/>
    <dgm:cxn modelId="{EDA12CA8-EB50-4A34-86E0-42B560849B46}" type="presOf" srcId="{4A83DD41-E97E-4E18-8C69-C006EE2C1740}" destId="{48D6B1B3-44F4-40CA-BE9D-34DF79A74F3C}" srcOrd="0" destOrd="0" presId="urn:microsoft.com/office/officeart/2008/layout/LinedList"/>
    <dgm:cxn modelId="{A8D940AC-C71E-4298-ABEC-B7E30095621F}" type="presOf" srcId="{6CBCAA46-CDED-4FA9-AE00-957C9412270A}" destId="{0953AEF5-0127-4314-8432-3FBCA389749F}" srcOrd="0" destOrd="0" presId="urn:microsoft.com/office/officeart/2008/layout/LinedList"/>
    <dgm:cxn modelId="{73B5D9CE-644D-467B-A918-BA78C769C9F5}" type="presOf" srcId="{B52BEADF-FA68-42D3-93FD-C84AC712E747}" destId="{13F8CD3A-1057-4BB0-B609-8801ACCE81F5}" srcOrd="0" destOrd="0" presId="urn:microsoft.com/office/officeart/2008/layout/LinedList"/>
    <dgm:cxn modelId="{B3126CDE-8E35-4215-B2FD-83AB8E07DB17}" srcId="{BBD344DD-12E8-4C08-95B0-C76CB508CAC6}" destId="{B52BEADF-FA68-42D3-93FD-C84AC712E747}" srcOrd="3" destOrd="0" parTransId="{7694FFEB-0B14-4547-A433-27A9AE885792}" sibTransId="{B8101A25-BBCE-4744-A912-9064667A0FC8}"/>
    <dgm:cxn modelId="{2556D3DE-01DE-4837-B44C-F6B5C6730179}" type="presOf" srcId="{BBD344DD-12E8-4C08-95B0-C76CB508CAC6}" destId="{BD61E639-7AE1-471C-8594-3E2B2C010F16}" srcOrd="0" destOrd="0" presId="urn:microsoft.com/office/officeart/2008/layout/LinedList"/>
    <dgm:cxn modelId="{667B6FEE-347F-4468-90FC-380871B930A1}" type="presOf" srcId="{5E025671-9A48-4A5F-B3DE-BFE593217A5F}" destId="{C36B444A-A459-42FB-BE3E-1B25DB41561E}" srcOrd="0" destOrd="0" presId="urn:microsoft.com/office/officeart/2008/layout/LinedList"/>
    <dgm:cxn modelId="{89E357F3-556A-4578-9CD5-5AAE9942BAA3}" srcId="{BBD344DD-12E8-4C08-95B0-C76CB508CAC6}" destId="{5E025671-9A48-4A5F-B3DE-BFE593217A5F}" srcOrd="4" destOrd="0" parTransId="{FD5E92E9-848D-40A5-8621-B30FB5AC9A63}" sibTransId="{C9742F17-335C-479E-95E9-E8C1AF5E3D65}"/>
    <dgm:cxn modelId="{D9EB4FFB-34F9-4A3F-9717-73AD3F68E499}" srcId="{BBD344DD-12E8-4C08-95B0-C76CB508CAC6}" destId="{4A83DD41-E97E-4E18-8C69-C006EE2C1740}" srcOrd="6" destOrd="0" parTransId="{F95F8BF9-E589-4516-AE99-B9B5E39F43FD}" sibTransId="{F7285378-7D98-4BD0-8E7B-E1A7C8DC9F1C}"/>
    <dgm:cxn modelId="{C1922EA3-6E50-414E-9166-1A64F5359452}" type="presParOf" srcId="{BD61E639-7AE1-471C-8594-3E2B2C010F16}" destId="{B9478DF1-E019-4DEF-BFC2-E79BAFA8EECF}" srcOrd="0" destOrd="0" presId="urn:microsoft.com/office/officeart/2008/layout/LinedList"/>
    <dgm:cxn modelId="{7B2405BF-8566-479F-98B2-22B3A61B66FF}" type="presParOf" srcId="{BD61E639-7AE1-471C-8594-3E2B2C010F16}" destId="{86B4652B-990D-42B8-8FA3-79020911D7BC}" srcOrd="1" destOrd="0" presId="urn:microsoft.com/office/officeart/2008/layout/LinedList"/>
    <dgm:cxn modelId="{24151C04-4C18-4C62-8D36-880952BE3A1F}" type="presParOf" srcId="{86B4652B-990D-42B8-8FA3-79020911D7BC}" destId="{0953AEF5-0127-4314-8432-3FBCA389749F}" srcOrd="0" destOrd="0" presId="urn:microsoft.com/office/officeart/2008/layout/LinedList"/>
    <dgm:cxn modelId="{FFF8F2DB-7B4D-4CCA-92E6-FDF3C40CB6D7}" type="presParOf" srcId="{86B4652B-990D-42B8-8FA3-79020911D7BC}" destId="{303CE781-DCFB-4167-873F-B072A596A78F}" srcOrd="1" destOrd="0" presId="urn:microsoft.com/office/officeart/2008/layout/LinedList"/>
    <dgm:cxn modelId="{46F94957-DB57-4790-929E-86E40332CDCF}" type="presParOf" srcId="{BD61E639-7AE1-471C-8594-3E2B2C010F16}" destId="{7CAB230E-6863-425C-B636-6B3AEF29C093}" srcOrd="2" destOrd="0" presId="urn:microsoft.com/office/officeart/2008/layout/LinedList"/>
    <dgm:cxn modelId="{379EC8A7-57CA-46DA-ACEC-C6AA6161510C}" type="presParOf" srcId="{BD61E639-7AE1-471C-8594-3E2B2C010F16}" destId="{A002C460-4D1A-424A-AC70-113C24C11CFB}" srcOrd="3" destOrd="0" presId="urn:microsoft.com/office/officeart/2008/layout/LinedList"/>
    <dgm:cxn modelId="{9F07C5EA-A695-4B8F-B4C3-99B0AC86476B}" type="presParOf" srcId="{A002C460-4D1A-424A-AC70-113C24C11CFB}" destId="{B5C37A90-6973-4D60-B9CD-54443AE0D3C8}" srcOrd="0" destOrd="0" presId="urn:microsoft.com/office/officeart/2008/layout/LinedList"/>
    <dgm:cxn modelId="{D9A4B103-2B7C-4C11-B215-4E7902C8FB39}" type="presParOf" srcId="{A002C460-4D1A-424A-AC70-113C24C11CFB}" destId="{FC766323-5B6B-44CE-BFB5-A6C2E3A0082F}" srcOrd="1" destOrd="0" presId="urn:microsoft.com/office/officeart/2008/layout/LinedList"/>
    <dgm:cxn modelId="{2FE92CEB-717B-4980-A4C9-BF8B2708C9D4}" type="presParOf" srcId="{BD61E639-7AE1-471C-8594-3E2B2C010F16}" destId="{E2F459DB-5D0E-4CC2-96A6-1A75B58E4286}" srcOrd="4" destOrd="0" presId="urn:microsoft.com/office/officeart/2008/layout/LinedList"/>
    <dgm:cxn modelId="{DC068FDD-F0FC-44A5-9EB1-E4A4D689A3B9}" type="presParOf" srcId="{BD61E639-7AE1-471C-8594-3E2B2C010F16}" destId="{5AD6A3AA-2F85-4BB3-9744-107110F86339}" srcOrd="5" destOrd="0" presId="urn:microsoft.com/office/officeart/2008/layout/LinedList"/>
    <dgm:cxn modelId="{EB8F3BEE-4E9C-4C09-B12A-4711FAFC030B}" type="presParOf" srcId="{5AD6A3AA-2F85-4BB3-9744-107110F86339}" destId="{6C28C8E7-1F55-4022-851E-D213B34C9D79}" srcOrd="0" destOrd="0" presId="urn:microsoft.com/office/officeart/2008/layout/LinedList"/>
    <dgm:cxn modelId="{DC13E7A6-15B0-4F50-B1FB-E903BA0C6F0E}" type="presParOf" srcId="{5AD6A3AA-2F85-4BB3-9744-107110F86339}" destId="{D2D93B84-EA8D-45BC-96EC-1A045B6A3E54}" srcOrd="1" destOrd="0" presId="urn:microsoft.com/office/officeart/2008/layout/LinedList"/>
    <dgm:cxn modelId="{DCCE5477-7986-441B-B098-C4DC4BD04A40}" type="presParOf" srcId="{BD61E639-7AE1-471C-8594-3E2B2C010F16}" destId="{084D75B2-1624-4AB0-B86F-466EBF7371E2}" srcOrd="6" destOrd="0" presId="urn:microsoft.com/office/officeart/2008/layout/LinedList"/>
    <dgm:cxn modelId="{6AC93103-E631-4E8C-8502-5076AC787840}" type="presParOf" srcId="{BD61E639-7AE1-471C-8594-3E2B2C010F16}" destId="{AB781822-8050-4CC2-B2D1-E3D7CE703A48}" srcOrd="7" destOrd="0" presId="urn:microsoft.com/office/officeart/2008/layout/LinedList"/>
    <dgm:cxn modelId="{FE661167-F24A-47EF-83C7-7F04B6622492}" type="presParOf" srcId="{AB781822-8050-4CC2-B2D1-E3D7CE703A48}" destId="{13F8CD3A-1057-4BB0-B609-8801ACCE81F5}" srcOrd="0" destOrd="0" presId="urn:microsoft.com/office/officeart/2008/layout/LinedList"/>
    <dgm:cxn modelId="{B1BDC480-DC76-43E4-AC99-CAE157EF353B}" type="presParOf" srcId="{AB781822-8050-4CC2-B2D1-E3D7CE703A48}" destId="{4ED7B9E6-449D-40CD-805D-7EEEC698BE3A}" srcOrd="1" destOrd="0" presId="urn:microsoft.com/office/officeart/2008/layout/LinedList"/>
    <dgm:cxn modelId="{55940D3A-C417-48AB-8964-9D56C2696BF7}" type="presParOf" srcId="{BD61E639-7AE1-471C-8594-3E2B2C010F16}" destId="{95FB9BEF-B040-4864-9070-2FDDEB527EB6}" srcOrd="8" destOrd="0" presId="urn:microsoft.com/office/officeart/2008/layout/LinedList"/>
    <dgm:cxn modelId="{75930B76-8BFE-476C-9E75-82D2C8DA7DEE}" type="presParOf" srcId="{BD61E639-7AE1-471C-8594-3E2B2C010F16}" destId="{DD5E0163-992C-4AE3-85C4-25128BE1BF7F}" srcOrd="9" destOrd="0" presId="urn:microsoft.com/office/officeart/2008/layout/LinedList"/>
    <dgm:cxn modelId="{42814453-3A5C-4F9D-ABE9-0F089A5E51A9}" type="presParOf" srcId="{DD5E0163-992C-4AE3-85C4-25128BE1BF7F}" destId="{C36B444A-A459-42FB-BE3E-1B25DB41561E}" srcOrd="0" destOrd="0" presId="urn:microsoft.com/office/officeart/2008/layout/LinedList"/>
    <dgm:cxn modelId="{AAB46861-1576-402F-82C8-3C3A19BDF3F5}" type="presParOf" srcId="{DD5E0163-992C-4AE3-85C4-25128BE1BF7F}" destId="{1CFF08D3-DE64-41AE-8C47-B7792184EAAE}" srcOrd="1" destOrd="0" presId="urn:microsoft.com/office/officeart/2008/layout/LinedList"/>
    <dgm:cxn modelId="{276675D5-DB7C-4C5A-BE1A-E48145C1A68D}" type="presParOf" srcId="{BD61E639-7AE1-471C-8594-3E2B2C010F16}" destId="{56C6DAC0-C66D-4A9A-95D7-A5F893D019ED}" srcOrd="10" destOrd="0" presId="urn:microsoft.com/office/officeart/2008/layout/LinedList"/>
    <dgm:cxn modelId="{262847A6-E331-49D6-9D4D-5715212DAD6B}" type="presParOf" srcId="{BD61E639-7AE1-471C-8594-3E2B2C010F16}" destId="{83D30840-CCF9-456E-BAB0-7A1F6EB8DFDB}" srcOrd="11" destOrd="0" presId="urn:microsoft.com/office/officeart/2008/layout/LinedList"/>
    <dgm:cxn modelId="{565549E9-CC6D-4F03-A292-D1536854E967}" type="presParOf" srcId="{83D30840-CCF9-456E-BAB0-7A1F6EB8DFDB}" destId="{CD4CB914-7DBF-466A-9AF3-E4D2984CA2CF}" srcOrd="0" destOrd="0" presId="urn:microsoft.com/office/officeart/2008/layout/LinedList"/>
    <dgm:cxn modelId="{1C00859B-52CC-4392-90BF-208EAC974A3A}" type="presParOf" srcId="{83D30840-CCF9-456E-BAB0-7A1F6EB8DFDB}" destId="{29FBD804-CB97-4F1B-BDD2-3FAEAFF2EABF}" srcOrd="1" destOrd="0" presId="urn:microsoft.com/office/officeart/2008/layout/LinedList"/>
    <dgm:cxn modelId="{2E9995D8-FF42-44CE-B930-D5245BDB16A5}" type="presParOf" srcId="{BD61E639-7AE1-471C-8594-3E2B2C010F16}" destId="{E4C56C13-80B2-4F00-B8AC-E911AAEF13F4}" srcOrd="12" destOrd="0" presId="urn:microsoft.com/office/officeart/2008/layout/LinedList"/>
    <dgm:cxn modelId="{04C44A09-3BD1-4BCE-8D5A-D85ACA5AE6A6}" type="presParOf" srcId="{BD61E639-7AE1-471C-8594-3E2B2C010F16}" destId="{8E96ED97-713B-4DDB-8B06-E312E1D121A9}" srcOrd="13" destOrd="0" presId="urn:microsoft.com/office/officeart/2008/layout/LinedList"/>
    <dgm:cxn modelId="{D4002922-3847-4D17-B568-F4FD3FCB1A82}" type="presParOf" srcId="{8E96ED97-713B-4DDB-8B06-E312E1D121A9}" destId="{48D6B1B3-44F4-40CA-BE9D-34DF79A74F3C}" srcOrd="0" destOrd="0" presId="urn:microsoft.com/office/officeart/2008/layout/LinedList"/>
    <dgm:cxn modelId="{FC1B3A9C-C8F0-41E9-836B-FC2C8063B65D}" type="presParOf" srcId="{8E96ED97-713B-4DDB-8B06-E312E1D121A9}" destId="{715981C5-0D28-4ADB-9AA3-6D00600FB5C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478DF1-E019-4DEF-BFC2-E79BAFA8EECF}">
      <dsp:nvSpPr>
        <dsp:cNvPr id="0" name=""/>
        <dsp:cNvSpPr/>
      </dsp:nvSpPr>
      <dsp:spPr>
        <a:xfrm>
          <a:off x="0" y="419"/>
          <a:ext cx="1165748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53AEF5-0127-4314-8432-3FBCA389749F}">
      <dsp:nvSpPr>
        <dsp:cNvPr id="0" name=""/>
        <dsp:cNvSpPr/>
      </dsp:nvSpPr>
      <dsp:spPr>
        <a:xfrm>
          <a:off x="0" y="419"/>
          <a:ext cx="11657485" cy="490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latin typeface="Arial Nova Light" panose="020B0304020202020204" pitchFamily="34" charset="0"/>
            </a:rPr>
            <a:t>Add value to data and projects by enabling visualization to provide a foundation for informed decision-making and discussion.</a:t>
          </a:r>
          <a:endParaRPr lang="en-CA" sz="1600" kern="1200">
            <a:latin typeface="Arial Nova Light" panose="020B0304020202020204" pitchFamily="34" charset="0"/>
          </a:endParaRPr>
        </a:p>
      </dsp:txBody>
      <dsp:txXfrm>
        <a:off x="0" y="419"/>
        <a:ext cx="11657485" cy="490582"/>
      </dsp:txXfrm>
    </dsp:sp>
    <dsp:sp modelId="{7CAB230E-6863-425C-B636-6B3AEF29C093}">
      <dsp:nvSpPr>
        <dsp:cNvPr id="0" name=""/>
        <dsp:cNvSpPr/>
      </dsp:nvSpPr>
      <dsp:spPr>
        <a:xfrm>
          <a:off x="0" y="491001"/>
          <a:ext cx="1165748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C37A90-6973-4D60-B9CD-54443AE0D3C8}">
      <dsp:nvSpPr>
        <dsp:cNvPr id="0" name=""/>
        <dsp:cNvSpPr/>
      </dsp:nvSpPr>
      <dsp:spPr>
        <a:xfrm>
          <a:off x="0" y="491001"/>
          <a:ext cx="11657485" cy="490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CA" sz="1600" kern="1200">
              <a:latin typeface="Arial Nova Light" panose="020B0304020202020204" pitchFamily="34" charset="0"/>
            </a:rPr>
            <a:t>Bring individuals and organizations together to share insights and solve issues.</a:t>
          </a:r>
        </a:p>
      </dsp:txBody>
      <dsp:txXfrm>
        <a:off x="0" y="491001"/>
        <a:ext cx="11657485" cy="490582"/>
      </dsp:txXfrm>
    </dsp:sp>
    <dsp:sp modelId="{E2F459DB-5D0E-4CC2-96A6-1A75B58E4286}">
      <dsp:nvSpPr>
        <dsp:cNvPr id="0" name=""/>
        <dsp:cNvSpPr/>
      </dsp:nvSpPr>
      <dsp:spPr>
        <a:xfrm>
          <a:off x="0" y="981583"/>
          <a:ext cx="1165748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28C8E7-1F55-4022-851E-D213B34C9D79}">
      <dsp:nvSpPr>
        <dsp:cNvPr id="0" name=""/>
        <dsp:cNvSpPr/>
      </dsp:nvSpPr>
      <dsp:spPr>
        <a:xfrm>
          <a:off x="0" y="981583"/>
          <a:ext cx="11657485" cy="490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CA" sz="1600" kern="1200" dirty="0">
              <a:latin typeface="Arial Nova Light" panose="020B0304020202020204" pitchFamily="34" charset="0"/>
            </a:rPr>
            <a:t>Identify threats, monitor risks, inform resource management, and support emergency planning and informing.</a:t>
          </a:r>
        </a:p>
      </dsp:txBody>
      <dsp:txXfrm>
        <a:off x="0" y="981583"/>
        <a:ext cx="11657485" cy="490582"/>
      </dsp:txXfrm>
    </dsp:sp>
    <dsp:sp modelId="{084D75B2-1624-4AB0-B86F-466EBF7371E2}">
      <dsp:nvSpPr>
        <dsp:cNvPr id="0" name=""/>
        <dsp:cNvSpPr/>
      </dsp:nvSpPr>
      <dsp:spPr>
        <a:xfrm>
          <a:off x="0" y="1472165"/>
          <a:ext cx="1165748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F8CD3A-1057-4BB0-B609-8801ACCE81F5}">
      <dsp:nvSpPr>
        <dsp:cNvPr id="0" name=""/>
        <dsp:cNvSpPr/>
      </dsp:nvSpPr>
      <dsp:spPr>
        <a:xfrm>
          <a:off x="0" y="1472165"/>
          <a:ext cx="11657485" cy="490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CA" sz="1600" kern="1200" dirty="0">
              <a:latin typeface="Arial Nova Light" panose="020B0304020202020204" pitchFamily="34" charset="0"/>
            </a:rPr>
            <a:t>Respond to crises and manage disasters more effectively and with near real time data.</a:t>
          </a:r>
        </a:p>
      </dsp:txBody>
      <dsp:txXfrm>
        <a:off x="0" y="1472165"/>
        <a:ext cx="11657485" cy="490582"/>
      </dsp:txXfrm>
    </dsp:sp>
    <dsp:sp modelId="{95FB9BEF-B040-4864-9070-2FDDEB527EB6}">
      <dsp:nvSpPr>
        <dsp:cNvPr id="0" name=""/>
        <dsp:cNvSpPr/>
      </dsp:nvSpPr>
      <dsp:spPr>
        <a:xfrm>
          <a:off x="0" y="1962748"/>
          <a:ext cx="1165748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6B444A-A459-42FB-BE3E-1B25DB41561E}">
      <dsp:nvSpPr>
        <dsp:cNvPr id="0" name=""/>
        <dsp:cNvSpPr/>
      </dsp:nvSpPr>
      <dsp:spPr>
        <a:xfrm>
          <a:off x="0" y="1962748"/>
          <a:ext cx="11657485" cy="490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CA" sz="1600" kern="1200" dirty="0">
              <a:latin typeface="Arial Nova Light" panose="020B0304020202020204" pitchFamily="34" charset="0"/>
            </a:rPr>
            <a:t>Develop a clear picture of environmental disasters, risks and other emergency data and maps.</a:t>
          </a:r>
        </a:p>
      </dsp:txBody>
      <dsp:txXfrm>
        <a:off x="0" y="1962748"/>
        <a:ext cx="11657485" cy="490582"/>
      </dsp:txXfrm>
    </dsp:sp>
    <dsp:sp modelId="{56C6DAC0-C66D-4A9A-95D7-A5F893D019ED}">
      <dsp:nvSpPr>
        <dsp:cNvPr id="0" name=""/>
        <dsp:cNvSpPr/>
      </dsp:nvSpPr>
      <dsp:spPr>
        <a:xfrm>
          <a:off x="0" y="2453330"/>
          <a:ext cx="1165748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4CB914-7DBF-466A-9AF3-E4D2984CA2CF}">
      <dsp:nvSpPr>
        <dsp:cNvPr id="0" name=""/>
        <dsp:cNvSpPr/>
      </dsp:nvSpPr>
      <dsp:spPr>
        <a:xfrm>
          <a:off x="0" y="2453330"/>
          <a:ext cx="11657485" cy="490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CA" sz="1600" kern="1200" dirty="0">
              <a:latin typeface="Arial Nova Light" panose="020B0304020202020204" pitchFamily="34" charset="0"/>
            </a:rPr>
            <a:t>Find curated information on disasters, such as: earthquakes, fire seasons, flood maps, and health risks such as flu data.</a:t>
          </a:r>
        </a:p>
      </dsp:txBody>
      <dsp:txXfrm>
        <a:off x="0" y="2453330"/>
        <a:ext cx="11657485" cy="490582"/>
      </dsp:txXfrm>
    </dsp:sp>
    <dsp:sp modelId="{E4C56C13-80B2-4F00-B8AC-E911AAEF13F4}">
      <dsp:nvSpPr>
        <dsp:cNvPr id="0" name=""/>
        <dsp:cNvSpPr/>
      </dsp:nvSpPr>
      <dsp:spPr>
        <a:xfrm>
          <a:off x="0" y="2943912"/>
          <a:ext cx="1165748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D6B1B3-44F4-40CA-BE9D-34DF79A74F3C}">
      <dsp:nvSpPr>
        <dsp:cNvPr id="0" name=""/>
        <dsp:cNvSpPr/>
      </dsp:nvSpPr>
      <dsp:spPr>
        <a:xfrm>
          <a:off x="0" y="2943912"/>
          <a:ext cx="11657485" cy="490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CA" sz="1600" kern="1200" dirty="0">
              <a:latin typeface="Arial Nova Light" panose="020B0304020202020204" pitchFamily="34" charset="0"/>
            </a:rPr>
            <a:t>Adapt to an environment where the public expects timely access to emergency data.</a:t>
          </a:r>
        </a:p>
      </dsp:txBody>
      <dsp:txXfrm>
        <a:off x="0" y="2943912"/>
        <a:ext cx="11657485" cy="49058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03D7C6-8D87-4E17-939D-96E661D2C230}" type="datetimeFigureOut">
              <a:rPr lang="en-US" smtClean="0"/>
              <a:t>8/22/2024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36DE39-3045-40FC-B913-F20DECFD3FE6}" type="slidenum">
              <a:rPr lang="en-US" smtClean="0"/>
              <a:t>‹#›</a:t>
            </a:fld>
            <a:endParaRPr lang="en-US"/>
          </a:p>
        </p:txBody>
      </p:sp>
    </p:spTree>
    <p:extLst>
      <p:ext uri="{BB962C8B-B14F-4D97-AF65-F5344CB8AC3E}">
        <p14:creationId xmlns:p14="http://schemas.microsoft.com/office/powerpoint/2010/main" val="3582069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02D6E0-E7FA-48FE-B0BE-FBA5E96AD59A}"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78433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implement the Web Content Accessibility Guidelines (WCAG) standards by the World Wide Web Consortium to enhance accessibility on GEO.ca. Compliance with WCAG is required as stated in the TBS Standard on Web Accessibility. This process involves three major steps: </a:t>
            </a:r>
          </a:p>
          <a:p>
            <a:pPr marL="228600" indent="-228600">
              <a:buFont typeface="+mj-lt"/>
              <a:buAutoNum type="arabicPeriod"/>
            </a:pPr>
            <a:r>
              <a:rPr lang="en-US" b="1" dirty="0"/>
              <a:t>First, we assess our user interface and user experience. </a:t>
            </a:r>
            <a:r>
              <a:rPr lang="en-US" dirty="0"/>
              <a:t>User interface is like the front door of a house – it’s the look and feel of the site, the buttons, </a:t>
            </a:r>
            <a:r>
              <a:rPr lang="en-US" dirty="0" err="1"/>
              <a:t>colours</a:t>
            </a:r>
            <a:r>
              <a:rPr lang="en-US" dirty="0"/>
              <a:t>, icons and menus – while User experience is like the entire house itself – it is the overall experience users have interacting with the site. We compare </a:t>
            </a:r>
            <a:r>
              <a:rPr lang="en-US" dirty="0" err="1"/>
              <a:t>GEO.ca’s</a:t>
            </a:r>
            <a:r>
              <a:rPr lang="en-US" dirty="0"/>
              <a:t> structure and content to the latest WCAG checklist to make sure content is easy to see, is usable by all, is easy to understand and that the site works across different browsers and systems. </a:t>
            </a:r>
          </a:p>
          <a:p>
            <a:pPr marL="228600" lvl="0" indent="-228600">
              <a:buFont typeface="+mj-lt"/>
              <a:buAutoNum type="arabicPeriod"/>
            </a:pPr>
            <a:r>
              <a:rPr lang="en-US" b="1" dirty="0"/>
              <a:t>Second, we implement solutions </a:t>
            </a:r>
            <a:r>
              <a:rPr lang="en-US" dirty="0"/>
              <a:t>through methods like coding, content development, and design to meet this checklist. </a:t>
            </a:r>
          </a:p>
          <a:p>
            <a:pPr marL="228600" lvl="0" indent="-228600">
              <a:buFont typeface="+mj-lt"/>
              <a:buAutoNum type="arabicPeriod"/>
            </a:pPr>
            <a:r>
              <a:rPr lang="en-US" b="1" dirty="0"/>
              <a:t>Finally, we test and assess WCAG and User interface and experience </a:t>
            </a:r>
            <a:r>
              <a:rPr lang="en-US" dirty="0"/>
              <a:t>for every release to make sure GEO.ca, map components and technologies comply with requirements. We then log any issues on GitHub. We also conduct user testing and workshops for GeoView (our map viewer), and implement changes based on the feedback.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F0AFF-9AE1-4AAF-9D57-5C13B7E8F0EB}"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9106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hopefully have a better understanding of our current processes and ways to publish geospatial data, we would like to give you some information about our dissemination platform GEO.ca. CCMEO launched GEO.ca in 2021 as a reliable and definitive source for the Canadian public to access, discover and share open geospatial data. This whole of government solution involves collaboration with federal, provincial and territorial stakeholders. GEO.ca has over 41 contributors and a growing catalogue of over 7600 datasets on the past and present features of Canada’s land, water and infrastructure. Recently, we have also added over 57,000 Sentinel 1 records. All data published on GEO.ca is automatically disseminated to TBS Open Data. GEO.ca provides users with ready-to-use interactive map products and also the tools to create their own maps, and visualize, analyze and create insights by layering data.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0654EC-75E8-4E86-AF58-611E4719CE88}"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49085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GEO.ca adds value to your data and projects by enabling visualization to provide a foundation for informed decision-making, discussion, program and policy development, resource management, disaster response and more. It aims to support the economic, social and environmental well-being of Canadians, in alignment with government priorities. </a:t>
            </a:r>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02D6E0-E7FA-48FE-B0BE-FBA5E96AD59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907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GEO.ca is simple to use: </a:t>
            </a:r>
          </a:p>
          <a:p>
            <a:pPr marL="171450" indent="-171450">
              <a:buFont typeface="Arial" panose="020B0604020202020204" pitchFamily="34" charset="0"/>
              <a:buChar char="•"/>
            </a:pPr>
            <a:r>
              <a:rPr lang="en-GB"/>
              <a:t>You start off by using the search bar or browsing by our curated themes or foundation data to find content </a:t>
            </a:r>
            <a:endParaRPr lang="en-GB">
              <a:cs typeface="Calibri"/>
            </a:endParaRPr>
          </a:p>
          <a:p>
            <a:pPr marL="171450" indent="-171450">
              <a:buFont typeface="Arial" panose="020B0604020202020204" pitchFamily="34" charset="0"/>
              <a:buChar char="•"/>
            </a:pPr>
            <a:r>
              <a:rPr lang="en-GB"/>
              <a:t>From the record page you can view or interact with the data as a map to see the spatial distribution of different data or access a detailed metadata record. </a:t>
            </a:r>
            <a:endParaRPr lang="en-GB">
              <a:cs typeface="Calibri"/>
            </a:endParaRPr>
          </a:p>
          <a:p>
            <a:pPr marL="171450" indent="-171450">
              <a:buFont typeface="Arial" panose="020B0604020202020204" pitchFamily="34" charset="0"/>
              <a:buChar char="•"/>
            </a:pPr>
            <a:r>
              <a:rPr lang="en-GB"/>
              <a:t>You can explore ready-to-use interactive map products or you can also create your own to support your needs by adding layers from GEO.ca content or creating custom layers by importing your own data. </a:t>
            </a:r>
            <a:endParaRPr lang="en-GB">
              <a:cs typeface="Calibri"/>
            </a:endParaRPr>
          </a:p>
          <a:p>
            <a:pPr marL="171450" indent="-171450">
              <a:buFont typeface="Arial" panose="020B0604020202020204" pitchFamily="34" charset="0"/>
              <a:buChar char="•"/>
            </a:pPr>
            <a:r>
              <a:rPr lang="en-GB"/>
              <a:t>Finally, you can export or share your map to save your findings. </a:t>
            </a:r>
            <a:endParaRPr lang="en-CA"/>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F0AFF-9AE1-4AAF-9D57-5C13B7E8F0EB}"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97689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We have several innovations and tools that make GEO.ca a great resource.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As mentioned earlier, we develop and maintain the Basemap of Canada. Our new vector tile Basemap will be launched this coming fall.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Version 1 of GeoView has been released on GEO.ca for all the thematic data categories.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Our latest GEO.ca release included the publishing of over 57,000 Sentinel 1 records with value-added features for discoverability and display. Thumbnail previews are also available for EO data. The next Earth Observation series we plan to add is the </a:t>
            </a:r>
            <a:r>
              <a:rPr lang="en-US" b="0" dirty="0" err="1"/>
              <a:t>RadarSat</a:t>
            </a:r>
            <a:r>
              <a:rPr lang="en-US" b="0" dirty="0"/>
              <a:t> Constellation Mission.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Finally, we have applied AI and Natural language processing machine learning models to create a similarity engine</a:t>
            </a:r>
            <a:r>
              <a:rPr lang="en-US" dirty="0"/>
              <a:t>. It analyzes text similarity in metadata records to suggest related datasets and improve exploration of geospatial data. We have also developed the Semantic Search Engine to replace traditional keyword searches. It understands the context and meaning of searches for faster and more precise results. Our semantic search engine will be integrated into GEO.ca in December; however, we have released a demo page that allows users to test it out. </a:t>
            </a:r>
          </a:p>
        </p:txBody>
      </p:sp>
      <p:sp>
        <p:nvSpPr>
          <p:cNvPr id="4" name="Slide Number Placeholder 3"/>
          <p:cNvSpPr>
            <a:spLocks noGrp="1"/>
          </p:cNvSpPr>
          <p:nvPr>
            <p:ph type="sldNum" sz="quarter" idx="5"/>
          </p:nvPr>
        </p:nvSpPr>
        <p:spPr/>
        <p:txBody>
          <a:bodyPr/>
          <a:lstStyle/>
          <a:p>
            <a:fld id="{DCAF0AFF-9AE1-4AAF-9D57-5C13B7E8F0EB}" type="slidenum">
              <a:rPr lang="en-CA" smtClean="0"/>
              <a:t>14</a:t>
            </a:fld>
            <a:endParaRPr lang="en-CA"/>
          </a:p>
        </p:txBody>
      </p:sp>
    </p:spTree>
    <p:extLst>
      <p:ext uri="{BB962C8B-B14F-4D97-AF65-F5344CB8AC3E}">
        <p14:creationId xmlns:p14="http://schemas.microsoft.com/office/powerpoint/2010/main" val="3639626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Since 2016, we onboarded about 89 datasets to </a:t>
            </a:r>
            <a:r>
              <a:rPr lang="en-US" dirty="0" err="1"/>
              <a:t>GCGeo</a:t>
            </a:r>
            <a:r>
              <a:rPr lang="en-US" dirty="0"/>
              <a:t>, making them available on Canada.ca, GEO.ca and the OSDP. There are also vast amounts of NRCan and other federal, provincial and territorial datasets that are available on GEO.ca that are relevant to the Emergency Theme priorities. </a:t>
            </a:r>
            <a:endParaRPr lang="en-CA" dirty="0"/>
          </a:p>
        </p:txBody>
      </p:sp>
      <p:sp>
        <p:nvSpPr>
          <p:cNvPr id="4" name="Slide Number Placeholder 3"/>
          <p:cNvSpPr>
            <a:spLocks noGrp="1"/>
          </p:cNvSpPr>
          <p:nvPr>
            <p:ph type="sldNum" sz="quarter" idx="5"/>
          </p:nvPr>
        </p:nvSpPr>
        <p:spPr/>
        <p:txBody>
          <a:bodyPr/>
          <a:lstStyle/>
          <a:p>
            <a:fld id="{DCAF0AFF-9AE1-4AAF-9D57-5C13B7E8F0EB}" type="slidenum">
              <a:rPr lang="en-CA" smtClean="0"/>
              <a:t>15</a:t>
            </a:fld>
            <a:endParaRPr lang="en-CA"/>
          </a:p>
        </p:txBody>
      </p:sp>
    </p:spTree>
    <p:extLst>
      <p:ext uri="{BB962C8B-B14F-4D97-AF65-F5344CB8AC3E}">
        <p14:creationId xmlns:p14="http://schemas.microsoft.com/office/powerpoint/2010/main" val="1480821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just a few examples of the many Emergency datasets that are already accessible on GEO.ca for viewing, layering or analysis on our map viewer.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02D6E0-E7FA-48FE-B0BE-FBA5E96AD59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266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a:t>Moving forward, there are other ways we can collaborate or support you depending on your needs, the scope and our capacity. For example, depending on resources, we create custom mapping products, designs, dashboards, story maps and more. We also provide support for data sharing and support to integrate the Basemap of Canada into your applications. This slide showcases just a few examples of some of the custom map products we have created. </a:t>
            </a:r>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0654EC-75E8-4E86-AF58-611E4719CE88}"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69394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44500" rtl="0" eaLnBrk="1" fontAlgn="auto" latinLnBrk="0" hangingPunct="1">
              <a:lnSpc>
                <a:spcPct val="100000"/>
              </a:lnSpc>
              <a:spcBef>
                <a:spcPct val="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3C3C3C"/>
                </a:solidFill>
                <a:effectLst/>
                <a:uLnTx/>
                <a:uFillTx/>
                <a:latin typeface="Arial" panose="020B0604020202020204" pitchFamily="34" charset="0"/>
                <a:ea typeface="+mn-ea"/>
                <a:cs typeface="Arial" panose="020B0604020202020204" pitchFamily="34" charset="0"/>
              </a:rPr>
              <a:t>This slide demonstrates a couple of other potential ways we collaborate with others. </a:t>
            </a:r>
          </a:p>
          <a:p>
            <a:pPr marL="171450" marR="0" lvl="1" indent="-171450" algn="l" defTabSz="4445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C3C3C"/>
                </a:solidFill>
                <a:effectLst/>
                <a:uLnTx/>
                <a:uFillTx/>
                <a:latin typeface="Arial" panose="020B0604020202020204" pitchFamily="34" charset="0"/>
                <a:ea typeface="+mn-ea"/>
                <a:cs typeface="Arial" panose="020B0604020202020204" pitchFamily="34" charset="0"/>
              </a:rPr>
              <a:t>Recently, we entered into an agreement with Health Canada to publish their “Real-time Environmental Radioactivity monitoring” Dataset onto GEO.ca, Canada.ca and the OSDP. It is the first near real-time web mapping service and it updates and displays radioactivity measures from sensors across the country every 15 minutes. We are looking to explore opportunities to leverage the skills we gained in displaying and visualizing near-real-time data by connecting with other data sources that generate data regularly. </a:t>
            </a:r>
          </a:p>
          <a:p>
            <a:pPr marL="171450" marR="0" lvl="1" indent="-171450" algn="l" defTabSz="4445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C3C3C"/>
                </a:solidFill>
                <a:effectLst/>
                <a:uLnTx/>
                <a:uFillTx/>
                <a:latin typeface="Arial" panose="020B0604020202020204" pitchFamily="34" charset="0"/>
                <a:ea typeface="+mn-ea"/>
                <a:cs typeface="Arial" panose="020B0604020202020204" pitchFamily="34" charset="0"/>
              </a:rPr>
              <a:t>We also have initiative pages and a communities section on GEO.ca. </a:t>
            </a:r>
          </a:p>
          <a:p>
            <a:pPr marL="628650" marR="0" lvl="2" indent="-171450" algn="l" defTabSz="4445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3C3C3C"/>
                </a:solidFill>
                <a:effectLst/>
                <a:uLnTx/>
                <a:uFillTx/>
                <a:latin typeface="Arial" panose="020B0604020202020204" pitchFamily="34" charset="0"/>
                <a:ea typeface="+mn-ea"/>
                <a:cs typeface="Arial" panose="020B0604020202020204" pitchFamily="34" charset="0"/>
              </a:rPr>
              <a:t>Initiative pages </a:t>
            </a:r>
            <a:r>
              <a:rPr kumimoji="0" lang="en-US" sz="1200" b="0" i="0" u="none" strike="noStrike" kern="1200" cap="none" spc="0" normalizeH="0" baseline="0" noProof="0" dirty="0">
                <a:ln>
                  <a:noFill/>
                </a:ln>
                <a:solidFill>
                  <a:srgbClr val="3C3C3C"/>
                </a:solidFill>
                <a:effectLst/>
                <a:uLnTx/>
                <a:uFillTx/>
                <a:latin typeface="Arial" panose="020B0604020202020204" pitchFamily="34" charset="0"/>
                <a:ea typeface="+mn-ea"/>
                <a:cs typeface="Arial" panose="020B0604020202020204" pitchFamily="34" charset="0"/>
              </a:rPr>
              <a:t>highlight specific geospatial projects/initiatives, featuring information, datasets, custom maps, links and more. </a:t>
            </a:r>
          </a:p>
          <a:p>
            <a:pPr marL="628650" marR="0" lvl="2" indent="-171450" algn="l" defTabSz="4445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3C3C3C"/>
                </a:solidFill>
                <a:effectLst/>
                <a:uLnTx/>
                <a:uFillTx/>
                <a:latin typeface="Arial" panose="020B0604020202020204" pitchFamily="34" charset="0"/>
                <a:ea typeface="+mn-ea"/>
                <a:cs typeface="Arial" panose="020B0604020202020204" pitchFamily="34" charset="0"/>
              </a:rPr>
              <a:t>Communities</a:t>
            </a:r>
            <a:r>
              <a:rPr kumimoji="0" lang="en-US" sz="1200" b="0" i="0" u="none" strike="noStrike" kern="1200" cap="none" spc="0" normalizeH="0" baseline="0" noProof="0" dirty="0">
                <a:ln>
                  <a:noFill/>
                </a:ln>
                <a:solidFill>
                  <a:srgbClr val="3C3C3C"/>
                </a:solidFill>
                <a:effectLst/>
                <a:uLnTx/>
                <a:uFillTx/>
                <a:latin typeface="Arial" panose="020B0604020202020204" pitchFamily="34" charset="0"/>
                <a:ea typeface="+mn-ea"/>
                <a:cs typeface="Arial" panose="020B0604020202020204" pitchFamily="34" charset="0"/>
              </a:rPr>
              <a:t> are open web spaces on GEO.ca, managed by a group, and focused on specific subjects to access data resources and information. </a:t>
            </a:r>
          </a:p>
          <a:p>
            <a:pPr marL="628650" marR="0" lvl="2" indent="-171450" algn="l" defTabSz="4445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C3C3C"/>
                </a:solidFill>
                <a:effectLst/>
                <a:uLnTx/>
                <a:uFillTx/>
                <a:latin typeface="Arial" panose="020B0604020202020204" pitchFamily="34" charset="0"/>
                <a:ea typeface="+mn-ea"/>
                <a:cs typeface="Arial" panose="020B0604020202020204" pitchFamily="34" charset="0"/>
              </a:rPr>
              <a:t>These opportunities can increase the exposure and visibility of your work, allow you to benefit from our enhanced visualization tools and innovations, and to leverage the credibility of GEO.ca, which hosts authoritative F/P/T data.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02D6E0-E7FA-48FE-B0BE-FBA5E96AD59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9734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GeoProducts</a:t>
            </a:r>
            <a:r>
              <a:rPr lang="en-CA" dirty="0"/>
              <a:t> team produces wildfire maps and develops the basemap of Canada.</a:t>
            </a:r>
          </a:p>
          <a:p>
            <a:r>
              <a:rPr lang="en-CA" dirty="0"/>
              <a:t>Data integration team leads geospatial onboarding and infrastructure in support of key priorities and programs, </a:t>
            </a:r>
            <a:r>
              <a:rPr lang="en-CA" dirty="0" err="1"/>
              <a:t>ie</a:t>
            </a:r>
            <a:r>
              <a:rPr lang="en-CA" dirty="0"/>
              <a:t> EGS and FHIMP.</a:t>
            </a:r>
          </a:p>
          <a:p>
            <a:r>
              <a:rPr lang="en-CA" dirty="0"/>
              <a:t>Our Online Application and Technologies team and Content and Engagement Teams develop design and maintain FHIMPs web presence and content on GEO.ca</a:t>
            </a:r>
          </a:p>
          <a:p>
            <a:r>
              <a:rPr lang="en-CA" dirty="0" err="1"/>
              <a:t>Ithe</a:t>
            </a:r>
            <a:r>
              <a:rPr lang="en-CA" dirty="0"/>
              <a:t> OAT team also delivers geospatial applications/technology to support CCMEO’s platforms and initiatives such as FHIMP and EGS.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DB115-7C05-4687-A6A9-AA77580BC455}"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4966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highlight>
                  <a:srgbClr val="F5F5F5"/>
                </a:highlight>
                <a:latin typeface="Aptos" panose="020B0004020202020204" pitchFamily="34" charset="0"/>
              </a:rPr>
              <a:t>Today, we will present a condensed overview of our work at the Canada Centre for Mapping and Earth Observation and GeoDiscovery. Hopefully, we will address some of the areas you are looking to understand; however, please feel free to ask follow-up questions after the presentation. We will review how we disseminate and publish data, the standards we use - including implementing accessibility standards, our data dissemination platform GEO.ca, our past and current collaborative work within the Emergency theme, and finally opportunities to collaborate further depending on your needs and our scope and capacity.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F0AFF-9AE1-4AAF-9D57-5C13B7E8F0EB}"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42398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summarize, GeoDiscovery’s capabilities and potential areas for engagement include assessing and disseminating open data through a standardized publishing environment, synchronizing data from departments and publishing metadata, providing support through our dissemination and visualization tools, developing curated mapping products, providing access to web services, maps and applications and sharing best practices. </a:t>
            </a:r>
            <a:r>
              <a:rPr lang="en-CA"/>
              <a:t>Some of our constraints include human resource availability, financial resources and budget, and the length of projects.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02D6E0-E7FA-48FE-B0BE-FBA5E96AD59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093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conclude, CCMEO advances earth observation and geospatial data to address important Government and NRCan priorities like the management of natural resources, emergency response and climate change. We disseminate this data through our ready-to-use platforms like GEO.ca. We also contribute towards Indigenous reconciliation through initiatives like publishing a best practices handbook to support Indigenous communities in repatriating their open place names and supporting Indigenous place names in the Basemap of Canada. </a:t>
            </a:r>
          </a:p>
          <a:p>
            <a:endParaRPr lang="en-US"/>
          </a:p>
          <a:p>
            <a:r>
              <a:rPr lang="en-US"/>
              <a:t>We would love to open the floor now to gather more information about your needs, any questions you may have or to explore any of the opportunities we presented. Thank you!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0654EC-75E8-4E86-AF58-611E4719CE88}"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1430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CCMEO was an early adopter of Open Data and has contributed to Canada’s National Action Plans on Open Government. For example, in 2017 and 2018 we were able to assess and contribute hundreds of authoritative and high-quality geospatial data to the newly launched TBS Open maps on Canada.ca and this year we completed the Federated Open Data Search – this project  enables access to all open provincial and territorial geospatial data in unified hubs - Canada.ca, OSDP and GEO.ca. We have also launched or supported other data dissemination platforms such as GEO.ca and the Open Science and Data Platform.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0654EC-75E8-4E86-AF58-611E4719CE88}"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48860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02D6E0-E7FA-48FE-B0BE-FBA5E96AD59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096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shows our three main data dissemination portals, which are GEO.ca, Canada.ca and the Atlas of Canada. The Atlas of Canada has a rich history as an official and trusted source of Canadian maps, data and geographic information. Currently, we are in the process of renewing the Atlas to become a modern, digital suite of geographic products that educate and share the stories of Canada with the public. </a:t>
            </a:r>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0654EC-75E8-4E86-AF58-611E4719CE88}"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637351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0654EC-75E8-4E86-AF58-611E4719CE88}"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04314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0654EC-75E8-4E86-AF58-611E4719CE88}"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19734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As mentioned, here are some of our core products, applications and services. </a:t>
            </a:r>
          </a:p>
          <a:p>
            <a:pPr marL="171450" indent="-171450">
              <a:buFont typeface="Arial"/>
              <a:buChar char="•"/>
            </a:pPr>
            <a:r>
              <a:rPr lang="en-US">
                <a:ea typeface="Calibri"/>
                <a:cs typeface="Calibri"/>
              </a:rPr>
              <a:t>GeoView is our newly developed lightweight viewer for geospatial data and maps with enhanced mapping capabilities.</a:t>
            </a:r>
          </a:p>
          <a:p>
            <a:pPr marL="171450" indent="-171450">
              <a:buFont typeface="Arial"/>
              <a:buChar char="•"/>
            </a:pPr>
            <a:r>
              <a:rPr lang="en-US">
                <a:ea typeface="Calibri"/>
                <a:cs typeface="Calibri"/>
              </a:rPr>
              <a:t>The Basemap of Canada is the foundational layer or background map that provides a location reference and is essential for mapping data. </a:t>
            </a:r>
            <a:r>
              <a:rPr lang="en-US"/>
              <a:t>By giving the user context, it is essential in constructing other types of maps and when adding layers and specific data, to enable visualization and analysis. CCMEO’s basemap is broadly used across NRCan, other GC departments, P/T governments, industry and the Canadian public. The basemap contributes towards data support, geographical context, official place names and authoritative administrative boundaries. It also supports both official languages. CCMEO is currently in the process of implementing and advancing a renewal of the Basemap to improve several aspects including data accuracy, data details, and rendering speed and quality. </a:t>
            </a:r>
            <a:endParaRPr lang="en-US">
              <a:ea typeface="Calibri"/>
              <a:cs typeface="Calibri"/>
            </a:endParaRPr>
          </a:p>
          <a:p>
            <a:pPr marL="171450" indent="-171450">
              <a:buFont typeface="Arial"/>
              <a:buChar char="•"/>
            </a:pPr>
            <a:r>
              <a:rPr lang="en-US">
                <a:ea typeface="Calibri"/>
                <a:cs typeface="Calibri"/>
              </a:rPr>
              <a:t>Near-real time services</a:t>
            </a:r>
          </a:p>
          <a:p>
            <a:pPr marL="171450" indent="-171450">
              <a:buFont typeface="Arial"/>
              <a:buChar char="•"/>
            </a:pPr>
            <a:r>
              <a:rPr lang="en-US">
                <a:ea typeface="Calibri"/>
                <a:cs typeface="Calibri"/>
              </a:rPr>
              <a:t>GeoDiscovery is consistently enhancing services with technological innovation. For example, the Similarity Engine applies natural language processing machine learning models on GEO.ca to improve searchability and discoverability of geospatial assets and earth observation data from various sources.</a:t>
            </a:r>
            <a:endParaRPr lang="en-US"/>
          </a:p>
          <a:p>
            <a:r>
              <a:rPr lang="en-US">
                <a:ea typeface="Calibri"/>
                <a:cs typeface="Calibri"/>
              </a:rPr>
              <a:t>These products and applications are designed to serve the four main programs/initiatives listed on the slide. </a:t>
            </a:r>
          </a:p>
          <a:p>
            <a:pPr marL="171450" indent="-171450">
              <a:buFont typeface="Arial"/>
              <a:buChar char="•"/>
            </a:pP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56B7A3-3E2C-492E-98BF-49AED58D45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591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With support from CPS, GeoDiscovery also released social media posts on Facebook, LinkedIn and Twitter(X) to promote the new critical minerals initiative page. </a:t>
            </a:r>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02D6E0-E7FA-48FE-B0BE-FBA5E96AD59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053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dirty="0" err="1"/>
              <a:t>GeoDiscovery’s</a:t>
            </a:r>
            <a:r>
              <a:rPr lang="en-US" dirty="0"/>
              <a:t> main priorities are to: </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dirty="0"/>
              <a:t>Disseminate geospatial and earth observation data and content</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dirty="0"/>
              <a:t>Develop and deliver geomatics products, services and technology, such as the Basemap of Canada</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dirty="0"/>
              <a:t>And to lead content development and engage with stakeholders, partners and clients in support of our products and services.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1200" i="0" dirty="0">
                <a:solidFill>
                  <a:schemeClr val="tx1">
                    <a:lumMod val="50000"/>
                  </a:schemeClr>
                </a:solidFill>
              </a:rPr>
              <a:t>In 2022, the Federal Geospatial Platform division was reoriented to take on a new role for CCMEO as our </a:t>
            </a:r>
            <a:r>
              <a:rPr lang="en-US" sz="1200" i="0" dirty="0" err="1">
                <a:solidFill>
                  <a:schemeClr val="tx1">
                    <a:lumMod val="50000"/>
                  </a:schemeClr>
                </a:solidFill>
              </a:rPr>
              <a:t>centre</a:t>
            </a:r>
            <a:r>
              <a:rPr lang="en-US" sz="1200" i="0" dirty="0">
                <a:solidFill>
                  <a:schemeClr val="tx1">
                    <a:lumMod val="50000"/>
                  </a:schemeClr>
                </a:solidFill>
              </a:rPr>
              <a:t> of expertise for data dissemination, thus our division’s name changed to GeoDiscovery. However, many of the FGP’s foundational services remain under GeoDiscovery: Departments and partners are still able to publish geospatial data using the FGP’s contributor portal at gcgeo.gc.ca, and the </a:t>
            </a:r>
            <a:r>
              <a:rPr lang="en-US" sz="1200" i="0" dirty="0" err="1">
                <a:solidFill>
                  <a:schemeClr val="tx1">
                    <a:lumMod val="50000"/>
                  </a:schemeClr>
                </a:solidFill>
              </a:rPr>
              <a:t>GCGeo</a:t>
            </a:r>
            <a:r>
              <a:rPr lang="en-US" sz="1200" i="0" dirty="0">
                <a:solidFill>
                  <a:schemeClr val="tx1">
                    <a:lumMod val="50000"/>
                  </a:schemeClr>
                </a:solidFill>
              </a:rPr>
              <a:t> catalogue &amp; technologies continue to be leveraged by multiple sites including GEO.ca, Canada.ca (Open Maps) and the Open Science and Data Platform (OSDP). Therefore, during this presentation, when we say </a:t>
            </a:r>
            <a:r>
              <a:rPr lang="en-US" sz="1200" i="0" dirty="0" err="1">
                <a:solidFill>
                  <a:schemeClr val="tx1">
                    <a:lumMod val="50000"/>
                  </a:schemeClr>
                </a:solidFill>
              </a:rPr>
              <a:t>GCGeo</a:t>
            </a:r>
            <a:r>
              <a:rPr lang="en-US" sz="1200" i="0" dirty="0">
                <a:solidFill>
                  <a:schemeClr val="tx1">
                    <a:lumMod val="50000"/>
                  </a:schemeClr>
                </a:solidFill>
              </a:rPr>
              <a:t>, we are also talking about what you might refer to as the FGP.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02D6E0-E7FA-48FE-B0BE-FBA5E96AD59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042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GB" dirty="0"/>
              <a:t>Our GeoDiscovery teams provide a range of products and services, provided they are in our scope and there is resource capacity. Just to name a few: </a:t>
            </a:r>
          </a:p>
          <a:p>
            <a:pPr marL="628650" lvl="1" indent="-171450">
              <a:buFont typeface="Arial" panose="020B0604020202020204" pitchFamily="34" charset="0"/>
              <a:buChar char="•"/>
            </a:pPr>
            <a:r>
              <a:rPr lang="en-GB" b="1" dirty="0"/>
              <a:t>The Online Application technologies team </a:t>
            </a:r>
            <a:r>
              <a:rPr lang="en-GB" dirty="0"/>
              <a:t>develops leading-edge online application technologies, such as visualization technology through our new viewer called GeoView and by disseminating our catalogue through our online platforms: GEO.ca, Atlas of Canada, Canada.ca and the Open Science and Data Platform. </a:t>
            </a:r>
          </a:p>
          <a:p>
            <a:pPr marL="628650" lvl="1" indent="-171450">
              <a:buFont typeface="Arial" panose="020B0604020202020204" pitchFamily="34" charset="0"/>
              <a:buChar char="•"/>
            </a:pPr>
            <a:r>
              <a:rPr lang="en-GB" b="1" dirty="0">
                <a:ea typeface="Calibri" panose="020F0502020204030204"/>
                <a:cs typeface="Calibri" panose="020F0502020204030204"/>
              </a:rPr>
              <a:t>The </a:t>
            </a:r>
            <a:r>
              <a:rPr lang="en-GB" b="1" dirty="0" err="1">
                <a:ea typeface="Calibri" panose="020F0502020204030204"/>
                <a:cs typeface="Calibri" panose="020F0502020204030204"/>
              </a:rPr>
              <a:t>GeoProducts</a:t>
            </a:r>
            <a:r>
              <a:rPr lang="en-GB" b="1" dirty="0">
                <a:ea typeface="Calibri" panose="020F0502020204030204"/>
                <a:cs typeface="Calibri" panose="020F0502020204030204"/>
              </a:rPr>
              <a:t> team </a:t>
            </a:r>
            <a:r>
              <a:rPr lang="en-GB" dirty="0">
                <a:ea typeface="Calibri" panose="020F0502020204030204"/>
                <a:cs typeface="Calibri" panose="020F0502020204030204"/>
              </a:rPr>
              <a:t>maintains and updates the Basemap of Canada - </a:t>
            </a:r>
            <a:r>
              <a:rPr lang="en-US" dirty="0"/>
              <a:t>the foundational map to layer data on. It </a:t>
            </a:r>
            <a:r>
              <a:rPr lang="en-GB" dirty="0">
                <a:ea typeface="Calibri" panose="020F0502020204030204"/>
                <a:cs typeface="Calibri" panose="020F0502020204030204"/>
              </a:rPr>
              <a:t>is used broadly across NRCan, federal entities, P/T governments, the industry and the public</a:t>
            </a:r>
            <a:r>
              <a:rPr lang="en-US" dirty="0"/>
              <a:t> - with over 1.4M unique visitors each month. </a:t>
            </a:r>
            <a:r>
              <a:rPr lang="en-GB" dirty="0">
                <a:ea typeface="Calibri" panose="020F0502020204030204"/>
                <a:cs typeface="Calibri" panose="020F0502020204030204"/>
              </a:rPr>
              <a:t>It fully supports both official languages, Canadian place names and Indigenous languages and place names. A renewed Basemap is being launched this fall with improved quality and capabilities. This team also creates and delivers value-added map products and services. </a:t>
            </a:r>
          </a:p>
          <a:p>
            <a:pPr marL="628650" lvl="1" indent="-171450">
              <a:buFont typeface="Arial" panose="020B0604020202020204" pitchFamily="34" charset="0"/>
              <a:buChar char="•"/>
            </a:pPr>
            <a:r>
              <a:rPr lang="en-GB" b="1" dirty="0">
                <a:ea typeface="Calibri" panose="020F0502020204030204"/>
                <a:cs typeface="Calibri" panose="020F0502020204030204"/>
              </a:rPr>
              <a:t>The Data integration team </a:t>
            </a:r>
            <a:r>
              <a:rPr lang="en-GB" dirty="0">
                <a:ea typeface="Calibri" panose="020F0502020204030204"/>
                <a:cs typeface="Calibri" panose="020F0502020204030204"/>
              </a:rPr>
              <a:t>maintains our IT infrastructure and services, onboards CCMEO and F/P/T data and develops data dissemination applications</a:t>
            </a:r>
          </a:p>
          <a:p>
            <a:pPr marL="628650" lvl="1" indent="-171450">
              <a:buFont typeface="Arial" panose="020B0604020202020204" pitchFamily="34" charset="0"/>
              <a:buChar char="•"/>
            </a:pPr>
            <a:r>
              <a:rPr lang="en-GB" b="1" dirty="0">
                <a:ea typeface="Calibri" panose="020F0502020204030204"/>
                <a:cs typeface="Calibri" panose="020F0502020204030204"/>
              </a:rPr>
              <a:t>The Content and Engagement team </a:t>
            </a:r>
            <a:r>
              <a:rPr lang="en-GB" dirty="0">
                <a:ea typeface="Calibri" panose="020F0502020204030204"/>
                <a:cs typeface="Calibri" panose="020F0502020204030204"/>
              </a:rPr>
              <a:t>develops web content for our dissemination platforms and leads our engagement, client service and user support.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02D6E0-E7FA-48FE-B0BE-FBA5E96AD59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500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highlight>
                  <a:srgbClr val="F5F5F5"/>
                </a:highlight>
                <a:latin typeface="Aptos"/>
              </a:rPr>
              <a:t>To put it simply, data is disseminated onto our main dissemination portal: GEO.ca, and to Canada.ca, the OSDP and other platforms </a:t>
            </a:r>
            <a:r>
              <a:rPr lang="en-US" b="1" i="0" u="none" strike="noStrike">
                <a:solidFill>
                  <a:srgbClr val="000000"/>
                </a:solidFill>
                <a:effectLst/>
                <a:highlight>
                  <a:srgbClr val="F5F5F5"/>
                </a:highlight>
                <a:latin typeface="Aptos"/>
              </a:rPr>
              <a:t>from three main sources: </a:t>
            </a:r>
            <a:r>
              <a:rPr lang="en-US" b="1" i="0">
                <a:solidFill>
                  <a:srgbClr val="444444"/>
                </a:solidFill>
                <a:effectLst/>
                <a:highlight>
                  <a:srgbClr val="F5F5F5"/>
                </a:highlight>
                <a:latin typeface="Aptos"/>
              </a:rPr>
              <a:t>​</a:t>
            </a:r>
          </a:p>
          <a:p>
            <a:pPr marL="285750" indent="-285750" algn="l" rtl="0" fontAlgn="base">
              <a:buFont typeface="Arial" panose="020B0604020202020204" pitchFamily="34" charset="0"/>
              <a:buChar char="•"/>
            </a:pPr>
            <a:r>
              <a:rPr lang="en-US" sz="1200" b="1" i="0" u="none" strike="noStrike">
                <a:solidFill>
                  <a:srgbClr val="000000"/>
                </a:solidFill>
                <a:effectLst/>
                <a:highlight>
                  <a:srgbClr val="F5F5F5"/>
                </a:highlight>
                <a:latin typeface="Aptos"/>
              </a:rPr>
              <a:t>First, </a:t>
            </a:r>
            <a:r>
              <a:rPr lang="en-US" sz="1200" b="0" i="0" u="none" strike="noStrike">
                <a:solidFill>
                  <a:srgbClr val="000000"/>
                </a:solidFill>
                <a:effectLst/>
                <a:highlight>
                  <a:srgbClr val="F5F5F5"/>
                </a:highlight>
                <a:latin typeface="Aptos"/>
              </a:rPr>
              <a:t>CCMEO manages satellites, and scientists collect earth observation data and images. </a:t>
            </a:r>
            <a:r>
              <a:rPr lang="en-US" sz="1200" b="0" i="0">
                <a:solidFill>
                  <a:srgbClr val="444444"/>
                </a:solidFill>
                <a:effectLst/>
                <a:highlight>
                  <a:srgbClr val="F5F5F5"/>
                </a:highlight>
                <a:latin typeface="Aptos"/>
              </a:rPr>
              <a:t>​</a:t>
            </a:r>
            <a:endParaRPr lang="en-US" sz="1200" b="0" i="0" u="none" strike="noStrike">
              <a:solidFill>
                <a:srgbClr val="444444"/>
              </a:solidFill>
              <a:effectLst/>
              <a:highlight>
                <a:srgbClr val="F5F5F5"/>
              </a:highlight>
              <a:latin typeface="Aptos"/>
            </a:endParaRPr>
          </a:p>
          <a:p>
            <a:pPr marL="285750" indent="-285750" fontAlgn="base">
              <a:buFont typeface="Arial" panose="020B0604020202020204" pitchFamily="34" charset="0"/>
              <a:buChar char="•"/>
            </a:pPr>
            <a:r>
              <a:rPr lang="en-US" sz="1200" b="1" i="0" u="none" strike="noStrike">
                <a:solidFill>
                  <a:srgbClr val="000000"/>
                </a:solidFill>
                <a:effectLst/>
                <a:highlight>
                  <a:srgbClr val="F5F5F5"/>
                </a:highlight>
                <a:latin typeface="Aptos"/>
              </a:rPr>
              <a:t>Second, </a:t>
            </a:r>
            <a:r>
              <a:rPr lang="en-US" sz="1200" b="0" i="0" u="none" strike="noStrike">
                <a:solidFill>
                  <a:srgbClr val="000000"/>
                </a:solidFill>
                <a:effectLst/>
                <a:highlight>
                  <a:srgbClr val="F5F5F5"/>
                </a:highlight>
                <a:latin typeface="Aptos"/>
              </a:rPr>
              <a:t>through the Federated Open Data Search project –</a:t>
            </a:r>
            <a:r>
              <a:rPr lang="en-US" sz="1200">
                <a:solidFill>
                  <a:srgbClr val="000000"/>
                </a:solidFill>
                <a:highlight>
                  <a:srgbClr val="F5F5F5"/>
                </a:highlight>
                <a:latin typeface="Aptos"/>
              </a:rPr>
              <a:t> </a:t>
            </a:r>
            <a:r>
              <a:rPr lang="en-US" sz="1200" b="0" i="0" u="none" strike="noStrike">
                <a:solidFill>
                  <a:srgbClr val="000000"/>
                </a:solidFill>
                <a:effectLst/>
                <a:highlight>
                  <a:srgbClr val="F5F5F5"/>
                </a:highlight>
                <a:latin typeface="Aptos"/>
              </a:rPr>
              <a:t>we have automated the process of linking to provincial and territorial web platforms and integrating their open data into our platforms on a weekly basis. We use AI to automatically translate the metadata and content to support both official languages. </a:t>
            </a:r>
            <a:r>
              <a:rPr lang="en-US" sz="1200" b="0" i="0">
                <a:solidFill>
                  <a:srgbClr val="444444"/>
                </a:solidFill>
                <a:effectLst/>
                <a:highlight>
                  <a:srgbClr val="F5F5F5"/>
                </a:highlight>
                <a:latin typeface="Aptos"/>
              </a:rPr>
              <a:t>​</a:t>
            </a:r>
            <a:endParaRPr lang="en-US" sz="1200" b="0" i="0" u="none" strike="noStrike">
              <a:solidFill>
                <a:srgbClr val="444444"/>
              </a:solidFill>
              <a:effectLst/>
              <a:highlight>
                <a:srgbClr val="F5F5F5"/>
              </a:highlight>
              <a:latin typeface="Aptos"/>
            </a:endParaRPr>
          </a:p>
          <a:p>
            <a:pPr marL="285750" indent="-285750" algn="l" rtl="0" fontAlgn="base">
              <a:buFont typeface="Arial" panose="020B0604020202020204" pitchFamily="34" charset="0"/>
              <a:buChar char="•"/>
            </a:pPr>
            <a:r>
              <a:rPr lang="en-US" sz="1200" b="1" i="0" u="none" strike="noStrike">
                <a:solidFill>
                  <a:srgbClr val="000000"/>
                </a:solidFill>
                <a:effectLst/>
                <a:highlight>
                  <a:srgbClr val="F5F5F5"/>
                </a:highlight>
                <a:latin typeface="Aptos"/>
              </a:rPr>
              <a:t>Third, </a:t>
            </a:r>
            <a:r>
              <a:rPr lang="en-US" sz="1200" b="0" i="0" u="none" strike="noStrike">
                <a:solidFill>
                  <a:srgbClr val="000000"/>
                </a:solidFill>
                <a:effectLst/>
                <a:highlight>
                  <a:srgbClr val="F5F5F5"/>
                </a:highlight>
                <a:latin typeface="Aptos"/>
              </a:rPr>
              <a:t>We integrate open data from other NRCan sectors and government departments using our own CCMEO Dissemination Tool Kit. </a:t>
            </a:r>
            <a:r>
              <a:rPr lang="en-US" sz="1200" b="0" i="0">
                <a:solidFill>
                  <a:srgbClr val="444444"/>
                </a:solidFill>
                <a:effectLst/>
                <a:highlight>
                  <a:srgbClr val="F5F5F5"/>
                </a:highlight>
                <a:latin typeface="Aptos"/>
              </a:rPr>
              <a:t>​</a:t>
            </a:r>
          </a:p>
          <a:p>
            <a:pPr algn="l" rtl="0" fontAlgn="base"/>
            <a:r>
              <a:rPr lang="en-US" b="0" i="0" u="none" strike="noStrike">
                <a:solidFill>
                  <a:srgbClr val="000000"/>
                </a:solidFill>
                <a:effectLst/>
                <a:highlight>
                  <a:srgbClr val="F5F5F5"/>
                </a:highlight>
                <a:latin typeface="Aptos"/>
              </a:rPr>
              <a:t>From there, it goes into out catalogues, and it’s leveraged by various sites. All of the open data is based on standards so that it can be exchanged across different platforms. </a:t>
            </a:r>
            <a:r>
              <a:rPr lang="en-CA" b="0" i="0">
                <a:solidFill>
                  <a:srgbClr val="444444"/>
                </a:solidFill>
                <a:effectLst/>
                <a:highlight>
                  <a:srgbClr val="F5F5F5"/>
                </a:highlight>
                <a:latin typeface="Aptos"/>
              </a:rPr>
              <a:t>​</a:t>
            </a:r>
          </a:p>
          <a:p>
            <a:endParaRPr lang="en-CA"/>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F0AFF-9AE1-4AAF-9D57-5C13B7E8F0EB}"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23670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several standards we use for publishing geospatial data to make sure it can be easily accessed, shared, reused, and that it works with other systems, as required by the Treasury Board Directive on Open Government. We also align with the Standard on Geospatial Data which CCMEO developed to ensure consistency and interoperability of geospatial data across the Government of Canada. </a:t>
            </a:r>
          </a:p>
          <a:p>
            <a:pPr marL="171450" indent="-171450">
              <a:buFont typeface="Arial" panose="020B0604020202020204" pitchFamily="34" charset="0"/>
              <a:buChar char="•"/>
            </a:pPr>
            <a:r>
              <a:rPr lang="en-US" b="1"/>
              <a:t>The ISO 19115 standard </a:t>
            </a:r>
            <a:r>
              <a:rPr lang="en-US"/>
              <a:t>is like a “data passport” that tells you everything you need to know about data that is related to geographic locations like maps or satellite imagery. </a:t>
            </a:r>
            <a:r>
              <a:rPr lang="en-US" sz="1800" kern="100">
                <a:effectLst/>
                <a:latin typeface="Calibri" panose="020F0502020204030204" pitchFamily="34" charset="0"/>
                <a:cs typeface="Arial" panose="020B0604020202020204" pitchFamily="34" charset="0"/>
              </a:rPr>
              <a:t>It includes details on the quality, accuracy, source, geographic area covered, how the data is organized, and how others can access and use the data. </a:t>
            </a:r>
            <a:r>
              <a:rPr lang="en-CA" sz="1100" kern="100">
                <a:effectLst/>
                <a:latin typeface="Calibri" panose="020F0502020204030204" pitchFamily="34" charset="0"/>
                <a:ea typeface="Times New Roman" panose="02020603050405020304" pitchFamily="18" charset="0"/>
                <a:cs typeface="Calibri" panose="020F0502020204030204" pitchFamily="34" charset="0"/>
              </a:rPr>
              <a:t>H-NAP is CCMEO’s own standard for applying ISO 19115 to the Government of Canada’s geospatial data. All Federal departments distributing geospatial data provide H-NAP metadata via GCGeo. For example, ECCC's GeoNetwork almost exclusively manages H-NAP ISO 19115 metadata, which we then harvest. The provincial and territorial data catalogues that we harvest must first have their dataset descriptions transformed into H-NAP to be compatible with our system and others. </a:t>
            </a:r>
          </a:p>
          <a:p>
            <a:pPr marL="171450" indent="-171450">
              <a:buFont typeface="Arial" panose="020B0604020202020204" pitchFamily="34" charset="0"/>
              <a:buChar char="•"/>
            </a:pPr>
            <a:r>
              <a:rPr lang="en-CA" sz="1100" b="1" kern="100">
                <a:effectLst/>
                <a:latin typeface="Calibri" panose="020F0502020204030204" pitchFamily="34" charset="0"/>
                <a:ea typeface="Times New Roman" panose="02020603050405020304" pitchFamily="18" charset="0"/>
                <a:cs typeface="Calibri" panose="020F0502020204030204" pitchFamily="34" charset="0"/>
              </a:rPr>
              <a:t>The Open Geospatial Consortium API </a:t>
            </a:r>
            <a:r>
              <a:rPr lang="en-CA" sz="1100" kern="100">
                <a:effectLst/>
                <a:latin typeface="Calibri" panose="020F0502020204030204" pitchFamily="34" charset="0"/>
                <a:ea typeface="Times New Roman" panose="02020603050405020304" pitchFamily="18" charset="0"/>
                <a:cs typeface="Calibri" panose="020F0502020204030204" pitchFamily="34" charset="0"/>
              </a:rPr>
              <a:t>standards are modern standards for accessing geospatial data and services online. The Web Map Service standard provides a way for users to request map images from a server and the API-Records standard is like a “search engine” for finding data and metadata for geospatial resources.</a:t>
            </a:r>
          </a:p>
          <a:p>
            <a:pPr marL="171450" indent="-171450">
              <a:buFont typeface="Arial" panose="020B0604020202020204" pitchFamily="34" charset="0"/>
              <a:buChar char="•"/>
            </a:pPr>
            <a:r>
              <a:rPr lang="en-CA" sz="1100" b="1" kern="100">
                <a:effectLst/>
                <a:latin typeface="Calibri" panose="020F0502020204030204" pitchFamily="34" charset="0"/>
                <a:ea typeface="Times New Roman" panose="02020603050405020304" pitchFamily="18" charset="0"/>
                <a:cs typeface="Calibri" panose="020F0502020204030204" pitchFamily="34" charset="0"/>
              </a:rPr>
              <a:t>The SpatioTemporal Asset Catalogue </a:t>
            </a:r>
            <a:r>
              <a:rPr lang="en-CA" sz="1100" kern="100">
                <a:effectLst/>
                <a:latin typeface="Calibri" panose="020F0502020204030204" pitchFamily="34" charset="0"/>
                <a:ea typeface="Times New Roman" panose="02020603050405020304" pitchFamily="18" charset="0"/>
                <a:cs typeface="Calibri" panose="020F0502020204030204" pitchFamily="34" charset="0"/>
              </a:rPr>
              <a:t>is a community-driven standard that provides a consistent way to organize, describe and share satellite imagery, photos and earth observation data. </a:t>
            </a:r>
          </a:p>
          <a:p>
            <a:pPr marL="171450" indent="-171450">
              <a:buFont typeface="Arial" panose="020B0604020202020204" pitchFamily="34" charset="0"/>
              <a:buChar char="•"/>
            </a:pPr>
            <a:r>
              <a:rPr lang="en-CA" sz="1100" kern="100">
                <a:effectLst/>
                <a:latin typeface="Calibri" panose="020F0502020204030204" pitchFamily="34" charset="0"/>
                <a:ea typeface="Times New Roman" panose="02020603050405020304" pitchFamily="18" charset="0"/>
                <a:cs typeface="Calibri" panose="020F0502020204030204" pitchFamily="34" charset="0"/>
              </a:rPr>
              <a:t>Finally, </a:t>
            </a:r>
            <a:r>
              <a:rPr lang="en-CA" sz="1100" b="1" kern="100">
                <a:effectLst/>
                <a:latin typeface="Calibri" panose="020F0502020204030204" pitchFamily="34" charset="0"/>
                <a:ea typeface="Times New Roman" panose="02020603050405020304" pitchFamily="18" charset="0"/>
                <a:cs typeface="Calibri" panose="020F0502020204030204" pitchFamily="34" charset="0"/>
              </a:rPr>
              <a:t>Catalogue Services for the Web </a:t>
            </a:r>
            <a:r>
              <a:rPr lang="en-CA" sz="1100" kern="100">
                <a:effectLst/>
                <a:latin typeface="Calibri" panose="020F0502020204030204" pitchFamily="34" charset="0"/>
                <a:ea typeface="Times New Roman" panose="02020603050405020304" pitchFamily="18" charset="0"/>
                <a:cs typeface="Calibri" panose="020F0502020204030204" pitchFamily="34" charset="0"/>
              </a:rPr>
              <a:t>is a standard that is like a “library catalog system” but for geospatial data. It helps in discovering and retrieving metadata from geospatial catalogs. </a:t>
            </a:r>
          </a:p>
          <a:p>
            <a:pPr marL="171450" indent="-171450">
              <a:buFont typeface="Arial" panose="020B0604020202020204" pitchFamily="34" charset="0"/>
              <a:buChar char="•"/>
            </a:pPr>
            <a:endParaRPr lang="en-CA" sz="1100" kern="100">
              <a:effectLst/>
              <a:latin typeface="Calibri" panose="020F0502020204030204" pitchFamily="34" charset="0"/>
              <a:ea typeface="Times New Roman" panose="02020603050405020304" pitchFamily="18" charset="0"/>
              <a:cs typeface="Calibri" panose="020F0502020204030204" pitchFamily="34" charset="0"/>
            </a:endParaRPr>
          </a:p>
          <a:p>
            <a:pPr marL="171450" indent="-171450">
              <a:buFont typeface="Arial" panose="020B0604020202020204" pitchFamily="34" charset="0"/>
              <a:buChar char="•"/>
            </a:pPr>
            <a:endParaRPr lang="en-CA" sz="1800" kern="100">
              <a:effectLst/>
              <a:latin typeface="Calibri" panose="020F0502020204030204" pitchFamily="34" charset="0"/>
              <a:ea typeface="Calibri" panose="020F0502020204030204" pitchFamily="34" charset="0"/>
              <a:cs typeface="Arial" panose="020B0604020202020204" pitchFamily="34" charset="0"/>
            </a:endParaRPr>
          </a:p>
          <a:p>
            <a:endParaRPr lang="en-CA"/>
          </a:p>
        </p:txBody>
      </p:sp>
      <p:sp>
        <p:nvSpPr>
          <p:cNvPr id="4" name="Slide Number Placeholder 3"/>
          <p:cNvSpPr>
            <a:spLocks noGrp="1"/>
          </p:cNvSpPr>
          <p:nvPr>
            <p:ph type="sldNum" sz="quarter" idx="5"/>
          </p:nvPr>
        </p:nvSpPr>
        <p:spPr/>
        <p:txBody>
          <a:bodyPr/>
          <a:lstStyle/>
          <a:p>
            <a:fld id="{DCAF0AFF-9AE1-4AAF-9D57-5C13B7E8F0EB}" type="slidenum">
              <a:rPr lang="en-CA" smtClean="0"/>
              <a:t>6</a:t>
            </a:fld>
            <a:endParaRPr lang="en-CA"/>
          </a:p>
        </p:txBody>
      </p:sp>
    </p:spTree>
    <p:extLst>
      <p:ext uri="{BB962C8B-B14F-4D97-AF65-F5344CB8AC3E}">
        <p14:creationId xmlns:p14="http://schemas.microsoft.com/office/powerpoint/2010/main" val="1127368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leverage our datasets available on GEO.ca, or to publish your own data. By sending a request to the email on this slide, we can prepare your data for publishing and support you in the process. Any data published through GCGeo will be available on GEO.ca, Canada.ca and the OSDP. You can then use your data or other open federal or provincial datasets to create maps and view interactions between data layers for analysis and insights. </a:t>
            </a:r>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0654EC-75E8-4E86-AF58-611E4719CE88}"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78562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CA" dirty="0"/>
              <a:t>Our Data </a:t>
            </a:r>
            <a:r>
              <a:rPr lang="fr-CA" dirty="0" err="1"/>
              <a:t>Dissemination</a:t>
            </a:r>
            <a:r>
              <a:rPr lang="fr-CA" dirty="0"/>
              <a:t> Repository </a:t>
            </a:r>
            <a:r>
              <a:rPr lang="fr-CA" dirty="0" err="1"/>
              <a:t>get</a:t>
            </a:r>
            <a:r>
              <a:rPr lang="fr-CA" dirty="0"/>
              <a:t> set up </a:t>
            </a:r>
            <a:r>
              <a:rPr lang="fr-CA" dirty="0" err="1"/>
              <a:t>through</a:t>
            </a:r>
            <a:r>
              <a:rPr lang="fr-CA" dirty="0"/>
              <a:t> </a:t>
            </a:r>
            <a:r>
              <a:rPr lang="fr-CA" dirty="0" err="1"/>
              <a:t>tools</a:t>
            </a:r>
            <a:r>
              <a:rPr lang="fr-CA" dirty="0"/>
              <a:t> </a:t>
            </a:r>
            <a:r>
              <a:rPr lang="fr-CA" dirty="0" err="1"/>
              <a:t>that</a:t>
            </a:r>
            <a:r>
              <a:rPr lang="fr-CA" dirty="0"/>
              <a:t> run the data </a:t>
            </a:r>
            <a:r>
              <a:rPr lang="fr-CA" dirty="0" err="1"/>
              <a:t>through</a:t>
            </a:r>
            <a:r>
              <a:rPr lang="fr-CA" dirty="0"/>
              <a:t> </a:t>
            </a:r>
            <a:r>
              <a:rPr lang="fr-CA" dirty="0" err="1"/>
              <a:t>processes</a:t>
            </a:r>
            <a:r>
              <a:rPr lang="fr-CA" dirty="0"/>
              <a:t> </a:t>
            </a:r>
            <a:r>
              <a:rPr lang="fr-CA" dirty="0" err="1"/>
              <a:t>that</a:t>
            </a:r>
            <a:r>
              <a:rPr lang="fr-CA" dirty="0"/>
              <a:t> stores copies in ArcGIS Server or the NRCan SFTP.</a:t>
            </a:r>
          </a:p>
          <a:p>
            <a:r>
              <a:rPr lang="fr-CA" dirty="0"/>
              <a:t>The </a:t>
            </a:r>
            <a:r>
              <a:rPr lang="fr-CA" dirty="0" err="1"/>
              <a:t>contributor</a:t>
            </a:r>
            <a:r>
              <a:rPr lang="fr-CA" dirty="0"/>
              <a:t> </a:t>
            </a:r>
            <a:r>
              <a:rPr lang="fr-CA" dirty="0" err="1"/>
              <a:t>space</a:t>
            </a:r>
            <a:r>
              <a:rPr lang="fr-CA" dirty="0"/>
              <a:t> on GCGEO </a:t>
            </a:r>
            <a:r>
              <a:rPr lang="fr-CA" dirty="0" err="1"/>
              <a:t>allows</a:t>
            </a:r>
            <a:r>
              <a:rPr lang="fr-CA" dirty="0"/>
              <a:t> </a:t>
            </a:r>
            <a:r>
              <a:rPr lang="fr-CA" dirty="0" err="1"/>
              <a:t>partners</a:t>
            </a:r>
            <a:r>
              <a:rPr lang="fr-CA" dirty="0"/>
              <a:t> to </a:t>
            </a:r>
            <a:r>
              <a:rPr lang="fr-CA" dirty="0" err="1"/>
              <a:t>contribute</a:t>
            </a:r>
            <a:r>
              <a:rPr lang="fr-CA" dirty="0"/>
              <a:t> </a:t>
            </a:r>
            <a:r>
              <a:rPr lang="fr-CA" dirty="0" err="1"/>
              <a:t>their</a:t>
            </a:r>
            <a:r>
              <a:rPr lang="fr-CA" dirty="0"/>
              <a:t> HNAP data </a:t>
            </a:r>
            <a:r>
              <a:rPr lang="fr-CA" dirty="0" err="1"/>
              <a:t>which</a:t>
            </a:r>
            <a:r>
              <a:rPr lang="fr-CA" dirty="0"/>
              <a:t> </a:t>
            </a:r>
            <a:r>
              <a:rPr lang="fr-CA" dirty="0" err="1"/>
              <a:t>gets</a:t>
            </a:r>
            <a:r>
              <a:rPr lang="fr-CA" dirty="0"/>
              <a:t> </a:t>
            </a:r>
            <a:r>
              <a:rPr lang="fr-CA" dirty="0" err="1"/>
              <a:t>harvested</a:t>
            </a:r>
            <a:r>
              <a:rPr lang="fr-CA" dirty="0"/>
              <a:t> to the FGP, Open Canada.ca, OSDP and GEO.ca.</a:t>
            </a:r>
            <a:endParaRPr lang="en-CA" dirty="0"/>
          </a:p>
        </p:txBody>
      </p:sp>
    </p:spTree>
    <p:extLst>
      <p:ext uri="{BB962C8B-B14F-4D97-AF65-F5344CB8AC3E}">
        <p14:creationId xmlns:p14="http://schemas.microsoft.com/office/powerpoint/2010/main" val="200920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CA" dirty="0"/>
              <a:t>The CCMEO </a:t>
            </a:r>
            <a:r>
              <a:rPr lang="fr-CA" dirty="0" err="1"/>
              <a:t>Dissemination</a:t>
            </a:r>
            <a:r>
              <a:rPr lang="fr-CA" dirty="0"/>
              <a:t> Toolkit </a:t>
            </a:r>
            <a:r>
              <a:rPr lang="fr-CA" dirty="0" err="1"/>
              <a:t>leverages</a:t>
            </a:r>
            <a:r>
              <a:rPr lang="fr-CA" dirty="0"/>
              <a:t> QGIS, </a:t>
            </a:r>
            <a:r>
              <a:rPr lang="fr-CA" dirty="0" err="1"/>
              <a:t>pygeoapi</a:t>
            </a:r>
            <a:r>
              <a:rPr lang="fr-CA" dirty="0"/>
              <a:t>, </a:t>
            </a:r>
            <a:r>
              <a:rPr lang="fr-CA" dirty="0" err="1"/>
              <a:t>ogc</a:t>
            </a:r>
            <a:r>
              <a:rPr lang="fr-CA" dirty="0"/>
              <a:t> APIs, and OWS.  </a:t>
            </a:r>
            <a:r>
              <a:rPr lang="fr-CA" dirty="0" err="1"/>
              <a:t>These</a:t>
            </a:r>
            <a:r>
              <a:rPr lang="fr-CA" dirty="0"/>
              <a:t> can </a:t>
            </a:r>
            <a:r>
              <a:rPr lang="fr-CA" dirty="0" err="1"/>
              <a:t>be</a:t>
            </a:r>
            <a:r>
              <a:rPr lang="fr-CA" dirty="0"/>
              <a:t> </a:t>
            </a:r>
            <a:r>
              <a:rPr lang="fr-CA" dirty="0" err="1"/>
              <a:t>used</a:t>
            </a:r>
            <a:r>
              <a:rPr lang="fr-CA" dirty="0"/>
              <a:t> to </a:t>
            </a:r>
            <a:r>
              <a:rPr lang="fr-CA" dirty="0" err="1"/>
              <a:t>dynamically</a:t>
            </a:r>
            <a:r>
              <a:rPr lang="fr-CA" dirty="0"/>
              <a:t> </a:t>
            </a:r>
            <a:r>
              <a:rPr lang="fr-CA" dirty="0" err="1"/>
              <a:t>extract</a:t>
            </a:r>
            <a:r>
              <a:rPr lang="fr-CA" dirty="0"/>
              <a:t> (</a:t>
            </a:r>
            <a:r>
              <a:rPr lang="fr-CA" dirty="0" err="1"/>
              <a:t>Geospatial</a:t>
            </a:r>
            <a:r>
              <a:rPr lang="fr-CA" dirty="0"/>
              <a:t> APIs) or </a:t>
            </a:r>
            <a:r>
              <a:rPr lang="fr-CA" dirty="0" err="1"/>
              <a:t>view</a:t>
            </a:r>
            <a:r>
              <a:rPr lang="fr-CA" dirty="0"/>
              <a:t> the data </a:t>
            </a:r>
            <a:r>
              <a:rPr lang="fr-CA" dirty="0" err="1"/>
              <a:t>through</a:t>
            </a:r>
            <a:r>
              <a:rPr lang="fr-CA" dirty="0"/>
              <a:t> GeoView</a:t>
            </a:r>
            <a:endParaRPr lang="en-CA" dirty="0"/>
          </a:p>
        </p:txBody>
      </p:sp>
    </p:spTree>
    <p:extLst>
      <p:ext uri="{BB962C8B-B14F-4D97-AF65-F5344CB8AC3E}">
        <p14:creationId xmlns:p14="http://schemas.microsoft.com/office/powerpoint/2010/main" val="907804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A82F2-71CF-5969-7E7C-915545976E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3E1CFE-57D4-EEC8-BCBF-3A6EC47902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E8A0B6-EC03-9979-FEE2-421164E99C7F}"/>
              </a:ext>
            </a:extLst>
          </p:cNvPr>
          <p:cNvSpPr>
            <a:spLocks noGrp="1"/>
          </p:cNvSpPr>
          <p:nvPr>
            <p:ph type="dt" sz="half" idx="10"/>
          </p:nvPr>
        </p:nvSpPr>
        <p:spPr/>
        <p:txBody>
          <a:bodyPr/>
          <a:lstStyle/>
          <a:p>
            <a:fld id="{599F864E-4C07-4566-8F16-CBBEDD4ADDFF}" type="datetimeFigureOut">
              <a:rPr lang="en-US" smtClean="0"/>
              <a:t>8/22/2024</a:t>
            </a:fld>
            <a:endParaRPr lang="en-US"/>
          </a:p>
        </p:txBody>
      </p:sp>
      <p:sp>
        <p:nvSpPr>
          <p:cNvPr id="5" name="Footer Placeholder 4">
            <a:extLst>
              <a:ext uri="{FF2B5EF4-FFF2-40B4-BE49-F238E27FC236}">
                <a16:creationId xmlns:a16="http://schemas.microsoft.com/office/drawing/2014/main" id="{4D0F1079-1735-665A-824F-D27C160B5A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4D9C78-04A1-7AB1-5615-50285CA48C7D}"/>
              </a:ext>
            </a:extLst>
          </p:cNvPr>
          <p:cNvSpPr>
            <a:spLocks noGrp="1"/>
          </p:cNvSpPr>
          <p:nvPr>
            <p:ph type="sldNum" sz="quarter" idx="12"/>
          </p:nvPr>
        </p:nvSpPr>
        <p:spPr/>
        <p:txBody>
          <a:bodyPr/>
          <a:lstStyle/>
          <a:p>
            <a:fld id="{E6F3B1F8-D12D-4784-944F-08287A2FC7FC}" type="slidenum">
              <a:rPr lang="en-US" smtClean="0"/>
              <a:t>‹#›</a:t>
            </a:fld>
            <a:endParaRPr lang="en-US"/>
          </a:p>
        </p:txBody>
      </p:sp>
    </p:spTree>
    <p:extLst>
      <p:ext uri="{BB962C8B-B14F-4D97-AF65-F5344CB8AC3E}">
        <p14:creationId xmlns:p14="http://schemas.microsoft.com/office/powerpoint/2010/main" val="1361361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F9EC4-E7F4-BAB8-304B-DFA4D56702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535EBD-8034-D043-81FD-0095AA9A9B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F1905E-472F-8F8E-0455-562B3FFC5651}"/>
              </a:ext>
            </a:extLst>
          </p:cNvPr>
          <p:cNvSpPr>
            <a:spLocks noGrp="1"/>
          </p:cNvSpPr>
          <p:nvPr>
            <p:ph type="dt" sz="half" idx="10"/>
          </p:nvPr>
        </p:nvSpPr>
        <p:spPr/>
        <p:txBody>
          <a:bodyPr/>
          <a:lstStyle/>
          <a:p>
            <a:fld id="{599F864E-4C07-4566-8F16-CBBEDD4ADDFF}" type="datetimeFigureOut">
              <a:rPr lang="en-US" smtClean="0"/>
              <a:t>8/22/2024</a:t>
            </a:fld>
            <a:endParaRPr lang="en-US"/>
          </a:p>
        </p:txBody>
      </p:sp>
      <p:sp>
        <p:nvSpPr>
          <p:cNvPr id="5" name="Footer Placeholder 4">
            <a:extLst>
              <a:ext uri="{FF2B5EF4-FFF2-40B4-BE49-F238E27FC236}">
                <a16:creationId xmlns:a16="http://schemas.microsoft.com/office/drawing/2014/main" id="{ADF8817E-3BEA-C21D-D1AA-89B5174702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81C750-848A-F7C0-80EF-38A4DF6D8532}"/>
              </a:ext>
            </a:extLst>
          </p:cNvPr>
          <p:cNvSpPr>
            <a:spLocks noGrp="1"/>
          </p:cNvSpPr>
          <p:nvPr>
            <p:ph type="sldNum" sz="quarter" idx="12"/>
          </p:nvPr>
        </p:nvSpPr>
        <p:spPr/>
        <p:txBody>
          <a:bodyPr/>
          <a:lstStyle/>
          <a:p>
            <a:fld id="{E6F3B1F8-D12D-4784-944F-08287A2FC7FC}" type="slidenum">
              <a:rPr lang="en-US" smtClean="0"/>
              <a:t>‹#›</a:t>
            </a:fld>
            <a:endParaRPr lang="en-US"/>
          </a:p>
        </p:txBody>
      </p:sp>
    </p:spTree>
    <p:extLst>
      <p:ext uri="{BB962C8B-B14F-4D97-AF65-F5344CB8AC3E}">
        <p14:creationId xmlns:p14="http://schemas.microsoft.com/office/powerpoint/2010/main" val="295805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D090A7-6CB6-8F88-963D-73C572600A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6E0670-4650-9455-FBB7-CB5EDD1274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15DB17-2499-1B6E-DC3D-26AA1D64743C}"/>
              </a:ext>
            </a:extLst>
          </p:cNvPr>
          <p:cNvSpPr>
            <a:spLocks noGrp="1"/>
          </p:cNvSpPr>
          <p:nvPr>
            <p:ph type="dt" sz="half" idx="10"/>
          </p:nvPr>
        </p:nvSpPr>
        <p:spPr/>
        <p:txBody>
          <a:bodyPr/>
          <a:lstStyle/>
          <a:p>
            <a:fld id="{599F864E-4C07-4566-8F16-CBBEDD4ADDFF}" type="datetimeFigureOut">
              <a:rPr lang="en-US" smtClean="0"/>
              <a:t>8/22/2024</a:t>
            </a:fld>
            <a:endParaRPr lang="en-US"/>
          </a:p>
        </p:txBody>
      </p:sp>
      <p:sp>
        <p:nvSpPr>
          <p:cNvPr id="5" name="Footer Placeholder 4">
            <a:extLst>
              <a:ext uri="{FF2B5EF4-FFF2-40B4-BE49-F238E27FC236}">
                <a16:creationId xmlns:a16="http://schemas.microsoft.com/office/drawing/2014/main" id="{19170A5B-A885-FC95-34BF-7E61C0907F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110D60-0E96-F23B-80A7-C627104A9280}"/>
              </a:ext>
            </a:extLst>
          </p:cNvPr>
          <p:cNvSpPr>
            <a:spLocks noGrp="1"/>
          </p:cNvSpPr>
          <p:nvPr>
            <p:ph type="sldNum" sz="quarter" idx="12"/>
          </p:nvPr>
        </p:nvSpPr>
        <p:spPr/>
        <p:txBody>
          <a:bodyPr/>
          <a:lstStyle/>
          <a:p>
            <a:fld id="{E6F3B1F8-D12D-4784-944F-08287A2FC7FC}" type="slidenum">
              <a:rPr lang="en-US" smtClean="0"/>
              <a:t>‹#›</a:t>
            </a:fld>
            <a:endParaRPr lang="en-US"/>
          </a:p>
        </p:txBody>
      </p:sp>
    </p:spTree>
    <p:extLst>
      <p:ext uri="{BB962C8B-B14F-4D97-AF65-F5344CB8AC3E}">
        <p14:creationId xmlns:p14="http://schemas.microsoft.com/office/powerpoint/2010/main" val="3305318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96D363-1955-43DF-71AB-987557113840}"/>
              </a:ext>
            </a:extLst>
          </p:cNvPr>
          <p:cNvPicPr>
            <a:picLocks noChangeAspect="1"/>
          </p:cNvPicPr>
          <p:nvPr userDrawn="1"/>
        </p:nvPicPr>
        <p:blipFill>
          <a:blip r:embed="rId2"/>
          <a:stretch>
            <a:fillRect/>
          </a:stretch>
        </p:blipFill>
        <p:spPr>
          <a:xfrm>
            <a:off x="1523" y="0"/>
            <a:ext cx="12188952" cy="6858000"/>
          </a:xfrm>
          <a:prstGeom prst="rect">
            <a:avLst/>
          </a:prstGeom>
        </p:spPr>
      </p:pic>
      <p:pic>
        <p:nvPicPr>
          <p:cNvPr id="4" name="Picture 3">
            <a:extLst>
              <a:ext uri="{FF2B5EF4-FFF2-40B4-BE49-F238E27FC236}">
                <a16:creationId xmlns:a16="http://schemas.microsoft.com/office/drawing/2014/main" id="{8733C8AA-7F66-B546-8669-00DE040295DC}"/>
              </a:ext>
            </a:extLst>
          </p:cNvPr>
          <p:cNvPicPr>
            <a:picLocks noChangeAspect="1"/>
          </p:cNvPicPr>
          <p:nvPr userDrawn="1"/>
        </p:nvPicPr>
        <p:blipFill rotWithShape="1">
          <a:blip r:embed="rId3"/>
          <a:srcRect r="885"/>
          <a:stretch/>
        </p:blipFill>
        <p:spPr>
          <a:xfrm>
            <a:off x="0" y="4381500"/>
            <a:ext cx="12188953" cy="1447800"/>
          </a:xfrm>
          <a:prstGeom prst="rect">
            <a:avLst/>
          </a:prstGeom>
        </p:spPr>
      </p:pic>
      <p:sp>
        <p:nvSpPr>
          <p:cNvPr id="2" name="Title 1">
            <a:extLst>
              <a:ext uri="{FF2B5EF4-FFF2-40B4-BE49-F238E27FC236}">
                <a16:creationId xmlns:a16="http://schemas.microsoft.com/office/drawing/2014/main" id="{FE67D5A3-287B-C64E-8E26-AE388B0173AC}"/>
              </a:ext>
            </a:extLst>
          </p:cNvPr>
          <p:cNvSpPr>
            <a:spLocks noGrp="1"/>
          </p:cNvSpPr>
          <p:nvPr>
            <p:ph type="ctrTitle"/>
          </p:nvPr>
        </p:nvSpPr>
        <p:spPr>
          <a:xfrm>
            <a:off x="342900" y="4008994"/>
            <a:ext cx="11401327" cy="1197286"/>
          </a:xfrm>
          <a:prstGeom prst="rect">
            <a:avLst/>
          </a:prstGeom>
        </p:spPr>
        <p:txBody>
          <a:bodyPr lIns="0" bIns="0" anchor="b">
            <a:normAutofit/>
          </a:bodyPr>
          <a:lstStyle>
            <a:lvl1pPr algn="l">
              <a:defRPr sz="5400" b="1">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057AFF37-CE3A-B742-A62F-2A3257140A5A}"/>
              </a:ext>
            </a:extLst>
          </p:cNvPr>
          <p:cNvSpPr>
            <a:spLocks noGrp="1"/>
          </p:cNvSpPr>
          <p:nvPr>
            <p:ph type="body" sz="quarter" idx="13" hasCustomPrompt="1"/>
          </p:nvPr>
        </p:nvSpPr>
        <p:spPr>
          <a:xfrm>
            <a:off x="342900" y="5206280"/>
            <a:ext cx="10158560" cy="508720"/>
          </a:xfrm>
        </p:spPr>
        <p:txBody>
          <a:bodyPr lIns="45720" anchor="b" anchorCtr="0"/>
          <a:lstStyle>
            <a:lvl1pPr marL="0" indent="0">
              <a:buFontTx/>
              <a:buNone/>
              <a:defRPr>
                <a:solidFill>
                  <a:schemeClr val="bg1"/>
                </a:solidFill>
              </a:defRPr>
            </a:lvl1pPr>
            <a:lvl2pPr marL="287338" indent="0">
              <a:buFontTx/>
              <a:buNone/>
              <a:defRPr/>
            </a:lvl2pPr>
            <a:lvl3pPr marL="574675" indent="0">
              <a:buFontTx/>
              <a:buNone/>
              <a:defRPr/>
            </a:lvl3pPr>
            <a:lvl4pPr marL="803275" indent="0">
              <a:buFontTx/>
              <a:buNone/>
              <a:defRPr/>
            </a:lvl4pPr>
            <a:lvl5pPr marL="1031875" indent="0">
              <a:buFontTx/>
              <a:buNone/>
              <a:defRPr/>
            </a:lvl5pPr>
          </a:lstStyle>
          <a:p>
            <a:pPr lvl="0"/>
            <a:r>
              <a:rPr lang="en-US"/>
              <a:t>Click to edit subtitle</a:t>
            </a:r>
          </a:p>
        </p:txBody>
      </p:sp>
      <p:sp>
        <p:nvSpPr>
          <p:cNvPr id="8" name="Text Placeholder 5">
            <a:extLst>
              <a:ext uri="{FF2B5EF4-FFF2-40B4-BE49-F238E27FC236}">
                <a16:creationId xmlns:a16="http://schemas.microsoft.com/office/drawing/2014/main" id="{57C7A8EA-E9AD-2747-BB8E-4E6AC446E01E}"/>
              </a:ext>
            </a:extLst>
          </p:cNvPr>
          <p:cNvSpPr>
            <a:spLocks noGrp="1"/>
          </p:cNvSpPr>
          <p:nvPr>
            <p:ph type="body" sz="quarter" idx="17" hasCustomPrompt="1"/>
          </p:nvPr>
        </p:nvSpPr>
        <p:spPr>
          <a:xfrm>
            <a:off x="342900" y="5829300"/>
            <a:ext cx="5753100" cy="358775"/>
          </a:xfrm>
        </p:spPr>
        <p:txBody>
          <a:bodyPr lIns="64008" tIns="91440" anchor="b" anchorCtr="0">
            <a:normAutofit/>
          </a:bodyPr>
          <a:lstStyle>
            <a:lvl1pPr marL="0" indent="0">
              <a:buFontTx/>
              <a:buNone/>
              <a:defRPr sz="1800">
                <a:solidFill>
                  <a:schemeClr val="bg1"/>
                </a:solidFill>
              </a:defRPr>
            </a:lvl1pPr>
            <a:lvl2pPr marL="287338" indent="0">
              <a:buFontTx/>
              <a:buNone/>
              <a:defRPr/>
            </a:lvl2pPr>
            <a:lvl3pPr marL="574675" indent="0">
              <a:buFontTx/>
              <a:buNone/>
              <a:defRPr/>
            </a:lvl3pPr>
            <a:lvl4pPr marL="803275" indent="0">
              <a:buFontTx/>
              <a:buNone/>
              <a:defRPr/>
            </a:lvl4pPr>
            <a:lvl5pPr marL="1031875" indent="0">
              <a:buFontTx/>
              <a:buNone/>
              <a:defRPr/>
            </a:lvl5pPr>
          </a:lstStyle>
          <a:p>
            <a:pPr lvl="0"/>
            <a:r>
              <a:rPr lang="en-US"/>
              <a:t>Presenter name</a:t>
            </a:r>
          </a:p>
        </p:txBody>
      </p:sp>
    </p:spTree>
    <p:extLst>
      <p:ext uri="{BB962C8B-B14F-4D97-AF65-F5344CB8AC3E}">
        <p14:creationId xmlns:p14="http://schemas.microsoft.com/office/powerpoint/2010/main" val="859783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686BD7A-3890-4AD5-AF0D-8DF3C39B1EF7}"/>
              </a:ext>
            </a:extLst>
          </p:cNvPr>
          <p:cNvSpPr>
            <a:spLocks noGrp="1"/>
          </p:cNvSpPr>
          <p:nvPr>
            <p:ph type="pic" sz="quarter" idx="10"/>
          </p:nvPr>
        </p:nvSpPr>
        <p:spPr>
          <a:xfrm>
            <a:off x="787400" y="0"/>
            <a:ext cx="3556000" cy="6858000"/>
          </a:xfrm>
          <a:custGeom>
            <a:avLst/>
            <a:gdLst>
              <a:gd name="connsiteX0" fmla="*/ 0 w 3556000"/>
              <a:gd name="connsiteY0" fmla="*/ 0 h 6858000"/>
              <a:gd name="connsiteX1" fmla="*/ 3556000 w 3556000"/>
              <a:gd name="connsiteY1" fmla="*/ 0 h 6858000"/>
              <a:gd name="connsiteX2" fmla="*/ 3556000 w 3556000"/>
              <a:gd name="connsiteY2" fmla="*/ 6858000 h 6858000"/>
              <a:gd name="connsiteX3" fmla="*/ 0 w 355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56000" h="6858000">
                <a:moveTo>
                  <a:pt x="0" y="0"/>
                </a:moveTo>
                <a:lnTo>
                  <a:pt x="3556000" y="0"/>
                </a:lnTo>
                <a:lnTo>
                  <a:pt x="3556000" y="6858000"/>
                </a:lnTo>
                <a:lnTo>
                  <a:pt x="0" y="6858000"/>
                </a:lnTo>
                <a:close/>
              </a:path>
            </a:pathLst>
          </a:custGeom>
          <a:solidFill>
            <a:schemeClr val="bg2">
              <a:lumMod val="95000"/>
            </a:schemeClr>
          </a:solidFill>
        </p:spPr>
        <p:txBody>
          <a:bodyPr wrap="square">
            <a:noAutofit/>
          </a:bodyPr>
          <a:lstStyle>
            <a:lvl1pPr>
              <a:defRPr sz="800"/>
            </a:lvl1pPr>
          </a:lstStyle>
          <a:p>
            <a:endParaRPr lang="en-US"/>
          </a:p>
        </p:txBody>
      </p:sp>
      <p:sp>
        <p:nvSpPr>
          <p:cNvPr id="6" name="Text Placeholder 7">
            <a:extLst>
              <a:ext uri="{FF2B5EF4-FFF2-40B4-BE49-F238E27FC236}">
                <a16:creationId xmlns:a16="http://schemas.microsoft.com/office/drawing/2014/main" id="{1D9924E3-2ED1-48B2-BEAD-CF14A06D545C}"/>
              </a:ext>
            </a:extLst>
          </p:cNvPr>
          <p:cNvSpPr>
            <a:spLocks noGrp="1"/>
          </p:cNvSpPr>
          <p:nvPr>
            <p:ph type="body" sz="quarter" idx="11" hasCustomPrompt="1"/>
          </p:nvPr>
        </p:nvSpPr>
        <p:spPr>
          <a:xfrm>
            <a:off x="5635627" y="564910"/>
            <a:ext cx="3340100" cy="1333500"/>
          </a:xfrm>
        </p:spPr>
        <p:txBody>
          <a:bodyPr anchor="ctr">
            <a:normAutofit/>
          </a:bodyPr>
          <a:lstStyle>
            <a:lvl1pPr marL="0" indent="0">
              <a:lnSpc>
                <a:spcPct val="100000"/>
              </a:lnSpc>
              <a:buNone/>
              <a:defRPr sz="4000" b="1">
                <a:solidFill>
                  <a:schemeClr val="accent1"/>
                </a:solidFill>
                <a:latin typeface="+mj-lt"/>
              </a:defRPr>
            </a:lvl1pPr>
          </a:lstStyle>
          <a:p>
            <a:pPr lvl="0"/>
            <a:r>
              <a:rPr lang="en-US"/>
              <a:t>Write Title Here</a:t>
            </a:r>
          </a:p>
        </p:txBody>
      </p:sp>
      <p:sp>
        <p:nvSpPr>
          <p:cNvPr id="10" name="Picture Placeholder 10">
            <a:extLst>
              <a:ext uri="{FF2B5EF4-FFF2-40B4-BE49-F238E27FC236}">
                <a16:creationId xmlns:a16="http://schemas.microsoft.com/office/drawing/2014/main" id="{4AB3EFAE-F608-40C0-8BD9-2E1A5CEEE699}"/>
              </a:ext>
            </a:extLst>
          </p:cNvPr>
          <p:cNvSpPr>
            <a:spLocks noGrp="1"/>
          </p:cNvSpPr>
          <p:nvPr>
            <p:ph type="pic" sz="quarter" idx="12"/>
          </p:nvPr>
        </p:nvSpPr>
        <p:spPr>
          <a:xfrm>
            <a:off x="10801350" y="2333718"/>
            <a:ext cx="1390650" cy="4524282"/>
          </a:xfrm>
          <a:custGeom>
            <a:avLst/>
            <a:gdLst>
              <a:gd name="connsiteX0" fmla="*/ 0 w 1390650"/>
              <a:gd name="connsiteY0" fmla="*/ 0 h 4524282"/>
              <a:gd name="connsiteX1" fmla="*/ 1390650 w 1390650"/>
              <a:gd name="connsiteY1" fmla="*/ 0 h 4524282"/>
              <a:gd name="connsiteX2" fmla="*/ 1390650 w 1390650"/>
              <a:gd name="connsiteY2" fmla="*/ 4524282 h 4524282"/>
              <a:gd name="connsiteX3" fmla="*/ 0 w 1390650"/>
              <a:gd name="connsiteY3" fmla="*/ 4524282 h 4524282"/>
            </a:gdLst>
            <a:ahLst/>
            <a:cxnLst>
              <a:cxn ang="0">
                <a:pos x="connsiteX0" y="connsiteY0"/>
              </a:cxn>
              <a:cxn ang="0">
                <a:pos x="connsiteX1" y="connsiteY1"/>
              </a:cxn>
              <a:cxn ang="0">
                <a:pos x="connsiteX2" y="connsiteY2"/>
              </a:cxn>
              <a:cxn ang="0">
                <a:pos x="connsiteX3" y="connsiteY3"/>
              </a:cxn>
            </a:cxnLst>
            <a:rect l="l" t="t" r="r" b="b"/>
            <a:pathLst>
              <a:path w="1390650" h="4524282">
                <a:moveTo>
                  <a:pt x="0" y="0"/>
                </a:moveTo>
                <a:lnTo>
                  <a:pt x="1390650" y="0"/>
                </a:lnTo>
                <a:lnTo>
                  <a:pt x="1390650" y="4524282"/>
                </a:lnTo>
                <a:lnTo>
                  <a:pt x="0" y="4524282"/>
                </a:lnTo>
                <a:close/>
              </a:path>
            </a:pathLst>
          </a:custGeom>
          <a:solidFill>
            <a:schemeClr val="bg2">
              <a:lumMod val="95000"/>
            </a:schemeClr>
          </a:solidFill>
        </p:spPr>
        <p:txBody>
          <a:bodyPr wrap="square">
            <a:noAutofit/>
          </a:bodyPr>
          <a:lstStyle>
            <a:lvl1pPr>
              <a:defRPr sz="800"/>
            </a:lvl1pPr>
          </a:lstStyle>
          <a:p>
            <a:endParaRPr lang="en-US"/>
          </a:p>
        </p:txBody>
      </p:sp>
    </p:spTree>
    <p:extLst>
      <p:ext uri="{BB962C8B-B14F-4D97-AF65-F5344CB8AC3E}">
        <p14:creationId xmlns:p14="http://schemas.microsoft.com/office/powerpoint/2010/main" val="2167407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42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1 1 1 1">
  <p:cSld name="Title and body 1 1 1 1">
    <p:bg>
      <p:bgPr>
        <a:solidFill>
          <a:srgbClr val="D6D1C4"/>
        </a:solidFill>
        <a:effectLst/>
      </p:bgPr>
    </p:bg>
    <p:spTree>
      <p:nvGrpSpPr>
        <p:cNvPr id="1" name="Shape 59"/>
        <p:cNvGrpSpPr/>
        <p:nvPr/>
      </p:nvGrpSpPr>
      <p:grpSpPr>
        <a:xfrm>
          <a:off x="0" y="0"/>
          <a:ext cx="0" cy="0"/>
          <a:chOff x="0" y="0"/>
          <a:chExt cx="0" cy="0"/>
        </a:xfrm>
      </p:grpSpPr>
      <p:sp>
        <p:nvSpPr>
          <p:cNvPr id="60" name="Google Shape;60;p12"/>
          <p:cNvSpPr txBox="1">
            <a:spLocks noGrp="1"/>
          </p:cNvSpPr>
          <p:nvPr>
            <p:ph type="title" hasCustomPrompt="1"/>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Font typeface="Georgia"/>
              <a:buNone/>
              <a:defRPr b="1">
                <a:latin typeface="Georgia"/>
                <a:ea typeface="Georgia"/>
                <a:cs typeface="Georgia"/>
                <a:sym typeface="Georgi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CA"/>
              <a:t>Write a subtitle here</a:t>
            </a:r>
            <a:endParaRPr/>
          </a:p>
        </p:txBody>
      </p:sp>
      <p:sp>
        <p:nvSpPr>
          <p:cNvPr id="61" name="Google Shape;61;p12"/>
          <p:cNvSpPr txBox="1">
            <a:spLocks noGrp="1"/>
          </p:cNvSpPr>
          <p:nvPr>
            <p:ph type="body" idx="1" hasCustomPrompt="1"/>
          </p:nvPr>
        </p:nvSpPr>
        <p:spPr>
          <a:xfrm>
            <a:off x="415600" y="1536633"/>
            <a:ext cx="11360800" cy="4555200"/>
          </a:xfrm>
          <a:prstGeom prst="rect">
            <a:avLst/>
          </a:prstGeom>
        </p:spPr>
        <p:txBody>
          <a:bodyPr spcFirstLastPara="1" wrap="square" lIns="91425" tIns="91425" rIns="91425" bIns="91425" anchor="t" anchorCtr="0">
            <a:normAutofit/>
          </a:bodyPr>
          <a:lstStyle>
            <a:lvl1pPr marL="152396" lvl="0" indent="0" rtl="0">
              <a:spcBef>
                <a:spcPts val="0"/>
              </a:spcBef>
              <a:spcAft>
                <a:spcPts val="0"/>
              </a:spcAft>
              <a:buSzPts val="1800"/>
              <a:buNone/>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pPr marL="609585" marR="0" lvl="0" indent="-457189" algn="l" defTabSz="1219170" rtl="0" eaLnBrk="1" fontAlgn="auto" latinLnBrk="0" hangingPunct="1">
              <a:lnSpc>
                <a:spcPct val="115000"/>
              </a:lnSpc>
              <a:spcBef>
                <a:spcPts val="0"/>
              </a:spcBef>
              <a:spcAft>
                <a:spcPts val="0"/>
              </a:spcAft>
              <a:buClr>
                <a:schemeClr val="dk1"/>
              </a:buClr>
              <a:buSzPts val="1800"/>
              <a:buFont typeface="Arial"/>
              <a:buChar char="●"/>
              <a:tabLst/>
              <a:defRPr/>
            </a:pPr>
            <a:r>
              <a:rPr lang="en-US"/>
              <a:t>Write brief bullets for your presentation here</a:t>
            </a:r>
          </a:p>
          <a:p>
            <a:endParaRPr lang="en-CA"/>
          </a:p>
          <a:p>
            <a:endParaRPr/>
          </a:p>
        </p:txBody>
      </p:sp>
      <p:sp>
        <p:nvSpPr>
          <p:cNvPr id="62" name="Google Shape;62;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88479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5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A640DC9-CC03-42E2-ABB2-E3CFC2D3CC43}"/>
              </a:ext>
            </a:extLst>
          </p:cNvPr>
          <p:cNvSpPr>
            <a:spLocks noGrp="1"/>
          </p:cNvSpPr>
          <p:nvPr>
            <p:ph type="pic" sz="quarter" idx="10"/>
          </p:nvPr>
        </p:nvSpPr>
        <p:spPr>
          <a:xfrm>
            <a:off x="362655" y="431800"/>
            <a:ext cx="5733345" cy="2997201"/>
          </a:xfrm>
          <a:custGeom>
            <a:avLst/>
            <a:gdLst>
              <a:gd name="connsiteX0" fmla="*/ 0 w 5508625"/>
              <a:gd name="connsiteY0" fmla="*/ 0 h 2879725"/>
              <a:gd name="connsiteX1" fmla="*/ 5508625 w 5508625"/>
              <a:gd name="connsiteY1" fmla="*/ 0 h 2879725"/>
              <a:gd name="connsiteX2" fmla="*/ 5508625 w 5508625"/>
              <a:gd name="connsiteY2" fmla="*/ 2879725 h 2879725"/>
              <a:gd name="connsiteX3" fmla="*/ 0 w 5508625"/>
              <a:gd name="connsiteY3" fmla="*/ 2879725 h 2879725"/>
            </a:gdLst>
            <a:ahLst/>
            <a:cxnLst>
              <a:cxn ang="0">
                <a:pos x="connsiteX0" y="connsiteY0"/>
              </a:cxn>
              <a:cxn ang="0">
                <a:pos x="connsiteX1" y="connsiteY1"/>
              </a:cxn>
              <a:cxn ang="0">
                <a:pos x="connsiteX2" y="connsiteY2"/>
              </a:cxn>
              <a:cxn ang="0">
                <a:pos x="connsiteX3" y="connsiteY3"/>
              </a:cxn>
            </a:cxnLst>
            <a:rect l="l" t="t" r="r" b="b"/>
            <a:pathLst>
              <a:path w="5508625" h="2879725">
                <a:moveTo>
                  <a:pt x="0" y="0"/>
                </a:moveTo>
                <a:lnTo>
                  <a:pt x="5508625" y="0"/>
                </a:lnTo>
                <a:lnTo>
                  <a:pt x="5508625" y="2879725"/>
                </a:lnTo>
                <a:lnTo>
                  <a:pt x="0" y="2879725"/>
                </a:lnTo>
                <a:close/>
              </a:path>
            </a:pathLst>
          </a:custGeom>
          <a:solidFill>
            <a:schemeClr val="bg2">
              <a:lumMod val="95000"/>
            </a:schemeClr>
          </a:solidFill>
        </p:spPr>
        <p:txBody>
          <a:bodyPr wrap="square">
            <a:noAutofit/>
          </a:bodyPr>
          <a:lstStyle>
            <a:lvl1pPr>
              <a:defRPr sz="800"/>
            </a:lvl1pPr>
          </a:lstStyle>
          <a:p>
            <a:endParaRPr lang="en-US"/>
          </a:p>
        </p:txBody>
      </p:sp>
      <p:sp>
        <p:nvSpPr>
          <p:cNvPr id="6" name="Text Placeholder 11">
            <a:extLst>
              <a:ext uri="{FF2B5EF4-FFF2-40B4-BE49-F238E27FC236}">
                <a16:creationId xmlns:a16="http://schemas.microsoft.com/office/drawing/2014/main" id="{0E10FC17-2DCE-4061-A7AE-A35A45141983}"/>
              </a:ext>
            </a:extLst>
          </p:cNvPr>
          <p:cNvSpPr>
            <a:spLocks noGrp="1"/>
          </p:cNvSpPr>
          <p:nvPr>
            <p:ph type="body" sz="quarter" idx="12" hasCustomPrompt="1"/>
          </p:nvPr>
        </p:nvSpPr>
        <p:spPr>
          <a:xfrm>
            <a:off x="7021310" y="1006252"/>
            <a:ext cx="3800903" cy="1395862"/>
          </a:xfrm>
        </p:spPr>
        <p:txBody>
          <a:bodyPr anchor="ctr">
            <a:normAutofit/>
          </a:bodyPr>
          <a:lstStyle>
            <a:lvl1pPr marL="0" indent="0">
              <a:lnSpc>
                <a:spcPct val="100000"/>
              </a:lnSpc>
              <a:buNone/>
              <a:defRPr sz="4000" b="1">
                <a:solidFill>
                  <a:schemeClr val="accent1"/>
                </a:solidFill>
                <a:latin typeface="+mj-lt"/>
              </a:defRPr>
            </a:lvl1pPr>
          </a:lstStyle>
          <a:p>
            <a:pPr lvl="0"/>
            <a:r>
              <a:rPr lang="en-US"/>
              <a:t>Title Here</a:t>
            </a:r>
          </a:p>
        </p:txBody>
      </p:sp>
      <p:sp>
        <p:nvSpPr>
          <p:cNvPr id="10" name="Picture Placeholder 9">
            <a:extLst>
              <a:ext uri="{FF2B5EF4-FFF2-40B4-BE49-F238E27FC236}">
                <a16:creationId xmlns:a16="http://schemas.microsoft.com/office/drawing/2014/main" id="{2B39F617-B330-4F98-9716-6C9EAAE3F683}"/>
              </a:ext>
            </a:extLst>
          </p:cNvPr>
          <p:cNvSpPr>
            <a:spLocks noGrp="1"/>
          </p:cNvSpPr>
          <p:nvPr>
            <p:ph type="pic" sz="quarter" idx="13"/>
          </p:nvPr>
        </p:nvSpPr>
        <p:spPr>
          <a:xfrm>
            <a:off x="4688115" y="4513840"/>
            <a:ext cx="3599543" cy="2344160"/>
          </a:xfrm>
          <a:custGeom>
            <a:avLst/>
            <a:gdLst>
              <a:gd name="connsiteX0" fmla="*/ 0 w 3599543"/>
              <a:gd name="connsiteY0" fmla="*/ 0 h 2344160"/>
              <a:gd name="connsiteX1" fmla="*/ 3599543 w 3599543"/>
              <a:gd name="connsiteY1" fmla="*/ 0 h 2344160"/>
              <a:gd name="connsiteX2" fmla="*/ 3599543 w 3599543"/>
              <a:gd name="connsiteY2" fmla="*/ 2344160 h 2344160"/>
              <a:gd name="connsiteX3" fmla="*/ 0 w 3599543"/>
              <a:gd name="connsiteY3" fmla="*/ 2344160 h 2344160"/>
            </a:gdLst>
            <a:ahLst/>
            <a:cxnLst>
              <a:cxn ang="0">
                <a:pos x="connsiteX0" y="connsiteY0"/>
              </a:cxn>
              <a:cxn ang="0">
                <a:pos x="connsiteX1" y="connsiteY1"/>
              </a:cxn>
              <a:cxn ang="0">
                <a:pos x="connsiteX2" y="connsiteY2"/>
              </a:cxn>
              <a:cxn ang="0">
                <a:pos x="connsiteX3" y="connsiteY3"/>
              </a:cxn>
            </a:cxnLst>
            <a:rect l="l" t="t" r="r" b="b"/>
            <a:pathLst>
              <a:path w="3599543" h="2344160">
                <a:moveTo>
                  <a:pt x="0" y="0"/>
                </a:moveTo>
                <a:lnTo>
                  <a:pt x="3599543" y="0"/>
                </a:lnTo>
                <a:lnTo>
                  <a:pt x="3599543" y="2344160"/>
                </a:lnTo>
                <a:lnTo>
                  <a:pt x="0" y="2344160"/>
                </a:lnTo>
                <a:close/>
              </a:path>
            </a:pathLst>
          </a:custGeom>
          <a:solidFill>
            <a:schemeClr val="bg2">
              <a:lumMod val="95000"/>
            </a:schemeClr>
          </a:solidFill>
        </p:spPr>
        <p:txBody>
          <a:bodyPr wrap="square">
            <a:noAutofit/>
          </a:bodyPr>
          <a:lstStyle>
            <a:lvl1pPr>
              <a:defRPr sz="800"/>
            </a:lvl1pPr>
          </a:lstStyle>
          <a:p>
            <a:endParaRPr lang="en-US"/>
          </a:p>
        </p:txBody>
      </p:sp>
    </p:spTree>
    <p:extLst>
      <p:ext uri="{BB962C8B-B14F-4D97-AF65-F5344CB8AC3E}">
        <p14:creationId xmlns:p14="http://schemas.microsoft.com/office/powerpoint/2010/main" val="258094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171753B0-D74B-A21A-7DA8-4C20B20A68FB}"/>
              </a:ext>
            </a:extLst>
          </p:cNvPr>
          <p:cNvSpPr>
            <a:spLocks noGrp="1"/>
          </p:cNvSpPr>
          <p:nvPr>
            <p:ph type="pic" sz="quarter" idx="15"/>
          </p:nvPr>
        </p:nvSpPr>
        <p:spPr>
          <a:xfrm>
            <a:off x="9397777" y="3164575"/>
            <a:ext cx="4327195" cy="2731589"/>
          </a:xfrm>
          <a:custGeom>
            <a:avLst/>
            <a:gdLst>
              <a:gd name="connsiteX0" fmla="*/ 0 w 4327195"/>
              <a:gd name="connsiteY0" fmla="*/ 0 h 2731589"/>
              <a:gd name="connsiteX1" fmla="*/ 4327195 w 4327195"/>
              <a:gd name="connsiteY1" fmla="*/ 0 h 2731589"/>
              <a:gd name="connsiteX2" fmla="*/ 4327195 w 4327195"/>
              <a:gd name="connsiteY2" fmla="*/ 2731589 h 2731589"/>
              <a:gd name="connsiteX3" fmla="*/ 0 w 4327195"/>
              <a:gd name="connsiteY3" fmla="*/ 2731589 h 2731589"/>
            </a:gdLst>
            <a:ahLst/>
            <a:cxnLst>
              <a:cxn ang="0">
                <a:pos x="connsiteX0" y="connsiteY0"/>
              </a:cxn>
              <a:cxn ang="0">
                <a:pos x="connsiteX1" y="connsiteY1"/>
              </a:cxn>
              <a:cxn ang="0">
                <a:pos x="connsiteX2" y="connsiteY2"/>
              </a:cxn>
              <a:cxn ang="0">
                <a:pos x="connsiteX3" y="connsiteY3"/>
              </a:cxn>
            </a:cxnLst>
            <a:rect l="l" t="t" r="r" b="b"/>
            <a:pathLst>
              <a:path w="4327195" h="2731589">
                <a:moveTo>
                  <a:pt x="0" y="0"/>
                </a:moveTo>
                <a:lnTo>
                  <a:pt x="4327195" y="0"/>
                </a:lnTo>
                <a:lnTo>
                  <a:pt x="4327195" y="2731589"/>
                </a:lnTo>
                <a:lnTo>
                  <a:pt x="0" y="2731589"/>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29759869-9490-6EB6-D265-C9818B1903ED}"/>
              </a:ext>
            </a:extLst>
          </p:cNvPr>
          <p:cNvSpPr>
            <a:spLocks noGrp="1"/>
          </p:cNvSpPr>
          <p:nvPr>
            <p:ph type="pic" sz="quarter" idx="14"/>
          </p:nvPr>
        </p:nvSpPr>
        <p:spPr>
          <a:xfrm>
            <a:off x="3932403" y="3164575"/>
            <a:ext cx="4327195" cy="2731589"/>
          </a:xfrm>
          <a:custGeom>
            <a:avLst/>
            <a:gdLst>
              <a:gd name="connsiteX0" fmla="*/ 0 w 4327195"/>
              <a:gd name="connsiteY0" fmla="*/ 0 h 2731589"/>
              <a:gd name="connsiteX1" fmla="*/ 4327195 w 4327195"/>
              <a:gd name="connsiteY1" fmla="*/ 0 h 2731589"/>
              <a:gd name="connsiteX2" fmla="*/ 4327195 w 4327195"/>
              <a:gd name="connsiteY2" fmla="*/ 2731589 h 2731589"/>
              <a:gd name="connsiteX3" fmla="*/ 0 w 4327195"/>
              <a:gd name="connsiteY3" fmla="*/ 2731589 h 2731589"/>
            </a:gdLst>
            <a:ahLst/>
            <a:cxnLst>
              <a:cxn ang="0">
                <a:pos x="connsiteX0" y="connsiteY0"/>
              </a:cxn>
              <a:cxn ang="0">
                <a:pos x="connsiteX1" y="connsiteY1"/>
              </a:cxn>
              <a:cxn ang="0">
                <a:pos x="connsiteX2" y="connsiteY2"/>
              </a:cxn>
              <a:cxn ang="0">
                <a:pos x="connsiteX3" y="connsiteY3"/>
              </a:cxn>
            </a:cxnLst>
            <a:rect l="l" t="t" r="r" b="b"/>
            <a:pathLst>
              <a:path w="4327195" h="2731589">
                <a:moveTo>
                  <a:pt x="0" y="0"/>
                </a:moveTo>
                <a:lnTo>
                  <a:pt x="4327195" y="0"/>
                </a:lnTo>
                <a:lnTo>
                  <a:pt x="4327195" y="2731589"/>
                </a:lnTo>
                <a:lnTo>
                  <a:pt x="0" y="2731589"/>
                </a:lnTo>
                <a:close/>
              </a:path>
            </a:pathLst>
          </a:custGeom>
        </p:spPr>
        <p:txBody>
          <a:bodyPr wrap="square">
            <a:noAutofit/>
          </a:bodyPr>
          <a:lstStyle/>
          <a:p>
            <a:endParaRPr lang="en-US"/>
          </a:p>
        </p:txBody>
      </p:sp>
      <p:sp>
        <p:nvSpPr>
          <p:cNvPr id="11" name="Picture Placeholder 10">
            <a:extLst>
              <a:ext uri="{FF2B5EF4-FFF2-40B4-BE49-F238E27FC236}">
                <a16:creationId xmlns:a16="http://schemas.microsoft.com/office/drawing/2014/main" id="{4B9A49D7-F527-D6E5-4B4B-C45B81C4B810}"/>
              </a:ext>
            </a:extLst>
          </p:cNvPr>
          <p:cNvSpPr>
            <a:spLocks noGrp="1"/>
          </p:cNvSpPr>
          <p:nvPr>
            <p:ph type="pic" sz="quarter" idx="13"/>
          </p:nvPr>
        </p:nvSpPr>
        <p:spPr>
          <a:xfrm>
            <a:off x="-1538274" y="3164575"/>
            <a:ext cx="4327195" cy="2731589"/>
          </a:xfrm>
          <a:custGeom>
            <a:avLst/>
            <a:gdLst>
              <a:gd name="connsiteX0" fmla="*/ 0 w 4327195"/>
              <a:gd name="connsiteY0" fmla="*/ 0 h 2731589"/>
              <a:gd name="connsiteX1" fmla="*/ 4327195 w 4327195"/>
              <a:gd name="connsiteY1" fmla="*/ 0 h 2731589"/>
              <a:gd name="connsiteX2" fmla="*/ 4327195 w 4327195"/>
              <a:gd name="connsiteY2" fmla="*/ 2731589 h 2731589"/>
              <a:gd name="connsiteX3" fmla="*/ 0 w 4327195"/>
              <a:gd name="connsiteY3" fmla="*/ 2731589 h 2731589"/>
            </a:gdLst>
            <a:ahLst/>
            <a:cxnLst>
              <a:cxn ang="0">
                <a:pos x="connsiteX0" y="connsiteY0"/>
              </a:cxn>
              <a:cxn ang="0">
                <a:pos x="connsiteX1" y="connsiteY1"/>
              </a:cxn>
              <a:cxn ang="0">
                <a:pos x="connsiteX2" y="connsiteY2"/>
              </a:cxn>
              <a:cxn ang="0">
                <a:pos x="connsiteX3" y="connsiteY3"/>
              </a:cxn>
            </a:cxnLst>
            <a:rect l="l" t="t" r="r" b="b"/>
            <a:pathLst>
              <a:path w="4327195" h="2731589">
                <a:moveTo>
                  <a:pt x="0" y="0"/>
                </a:moveTo>
                <a:lnTo>
                  <a:pt x="4327195" y="0"/>
                </a:lnTo>
                <a:lnTo>
                  <a:pt x="4327195" y="2731589"/>
                </a:lnTo>
                <a:lnTo>
                  <a:pt x="0" y="2731589"/>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id="{630A4868-C936-6F67-7BA4-6B285E1D01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28A6FC-84C1-427F-80DD-DC2B09B886A0}"/>
              </a:ext>
            </a:extLst>
          </p:cNvPr>
          <p:cNvSpPr>
            <a:spLocks noGrp="1"/>
          </p:cNvSpPr>
          <p:nvPr>
            <p:ph type="dt" sz="half" idx="10"/>
          </p:nvPr>
        </p:nvSpPr>
        <p:spPr/>
        <p:txBody>
          <a:bodyPr/>
          <a:lstStyle/>
          <a:p>
            <a:fld id="{0289CCC9-1FE9-4BC9-B490-4B7628018025}" type="datetime1">
              <a:rPr lang="en-US" smtClean="0"/>
              <a:t>8/22/2024</a:t>
            </a:fld>
            <a:endParaRPr lang="en-US"/>
          </a:p>
        </p:txBody>
      </p:sp>
      <p:sp>
        <p:nvSpPr>
          <p:cNvPr id="4" name="Footer Placeholder 3">
            <a:extLst>
              <a:ext uri="{FF2B5EF4-FFF2-40B4-BE49-F238E27FC236}">
                <a16:creationId xmlns:a16="http://schemas.microsoft.com/office/drawing/2014/main" id="{C9C127B4-C0ED-BF9F-5802-8EBA8B63AE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21F603-1A52-4ED6-0B5B-E310D6ADC551}"/>
              </a:ext>
            </a:extLst>
          </p:cNvPr>
          <p:cNvSpPr>
            <a:spLocks noGrp="1"/>
          </p:cNvSpPr>
          <p:nvPr>
            <p:ph type="sldNum" sz="quarter" idx="12"/>
          </p:nvPr>
        </p:nvSpPr>
        <p:spPr/>
        <p:txBody>
          <a:bodyPr/>
          <a:lstStyle/>
          <a:p>
            <a:fld id="{241864FA-DD57-4758-907E-64AB90FE6404}" type="slidenum">
              <a:rPr lang="en-US" smtClean="0"/>
              <a:t>‹#›</a:t>
            </a:fld>
            <a:endParaRPr lang="en-US"/>
          </a:p>
        </p:txBody>
      </p:sp>
    </p:spTree>
    <p:extLst>
      <p:ext uri="{BB962C8B-B14F-4D97-AF65-F5344CB8AC3E}">
        <p14:creationId xmlns:p14="http://schemas.microsoft.com/office/powerpoint/2010/main" val="27940413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9_Title Only">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112451A-1A3C-C4C1-85A8-ACFCA3B5E47C}"/>
              </a:ext>
            </a:extLst>
          </p:cNvPr>
          <p:cNvSpPr>
            <a:spLocks noGrp="1"/>
          </p:cNvSpPr>
          <p:nvPr>
            <p:ph type="pic" sz="quarter" idx="14"/>
          </p:nvPr>
        </p:nvSpPr>
        <p:spPr>
          <a:xfrm>
            <a:off x="3220720" y="1351280"/>
            <a:ext cx="5577840" cy="3068320"/>
          </a:xfrm>
          <a:custGeom>
            <a:avLst/>
            <a:gdLst>
              <a:gd name="connsiteX0" fmla="*/ 0 w 5577840"/>
              <a:gd name="connsiteY0" fmla="*/ 0 h 3068320"/>
              <a:gd name="connsiteX1" fmla="*/ 5577840 w 5577840"/>
              <a:gd name="connsiteY1" fmla="*/ 0 h 3068320"/>
              <a:gd name="connsiteX2" fmla="*/ 5577840 w 5577840"/>
              <a:gd name="connsiteY2" fmla="*/ 3068320 h 3068320"/>
              <a:gd name="connsiteX3" fmla="*/ 0 w 5577840"/>
              <a:gd name="connsiteY3" fmla="*/ 3068320 h 3068320"/>
            </a:gdLst>
            <a:ahLst/>
            <a:cxnLst>
              <a:cxn ang="0">
                <a:pos x="connsiteX0" y="connsiteY0"/>
              </a:cxn>
              <a:cxn ang="0">
                <a:pos x="connsiteX1" y="connsiteY1"/>
              </a:cxn>
              <a:cxn ang="0">
                <a:pos x="connsiteX2" y="connsiteY2"/>
              </a:cxn>
              <a:cxn ang="0">
                <a:pos x="connsiteX3" y="connsiteY3"/>
              </a:cxn>
            </a:cxnLst>
            <a:rect l="l" t="t" r="r" b="b"/>
            <a:pathLst>
              <a:path w="5577840" h="3068320">
                <a:moveTo>
                  <a:pt x="0" y="0"/>
                </a:moveTo>
                <a:lnTo>
                  <a:pt x="5577840" y="0"/>
                </a:lnTo>
                <a:lnTo>
                  <a:pt x="5577840" y="3068320"/>
                </a:lnTo>
                <a:lnTo>
                  <a:pt x="0" y="3068320"/>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E0E0FB08-B5F9-F03B-8B56-307458B78B75}"/>
              </a:ext>
            </a:extLst>
          </p:cNvPr>
          <p:cNvSpPr>
            <a:spLocks noGrp="1"/>
          </p:cNvSpPr>
          <p:nvPr>
            <p:ph type="pic" sz="quarter" idx="13"/>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id="{630A4868-C936-6F67-7BA4-6B285E1D01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28A6FC-84C1-427F-80DD-DC2B09B886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89CCC9-1FE9-4BC9-B490-4B7628018025}" type="datetime1">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8/22/2024</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Footer Placeholder 3">
            <a:extLst>
              <a:ext uri="{FF2B5EF4-FFF2-40B4-BE49-F238E27FC236}">
                <a16:creationId xmlns:a16="http://schemas.microsoft.com/office/drawing/2014/main" id="{C9C127B4-C0ED-BF9F-5802-8EBA8B63AE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Slide Number Placeholder 4">
            <a:extLst>
              <a:ext uri="{FF2B5EF4-FFF2-40B4-BE49-F238E27FC236}">
                <a16:creationId xmlns:a16="http://schemas.microsoft.com/office/drawing/2014/main" id="{3821F603-1A52-4ED6-0B5B-E310D6ADC5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1864FA-DD57-4758-907E-64AB90FE640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1461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userDrawn="1">
  <p:cSld name="Main point">
    <p:spTree>
      <p:nvGrpSpPr>
        <p:cNvPr id="1" name="Shape 66"/>
        <p:cNvGrpSpPr/>
        <p:nvPr/>
      </p:nvGrpSpPr>
      <p:grpSpPr>
        <a:xfrm>
          <a:off x="0" y="0"/>
          <a:ext cx="0" cy="0"/>
          <a:chOff x="0" y="0"/>
          <a:chExt cx="0" cy="0"/>
        </a:xfrm>
      </p:grpSpPr>
      <p:sp>
        <p:nvSpPr>
          <p:cNvPr id="67" name="Google Shape;67;p14"/>
          <p:cNvSpPr txBox="1">
            <a:spLocks noGrp="1"/>
          </p:cNvSpPr>
          <p:nvPr>
            <p:ph type="title" hasCustomPrompt="1"/>
          </p:nvPr>
        </p:nvSpPr>
        <p:spPr>
          <a:xfrm>
            <a:off x="642501" y="600200"/>
            <a:ext cx="11385711" cy="1008744"/>
          </a:xfrm>
          <a:prstGeom prst="rect">
            <a:avLst/>
          </a:prstGeom>
        </p:spPr>
        <p:txBody>
          <a:bodyPr spcFirstLastPara="1" wrap="square" lIns="91425" tIns="91425" rIns="91425" bIns="91425" anchor="ctr" anchorCtr="0">
            <a:normAutofit/>
          </a:bodyPr>
          <a:lstStyle>
            <a:lvl1pPr lvl="0">
              <a:spcBef>
                <a:spcPts val="0"/>
              </a:spcBef>
              <a:spcAft>
                <a:spcPts val="0"/>
              </a:spcAft>
              <a:buSzPts val="3500"/>
              <a:buFont typeface="Georgia"/>
              <a:buNone/>
              <a:defRPr sz="4667" b="1">
                <a:latin typeface="Georgia"/>
                <a:ea typeface="Georgia"/>
                <a:cs typeface="Georgia"/>
                <a:sym typeface="Georgia"/>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r>
              <a:rPr lang="en-CA"/>
              <a:t>Write a subtitle here</a:t>
            </a:r>
            <a:endParaRPr/>
          </a:p>
        </p:txBody>
      </p:sp>
      <p:sp>
        <p:nvSpPr>
          <p:cNvPr id="68" name="Google Shape;68;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
        <p:nvSpPr>
          <p:cNvPr id="8" name="Chart Placeholder 7">
            <a:extLst>
              <a:ext uri="{FF2B5EF4-FFF2-40B4-BE49-F238E27FC236}">
                <a16:creationId xmlns:a16="http://schemas.microsoft.com/office/drawing/2014/main" id="{3ABF3A03-CF38-6470-4821-25F6379932BE}"/>
              </a:ext>
            </a:extLst>
          </p:cNvPr>
          <p:cNvSpPr>
            <a:spLocks noGrp="1"/>
          </p:cNvSpPr>
          <p:nvPr>
            <p:ph type="chart" sz="quarter" idx="15"/>
          </p:nvPr>
        </p:nvSpPr>
        <p:spPr>
          <a:xfrm>
            <a:off x="642501" y="1894840"/>
            <a:ext cx="11385711" cy="3459480"/>
          </a:xfrm>
        </p:spPr>
        <p:txBody>
          <a:bodyPr/>
          <a:lstStyle/>
          <a:p>
            <a:endParaRPr lang="en-CA"/>
          </a:p>
        </p:txBody>
      </p:sp>
    </p:spTree>
    <p:extLst>
      <p:ext uri="{BB962C8B-B14F-4D97-AF65-F5344CB8AC3E}">
        <p14:creationId xmlns:p14="http://schemas.microsoft.com/office/powerpoint/2010/main" val="3730806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F0473-5659-17D7-71FD-A03ADA99CD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84946B-9E57-167B-D04B-AE6949BBAD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581BC-C0FD-A074-9A39-0CFA543106B1}"/>
              </a:ext>
            </a:extLst>
          </p:cNvPr>
          <p:cNvSpPr>
            <a:spLocks noGrp="1"/>
          </p:cNvSpPr>
          <p:nvPr>
            <p:ph type="dt" sz="half" idx="10"/>
          </p:nvPr>
        </p:nvSpPr>
        <p:spPr/>
        <p:txBody>
          <a:bodyPr/>
          <a:lstStyle/>
          <a:p>
            <a:fld id="{599F864E-4C07-4566-8F16-CBBEDD4ADDFF}" type="datetimeFigureOut">
              <a:rPr lang="en-US" smtClean="0"/>
              <a:t>8/22/2024</a:t>
            </a:fld>
            <a:endParaRPr lang="en-US"/>
          </a:p>
        </p:txBody>
      </p:sp>
      <p:sp>
        <p:nvSpPr>
          <p:cNvPr id="5" name="Footer Placeholder 4">
            <a:extLst>
              <a:ext uri="{FF2B5EF4-FFF2-40B4-BE49-F238E27FC236}">
                <a16:creationId xmlns:a16="http://schemas.microsoft.com/office/drawing/2014/main" id="{939E0C41-6BF4-8C4D-389F-39C0848D8C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B36D3E-DD4B-928E-357D-24C7C4A7D5AA}"/>
              </a:ext>
            </a:extLst>
          </p:cNvPr>
          <p:cNvSpPr>
            <a:spLocks noGrp="1"/>
          </p:cNvSpPr>
          <p:nvPr>
            <p:ph type="sldNum" sz="quarter" idx="12"/>
          </p:nvPr>
        </p:nvSpPr>
        <p:spPr/>
        <p:txBody>
          <a:bodyPr/>
          <a:lstStyle/>
          <a:p>
            <a:fld id="{E6F3B1F8-D12D-4784-944F-08287A2FC7FC}" type="slidenum">
              <a:rPr lang="en-US" smtClean="0"/>
              <a:t>‹#›</a:t>
            </a:fld>
            <a:endParaRPr lang="en-US"/>
          </a:p>
        </p:txBody>
      </p:sp>
    </p:spTree>
    <p:extLst>
      <p:ext uri="{BB962C8B-B14F-4D97-AF65-F5344CB8AC3E}">
        <p14:creationId xmlns:p14="http://schemas.microsoft.com/office/powerpoint/2010/main" val="3954154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Copyright Page (end presenta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1D4337-A6FF-E447-AEBC-7572F3E1603B}"/>
              </a:ext>
            </a:extLst>
          </p:cNvPr>
          <p:cNvPicPr>
            <a:picLocks noChangeAspect="1"/>
          </p:cNvPicPr>
          <p:nvPr userDrawn="1"/>
        </p:nvPicPr>
        <p:blipFill>
          <a:blip r:embed="rId2"/>
          <a:stretch>
            <a:fillRect/>
          </a:stretch>
        </p:blipFill>
        <p:spPr>
          <a:xfrm>
            <a:off x="7873" y="3572"/>
            <a:ext cx="12176254" cy="6850856"/>
          </a:xfrm>
          <a:prstGeom prst="rect">
            <a:avLst/>
          </a:prstGeom>
        </p:spPr>
      </p:pic>
      <p:sp>
        <p:nvSpPr>
          <p:cNvPr id="2" name="Title 1">
            <a:extLst>
              <a:ext uri="{FF2B5EF4-FFF2-40B4-BE49-F238E27FC236}">
                <a16:creationId xmlns:a16="http://schemas.microsoft.com/office/drawing/2014/main" id="{A701CB60-8482-4741-A8DB-6E92FB7316E7}"/>
              </a:ext>
            </a:extLst>
          </p:cNvPr>
          <p:cNvSpPr>
            <a:spLocks noGrp="1"/>
          </p:cNvSpPr>
          <p:nvPr>
            <p:ph type="title" hasCustomPrompt="1"/>
          </p:nvPr>
        </p:nvSpPr>
        <p:spPr>
          <a:xfrm>
            <a:off x="457200" y="4718412"/>
            <a:ext cx="11391900" cy="350520"/>
          </a:xfrm>
        </p:spPr>
        <p:txBody>
          <a:bodyPr>
            <a:normAutofit/>
          </a:bodyPr>
          <a:lstStyle>
            <a:lvl1pPr algn="ctr">
              <a:defRPr lang="en-CA" sz="1100" smtClean="0">
                <a:effectLst/>
              </a:defRPr>
            </a:lvl1pPr>
          </a:lstStyle>
          <a:p>
            <a:r>
              <a:rPr lang="en-US"/>
              <a:t>Click to edit copyright year</a:t>
            </a:r>
            <a:br>
              <a:rPr lang="en-US"/>
            </a:br>
            <a:br>
              <a:rPr lang="en-US"/>
            </a:br>
            <a:r>
              <a:rPr lang="en-CA" sz="110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Drafted: [branch]/[last name]</a:t>
            </a:r>
            <a:br>
              <a:rPr lang="en-CA" sz="1100">
                <a:effectLst/>
                <a:latin typeface="Calibri" panose="020F0502020204030204" pitchFamily="34" charset="0"/>
                <a:ea typeface="Calibri" panose="020F0502020204030204" pitchFamily="34" charset="0"/>
                <a:cs typeface="Times New Roman" panose="02020603050405020304" pitchFamily="18" charset="0"/>
              </a:rPr>
            </a:br>
            <a:r>
              <a:rPr lang="en-CA" sz="110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Consulted: [branch]/[last name]</a:t>
            </a:r>
            <a:br>
              <a:rPr lang="en-CA" sz="1100">
                <a:effectLst/>
                <a:latin typeface="Calibri" panose="020F0502020204030204" pitchFamily="34" charset="0"/>
                <a:ea typeface="Calibri" panose="020F0502020204030204" pitchFamily="34" charset="0"/>
                <a:cs typeface="Times New Roman" panose="02020603050405020304" pitchFamily="18" charset="0"/>
              </a:rPr>
            </a:br>
            <a:r>
              <a:rPr lang="en-CA">
                <a:effectLst/>
                <a:highlight>
                  <a:srgbClr val="FFFF00"/>
                </a:highlight>
                <a:latin typeface="Arial" panose="020B0604020202020204" pitchFamily="34" charset="0"/>
              </a:rPr>
              <a:t>Approved: [branch]/[last name]</a:t>
            </a:r>
            <a:br>
              <a:rPr lang="en-CA">
                <a:effectLst/>
              </a:rPr>
            </a:br>
            <a:r>
              <a:rPr lang="en-CA" sz="1100">
                <a:effectLst/>
                <a:latin typeface="Arial" panose="020B0604020202020204" pitchFamily="34" charset="0"/>
                <a:ea typeface="Calibri" panose="020F0502020204030204" pitchFamily="34" charset="0"/>
                <a:cs typeface="Times New Roman" panose="02020603050405020304" pitchFamily="18" charset="0"/>
              </a:rPr>
              <a:t> </a:t>
            </a:r>
            <a:br>
              <a:rPr lang="en-CA" sz="1100">
                <a:effectLst/>
                <a:latin typeface="Calibri" panose="020F0502020204030204" pitchFamily="34" charset="0"/>
                <a:ea typeface="Calibri" panose="020F0502020204030204" pitchFamily="34" charset="0"/>
                <a:cs typeface="Times New Roman" panose="02020603050405020304" pitchFamily="18" charset="0"/>
              </a:rPr>
            </a:br>
            <a:endParaRPr lang="en-US"/>
          </a:p>
        </p:txBody>
      </p:sp>
      <p:sp>
        <p:nvSpPr>
          <p:cNvPr id="3" name="Date Placeholder 2">
            <a:extLst>
              <a:ext uri="{FF2B5EF4-FFF2-40B4-BE49-F238E27FC236}">
                <a16:creationId xmlns:a16="http://schemas.microsoft.com/office/drawing/2014/main" id="{EA81B140-A1F6-1948-B146-330E1372E2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858C0-6DDE-9444-BC31-866ED9DFCD8E}" type="datetime1">
              <a:rPr kumimoji="0" lang="en-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2024-08-22</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Footer Placeholder 3">
            <a:extLst>
              <a:ext uri="{FF2B5EF4-FFF2-40B4-BE49-F238E27FC236}">
                <a16:creationId xmlns:a16="http://schemas.microsoft.com/office/drawing/2014/main" id="{03E9ACE6-299A-EF4D-B9DA-5ECFCC677B7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6430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9_Blank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1F67D96C-4D7A-9323-D7F9-6AEDAF0D8D9D}"/>
              </a:ext>
            </a:extLst>
          </p:cNvPr>
          <p:cNvSpPr>
            <a:spLocks noGrp="1"/>
          </p:cNvSpPr>
          <p:nvPr>
            <p:ph type="pic" sz="quarter" idx="11"/>
          </p:nvPr>
        </p:nvSpPr>
        <p:spPr>
          <a:xfrm>
            <a:off x="0" y="0"/>
            <a:ext cx="12192000" cy="6858000"/>
          </a:xfrm>
        </p:spPr>
        <p:txBody>
          <a:bodyPr anchor="ctr">
            <a:normAutofit/>
          </a:bodyPr>
          <a:lstStyle>
            <a:lvl1pPr marL="0" indent="0" algn="ctr">
              <a:buNone/>
              <a:defRPr sz="100"/>
            </a:lvl1pPr>
          </a:lstStyle>
          <a:p>
            <a:endParaRPr lang="en-ID"/>
          </a:p>
        </p:txBody>
      </p:sp>
      <p:sp>
        <p:nvSpPr>
          <p:cNvPr id="5" name="Picture Placeholder 4">
            <a:extLst>
              <a:ext uri="{FF2B5EF4-FFF2-40B4-BE49-F238E27FC236}">
                <a16:creationId xmlns:a16="http://schemas.microsoft.com/office/drawing/2014/main" id="{B8654B35-9165-4BA6-3315-694D8E9A61E0}"/>
              </a:ext>
            </a:extLst>
          </p:cNvPr>
          <p:cNvSpPr>
            <a:spLocks noGrp="1"/>
          </p:cNvSpPr>
          <p:nvPr>
            <p:ph type="pic" sz="quarter" idx="10"/>
          </p:nvPr>
        </p:nvSpPr>
        <p:spPr>
          <a:xfrm>
            <a:off x="967740" y="723900"/>
            <a:ext cx="2670810" cy="5689600"/>
          </a:xfrm>
          <a:custGeom>
            <a:avLst/>
            <a:gdLst>
              <a:gd name="connsiteX0" fmla="*/ 336656 w 2670810"/>
              <a:gd name="connsiteY0" fmla="*/ 0 h 5689600"/>
              <a:gd name="connsiteX1" fmla="*/ 2334154 w 2670810"/>
              <a:gd name="connsiteY1" fmla="*/ 0 h 5689600"/>
              <a:gd name="connsiteX2" fmla="*/ 2670810 w 2670810"/>
              <a:gd name="connsiteY2" fmla="*/ 336656 h 5689600"/>
              <a:gd name="connsiteX3" fmla="*/ 2670810 w 2670810"/>
              <a:gd name="connsiteY3" fmla="*/ 5352944 h 5689600"/>
              <a:gd name="connsiteX4" fmla="*/ 2334154 w 2670810"/>
              <a:gd name="connsiteY4" fmla="*/ 5689600 h 5689600"/>
              <a:gd name="connsiteX5" fmla="*/ 336656 w 2670810"/>
              <a:gd name="connsiteY5" fmla="*/ 5689600 h 5689600"/>
              <a:gd name="connsiteX6" fmla="*/ 0 w 2670810"/>
              <a:gd name="connsiteY6" fmla="*/ 5352944 h 5689600"/>
              <a:gd name="connsiteX7" fmla="*/ 0 w 2670810"/>
              <a:gd name="connsiteY7" fmla="*/ 336656 h 5689600"/>
              <a:gd name="connsiteX8" fmla="*/ 336656 w 2670810"/>
              <a:gd name="connsiteY8" fmla="*/ 0 h 568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0810" h="5689600">
                <a:moveTo>
                  <a:pt x="336656" y="0"/>
                </a:moveTo>
                <a:lnTo>
                  <a:pt x="2334154" y="0"/>
                </a:lnTo>
                <a:cubicBezTo>
                  <a:pt x="2520084" y="0"/>
                  <a:pt x="2670810" y="150726"/>
                  <a:pt x="2670810" y="336656"/>
                </a:cubicBezTo>
                <a:lnTo>
                  <a:pt x="2670810" y="5352944"/>
                </a:lnTo>
                <a:cubicBezTo>
                  <a:pt x="2670810" y="5538874"/>
                  <a:pt x="2520084" y="5689600"/>
                  <a:pt x="2334154" y="5689600"/>
                </a:cubicBezTo>
                <a:lnTo>
                  <a:pt x="336656" y="5689600"/>
                </a:lnTo>
                <a:cubicBezTo>
                  <a:pt x="150726" y="5689600"/>
                  <a:pt x="0" y="5538874"/>
                  <a:pt x="0" y="5352944"/>
                </a:cubicBezTo>
                <a:lnTo>
                  <a:pt x="0" y="336656"/>
                </a:lnTo>
                <a:cubicBezTo>
                  <a:pt x="0" y="150726"/>
                  <a:pt x="150726" y="0"/>
                  <a:pt x="336656" y="0"/>
                </a:cubicBezTo>
                <a:close/>
              </a:path>
            </a:pathLst>
          </a:custGeom>
          <a:solidFill>
            <a:schemeClr val="bg1"/>
          </a:solidFill>
        </p:spPr>
        <p:txBody>
          <a:bodyPr wrap="square" anchor="ctr">
            <a:noAutofit/>
          </a:bodyPr>
          <a:lstStyle>
            <a:lvl1pPr marL="0" indent="0" algn="ctr">
              <a:buNone/>
              <a:defRPr sz="100"/>
            </a:lvl1pPr>
          </a:lstStyle>
          <a:p>
            <a:endParaRPr lang="en-ID"/>
          </a:p>
        </p:txBody>
      </p:sp>
    </p:spTree>
    <p:extLst>
      <p:ext uri="{BB962C8B-B14F-4D97-AF65-F5344CB8AC3E}">
        <p14:creationId xmlns:p14="http://schemas.microsoft.com/office/powerpoint/2010/main" val="340139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D4A80-2B6A-D065-C3A6-78207727A2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810BF1-849C-ADC2-E752-B96D0AD476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62DE6A-C424-9FD9-7B7C-719ADF6FFFB8}"/>
              </a:ext>
            </a:extLst>
          </p:cNvPr>
          <p:cNvSpPr>
            <a:spLocks noGrp="1"/>
          </p:cNvSpPr>
          <p:nvPr>
            <p:ph type="dt" sz="half" idx="10"/>
          </p:nvPr>
        </p:nvSpPr>
        <p:spPr/>
        <p:txBody>
          <a:bodyPr/>
          <a:lstStyle/>
          <a:p>
            <a:fld id="{599F864E-4C07-4566-8F16-CBBEDD4ADDFF}" type="datetimeFigureOut">
              <a:rPr lang="en-US" smtClean="0"/>
              <a:t>8/22/2024</a:t>
            </a:fld>
            <a:endParaRPr lang="en-US"/>
          </a:p>
        </p:txBody>
      </p:sp>
      <p:sp>
        <p:nvSpPr>
          <p:cNvPr id="5" name="Footer Placeholder 4">
            <a:extLst>
              <a:ext uri="{FF2B5EF4-FFF2-40B4-BE49-F238E27FC236}">
                <a16:creationId xmlns:a16="http://schemas.microsoft.com/office/drawing/2014/main" id="{C8716E9B-2866-F8FD-410D-2A0B5FD87B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B95D6C-B026-D859-F8B7-08BC4343E3B9}"/>
              </a:ext>
            </a:extLst>
          </p:cNvPr>
          <p:cNvSpPr>
            <a:spLocks noGrp="1"/>
          </p:cNvSpPr>
          <p:nvPr>
            <p:ph type="sldNum" sz="quarter" idx="12"/>
          </p:nvPr>
        </p:nvSpPr>
        <p:spPr/>
        <p:txBody>
          <a:bodyPr/>
          <a:lstStyle/>
          <a:p>
            <a:fld id="{E6F3B1F8-D12D-4784-944F-08287A2FC7FC}" type="slidenum">
              <a:rPr lang="en-US" smtClean="0"/>
              <a:t>‹#›</a:t>
            </a:fld>
            <a:endParaRPr lang="en-US"/>
          </a:p>
        </p:txBody>
      </p:sp>
    </p:spTree>
    <p:extLst>
      <p:ext uri="{BB962C8B-B14F-4D97-AF65-F5344CB8AC3E}">
        <p14:creationId xmlns:p14="http://schemas.microsoft.com/office/powerpoint/2010/main" val="2608957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C7202-915F-9FDA-27DF-17CDE555E4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F8CCEA-312A-D54D-27BC-EF1C2DB529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C29490-ADDC-45D3-02AD-064B152768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AC1FBD-F002-F08F-1278-0DEB6CC519DA}"/>
              </a:ext>
            </a:extLst>
          </p:cNvPr>
          <p:cNvSpPr>
            <a:spLocks noGrp="1"/>
          </p:cNvSpPr>
          <p:nvPr>
            <p:ph type="dt" sz="half" idx="10"/>
          </p:nvPr>
        </p:nvSpPr>
        <p:spPr/>
        <p:txBody>
          <a:bodyPr/>
          <a:lstStyle/>
          <a:p>
            <a:fld id="{599F864E-4C07-4566-8F16-CBBEDD4ADDFF}" type="datetimeFigureOut">
              <a:rPr lang="en-US" smtClean="0"/>
              <a:t>8/22/2024</a:t>
            </a:fld>
            <a:endParaRPr lang="en-US"/>
          </a:p>
        </p:txBody>
      </p:sp>
      <p:sp>
        <p:nvSpPr>
          <p:cNvPr id="6" name="Footer Placeholder 5">
            <a:extLst>
              <a:ext uri="{FF2B5EF4-FFF2-40B4-BE49-F238E27FC236}">
                <a16:creationId xmlns:a16="http://schemas.microsoft.com/office/drawing/2014/main" id="{FEB118FF-D5DE-20F5-3945-D8FDA9BC31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CAA9FC-5C24-15EC-8E19-723B26004249}"/>
              </a:ext>
            </a:extLst>
          </p:cNvPr>
          <p:cNvSpPr>
            <a:spLocks noGrp="1"/>
          </p:cNvSpPr>
          <p:nvPr>
            <p:ph type="sldNum" sz="quarter" idx="12"/>
          </p:nvPr>
        </p:nvSpPr>
        <p:spPr/>
        <p:txBody>
          <a:bodyPr/>
          <a:lstStyle/>
          <a:p>
            <a:fld id="{E6F3B1F8-D12D-4784-944F-08287A2FC7FC}" type="slidenum">
              <a:rPr lang="en-US" smtClean="0"/>
              <a:t>‹#›</a:t>
            </a:fld>
            <a:endParaRPr lang="en-US"/>
          </a:p>
        </p:txBody>
      </p:sp>
    </p:spTree>
    <p:extLst>
      <p:ext uri="{BB962C8B-B14F-4D97-AF65-F5344CB8AC3E}">
        <p14:creationId xmlns:p14="http://schemas.microsoft.com/office/powerpoint/2010/main" val="4021179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F6D7A-7938-D182-DA6F-2B6320D1F6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D39357-BC22-3FE4-B273-CD45495AA0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34FCDA-CB9E-133C-75D8-6B560B0F46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D0CFEE-2DD8-9B85-818B-0F235E4C80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303A2D-E6B7-DE67-B9FC-9C3D530D38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E86CB7-215B-816A-30EC-8C4A76B05A6A}"/>
              </a:ext>
            </a:extLst>
          </p:cNvPr>
          <p:cNvSpPr>
            <a:spLocks noGrp="1"/>
          </p:cNvSpPr>
          <p:nvPr>
            <p:ph type="dt" sz="half" idx="10"/>
          </p:nvPr>
        </p:nvSpPr>
        <p:spPr/>
        <p:txBody>
          <a:bodyPr/>
          <a:lstStyle/>
          <a:p>
            <a:fld id="{599F864E-4C07-4566-8F16-CBBEDD4ADDFF}" type="datetimeFigureOut">
              <a:rPr lang="en-US" smtClean="0"/>
              <a:t>8/22/2024</a:t>
            </a:fld>
            <a:endParaRPr lang="en-US"/>
          </a:p>
        </p:txBody>
      </p:sp>
      <p:sp>
        <p:nvSpPr>
          <p:cNvPr id="8" name="Footer Placeholder 7">
            <a:extLst>
              <a:ext uri="{FF2B5EF4-FFF2-40B4-BE49-F238E27FC236}">
                <a16:creationId xmlns:a16="http://schemas.microsoft.com/office/drawing/2014/main" id="{B876AE49-59F1-C2F8-5444-F77C4969F9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A566BA-50E9-0E1E-A5D9-A617F4DFE9E5}"/>
              </a:ext>
            </a:extLst>
          </p:cNvPr>
          <p:cNvSpPr>
            <a:spLocks noGrp="1"/>
          </p:cNvSpPr>
          <p:nvPr>
            <p:ph type="sldNum" sz="quarter" idx="12"/>
          </p:nvPr>
        </p:nvSpPr>
        <p:spPr/>
        <p:txBody>
          <a:bodyPr/>
          <a:lstStyle/>
          <a:p>
            <a:fld id="{E6F3B1F8-D12D-4784-944F-08287A2FC7FC}" type="slidenum">
              <a:rPr lang="en-US" smtClean="0"/>
              <a:t>‹#›</a:t>
            </a:fld>
            <a:endParaRPr lang="en-US"/>
          </a:p>
        </p:txBody>
      </p:sp>
    </p:spTree>
    <p:extLst>
      <p:ext uri="{BB962C8B-B14F-4D97-AF65-F5344CB8AC3E}">
        <p14:creationId xmlns:p14="http://schemas.microsoft.com/office/powerpoint/2010/main" val="3717464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78973-98BD-63C3-63EC-9F94537903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12F716-31E2-0F85-1F1D-528C4598E862}"/>
              </a:ext>
            </a:extLst>
          </p:cNvPr>
          <p:cNvSpPr>
            <a:spLocks noGrp="1"/>
          </p:cNvSpPr>
          <p:nvPr>
            <p:ph type="dt" sz="half" idx="10"/>
          </p:nvPr>
        </p:nvSpPr>
        <p:spPr/>
        <p:txBody>
          <a:bodyPr/>
          <a:lstStyle/>
          <a:p>
            <a:fld id="{599F864E-4C07-4566-8F16-CBBEDD4ADDFF}" type="datetimeFigureOut">
              <a:rPr lang="en-US" smtClean="0"/>
              <a:t>8/22/2024</a:t>
            </a:fld>
            <a:endParaRPr lang="en-US"/>
          </a:p>
        </p:txBody>
      </p:sp>
      <p:sp>
        <p:nvSpPr>
          <p:cNvPr id="4" name="Footer Placeholder 3">
            <a:extLst>
              <a:ext uri="{FF2B5EF4-FFF2-40B4-BE49-F238E27FC236}">
                <a16:creationId xmlns:a16="http://schemas.microsoft.com/office/drawing/2014/main" id="{71520F75-8AB3-3214-F083-3D540CCB9D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DB2DC2-36FB-4C1C-92E1-B56BD098033C}"/>
              </a:ext>
            </a:extLst>
          </p:cNvPr>
          <p:cNvSpPr>
            <a:spLocks noGrp="1"/>
          </p:cNvSpPr>
          <p:nvPr>
            <p:ph type="sldNum" sz="quarter" idx="12"/>
          </p:nvPr>
        </p:nvSpPr>
        <p:spPr/>
        <p:txBody>
          <a:bodyPr/>
          <a:lstStyle/>
          <a:p>
            <a:fld id="{E6F3B1F8-D12D-4784-944F-08287A2FC7FC}" type="slidenum">
              <a:rPr lang="en-US" smtClean="0"/>
              <a:t>‹#›</a:t>
            </a:fld>
            <a:endParaRPr lang="en-US"/>
          </a:p>
        </p:txBody>
      </p:sp>
    </p:spTree>
    <p:extLst>
      <p:ext uri="{BB962C8B-B14F-4D97-AF65-F5344CB8AC3E}">
        <p14:creationId xmlns:p14="http://schemas.microsoft.com/office/powerpoint/2010/main" val="829981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40B70C-4A6C-1B9A-9FFF-8D8C6AA5C6AF}"/>
              </a:ext>
            </a:extLst>
          </p:cNvPr>
          <p:cNvSpPr>
            <a:spLocks noGrp="1"/>
          </p:cNvSpPr>
          <p:nvPr>
            <p:ph type="dt" sz="half" idx="10"/>
          </p:nvPr>
        </p:nvSpPr>
        <p:spPr/>
        <p:txBody>
          <a:bodyPr/>
          <a:lstStyle/>
          <a:p>
            <a:fld id="{599F864E-4C07-4566-8F16-CBBEDD4ADDFF}" type="datetimeFigureOut">
              <a:rPr lang="en-US" smtClean="0"/>
              <a:t>8/22/2024</a:t>
            </a:fld>
            <a:endParaRPr lang="en-US"/>
          </a:p>
        </p:txBody>
      </p:sp>
      <p:sp>
        <p:nvSpPr>
          <p:cNvPr id="3" name="Footer Placeholder 2">
            <a:extLst>
              <a:ext uri="{FF2B5EF4-FFF2-40B4-BE49-F238E27FC236}">
                <a16:creationId xmlns:a16="http://schemas.microsoft.com/office/drawing/2014/main" id="{7C76A119-75BF-FD5D-AF19-1E4D22EC8B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82545E-A316-21B5-3E7E-8E1F82DDA365}"/>
              </a:ext>
            </a:extLst>
          </p:cNvPr>
          <p:cNvSpPr>
            <a:spLocks noGrp="1"/>
          </p:cNvSpPr>
          <p:nvPr>
            <p:ph type="sldNum" sz="quarter" idx="12"/>
          </p:nvPr>
        </p:nvSpPr>
        <p:spPr/>
        <p:txBody>
          <a:bodyPr/>
          <a:lstStyle/>
          <a:p>
            <a:fld id="{E6F3B1F8-D12D-4784-944F-08287A2FC7FC}" type="slidenum">
              <a:rPr lang="en-US" smtClean="0"/>
              <a:t>‹#›</a:t>
            </a:fld>
            <a:endParaRPr lang="en-US"/>
          </a:p>
        </p:txBody>
      </p:sp>
    </p:spTree>
    <p:extLst>
      <p:ext uri="{BB962C8B-B14F-4D97-AF65-F5344CB8AC3E}">
        <p14:creationId xmlns:p14="http://schemas.microsoft.com/office/powerpoint/2010/main" val="4103819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F184B-C87F-A99B-827B-F32EC6D297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CE3F5B-A828-240F-17AF-BFA7D31A64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91A3A2-D3F4-6D35-210D-D649275F70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3EB68F-0464-DB48-DF42-F29C5002AC6E}"/>
              </a:ext>
            </a:extLst>
          </p:cNvPr>
          <p:cNvSpPr>
            <a:spLocks noGrp="1"/>
          </p:cNvSpPr>
          <p:nvPr>
            <p:ph type="dt" sz="half" idx="10"/>
          </p:nvPr>
        </p:nvSpPr>
        <p:spPr/>
        <p:txBody>
          <a:bodyPr/>
          <a:lstStyle/>
          <a:p>
            <a:fld id="{599F864E-4C07-4566-8F16-CBBEDD4ADDFF}" type="datetimeFigureOut">
              <a:rPr lang="en-US" smtClean="0"/>
              <a:t>8/22/2024</a:t>
            </a:fld>
            <a:endParaRPr lang="en-US"/>
          </a:p>
        </p:txBody>
      </p:sp>
      <p:sp>
        <p:nvSpPr>
          <p:cNvPr id="6" name="Footer Placeholder 5">
            <a:extLst>
              <a:ext uri="{FF2B5EF4-FFF2-40B4-BE49-F238E27FC236}">
                <a16:creationId xmlns:a16="http://schemas.microsoft.com/office/drawing/2014/main" id="{C124227F-5B0E-BAE6-D000-02DDECEE2D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509314-FB17-F26D-5B66-4F26A30784A7}"/>
              </a:ext>
            </a:extLst>
          </p:cNvPr>
          <p:cNvSpPr>
            <a:spLocks noGrp="1"/>
          </p:cNvSpPr>
          <p:nvPr>
            <p:ph type="sldNum" sz="quarter" idx="12"/>
          </p:nvPr>
        </p:nvSpPr>
        <p:spPr/>
        <p:txBody>
          <a:bodyPr/>
          <a:lstStyle/>
          <a:p>
            <a:fld id="{E6F3B1F8-D12D-4784-944F-08287A2FC7FC}" type="slidenum">
              <a:rPr lang="en-US" smtClean="0"/>
              <a:t>‹#›</a:t>
            </a:fld>
            <a:endParaRPr lang="en-US"/>
          </a:p>
        </p:txBody>
      </p:sp>
    </p:spTree>
    <p:extLst>
      <p:ext uri="{BB962C8B-B14F-4D97-AF65-F5344CB8AC3E}">
        <p14:creationId xmlns:p14="http://schemas.microsoft.com/office/powerpoint/2010/main" val="1364714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081B-8F49-CC77-A7DF-1935CA7879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EF4B42-42CF-174D-A623-A663CFFEB5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B75E40-D7B5-0ADA-08DD-B7B5AC9051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9A4970-2DC1-A6D0-3F5F-920665C5EFD1}"/>
              </a:ext>
            </a:extLst>
          </p:cNvPr>
          <p:cNvSpPr>
            <a:spLocks noGrp="1"/>
          </p:cNvSpPr>
          <p:nvPr>
            <p:ph type="dt" sz="half" idx="10"/>
          </p:nvPr>
        </p:nvSpPr>
        <p:spPr/>
        <p:txBody>
          <a:bodyPr/>
          <a:lstStyle/>
          <a:p>
            <a:fld id="{599F864E-4C07-4566-8F16-CBBEDD4ADDFF}" type="datetimeFigureOut">
              <a:rPr lang="en-US" smtClean="0"/>
              <a:t>8/22/2024</a:t>
            </a:fld>
            <a:endParaRPr lang="en-US"/>
          </a:p>
        </p:txBody>
      </p:sp>
      <p:sp>
        <p:nvSpPr>
          <p:cNvPr id="6" name="Footer Placeholder 5">
            <a:extLst>
              <a:ext uri="{FF2B5EF4-FFF2-40B4-BE49-F238E27FC236}">
                <a16:creationId xmlns:a16="http://schemas.microsoft.com/office/drawing/2014/main" id="{3BCD3A76-8ADE-1F4D-92E7-CEFC3D0CDA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A81A97-4D08-A415-179D-20EAC8773ADB}"/>
              </a:ext>
            </a:extLst>
          </p:cNvPr>
          <p:cNvSpPr>
            <a:spLocks noGrp="1"/>
          </p:cNvSpPr>
          <p:nvPr>
            <p:ph type="sldNum" sz="quarter" idx="12"/>
          </p:nvPr>
        </p:nvSpPr>
        <p:spPr/>
        <p:txBody>
          <a:bodyPr/>
          <a:lstStyle/>
          <a:p>
            <a:fld id="{E6F3B1F8-D12D-4784-944F-08287A2FC7FC}" type="slidenum">
              <a:rPr lang="en-US" smtClean="0"/>
              <a:t>‹#›</a:t>
            </a:fld>
            <a:endParaRPr lang="en-US"/>
          </a:p>
        </p:txBody>
      </p:sp>
    </p:spTree>
    <p:extLst>
      <p:ext uri="{BB962C8B-B14F-4D97-AF65-F5344CB8AC3E}">
        <p14:creationId xmlns:p14="http://schemas.microsoft.com/office/powerpoint/2010/main" val="4245626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EF12D4-4561-577A-9B36-3C3B0F5F91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4C453C-6076-7836-7568-71A21B6126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514236-A018-3E83-C093-72D52A2ACF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9F864E-4C07-4566-8F16-CBBEDD4ADDFF}" type="datetimeFigureOut">
              <a:rPr lang="en-US" smtClean="0"/>
              <a:t>8/22/2024</a:t>
            </a:fld>
            <a:endParaRPr lang="en-US"/>
          </a:p>
        </p:txBody>
      </p:sp>
      <p:sp>
        <p:nvSpPr>
          <p:cNvPr id="5" name="Footer Placeholder 4">
            <a:extLst>
              <a:ext uri="{FF2B5EF4-FFF2-40B4-BE49-F238E27FC236}">
                <a16:creationId xmlns:a16="http://schemas.microsoft.com/office/drawing/2014/main" id="{1D441967-53CE-15C6-449E-4B0442693A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7609F4-F877-4183-0477-7961288B06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F3B1F8-D12D-4784-944F-08287A2FC7FC}" type="slidenum">
              <a:rPr lang="en-US" smtClean="0"/>
              <a:t>‹#›</a:t>
            </a:fld>
            <a:endParaRPr lang="en-US"/>
          </a:p>
        </p:txBody>
      </p:sp>
      <p:sp>
        <p:nvSpPr>
          <p:cNvPr id="9" name="TextBox 8">
            <a:extLst>
              <a:ext uri="{FF2B5EF4-FFF2-40B4-BE49-F238E27FC236}">
                <a16:creationId xmlns:a16="http://schemas.microsoft.com/office/drawing/2014/main" id="{5BEBA3D9-1657-9A5A-43B6-86E4E8336749}"/>
              </a:ext>
            </a:extLst>
          </p:cNvPr>
          <p:cNvSpPr txBox="1"/>
          <p:nvPr userDrawn="1">
            <p:extLst>
              <p:ext uri="{1162E1C5-73C7-4A58-AE30-91384D911F3F}">
                <p184:classification xmlns:p184="http://schemas.microsoft.com/office/powerpoint/2018/4/main" val="hdr"/>
              </p:ext>
            </p:extLst>
          </p:nvPr>
        </p:nvSpPr>
        <p:spPr>
          <a:xfrm>
            <a:off x="10753725" y="63500"/>
            <a:ext cx="1403350" cy="152400"/>
          </a:xfrm>
          <a:prstGeom prst="rect">
            <a:avLst/>
          </a:prstGeom>
        </p:spPr>
        <p:txBody>
          <a:bodyPr horzOverflow="overflow" lIns="0" tIns="0" rIns="0" bIns="0">
            <a:spAutoFit/>
          </a:bodyPr>
          <a:lstStyle/>
          <a:p>
            <a:pPr algn="l"/>
            <a:r>
              <a:rPr lang="en-US" sz="1000">
                <a:solidFill>
                  <a:srgbClr val="008000"/>
                </a:solidFill>
                <a:latin typeface="Calibri" panose="020F0502020204030204" pitchFamily="34" charset="0"/>
                <a:cs typeface="Calibri" panose="020F0502020204030204" pitchFamily="34" charset="0"/>
              </a:rPr>
              <a:t>Unclassified | Non classifié</a:t>
            </a:r>
          </a:p>
        </p:txBody>
      </p:sp>
      <p:sp>
        <p:nvSpPr>
          <p:cNvPr id="10" name="TextBox 9">
            <a:extLst>
              <a:ext uri="{FF2B5EF4-FFF2-40B4-BE49-F238E27FC236}">
                <a16:creationId xmlns:a16="http://schemas.microsoft.com/office/drawing/2014/main" id="{3B65A633-3A17-F21B-A5C1-AF68BC827684}"/>
              </a:ext>
            </a:extLst>
          </p:cNvPr>
          <p:cNvSpPr txBox="1"/>
          <p:nvPr userDrawn="1">
            <p:extLst>
              <p:ext uri="{1162E1C5-73C7-4A58-AE30-91384D911F3F}">
                <p184:classification xmlns:p184="http://schemas.microsoft.com/office/powerpoint/2018/4/main" val="ftr"/>
              </p:ext>
            </p:extLst>
          </p:nvPr>
        </p:nvSpPr>
        <p:spPr>
          <a:xfrm>
            <a:off x="10753725" y="6642100"/>
            <a:ext cx="1403350" cy="152400"/>
          </a:xfrm>
          <a:prstGeom prst="rect">
            <a:avLst/>
          </a:prstGeom>
        </p:spPr>
        <p:txBody>
          <a:bodyPr horzOverflow="overflow" lIns="0" tIns="0" rIns="0" bIns="0">
            <a:spAutoFit/>
          </a:bodyPr>
          <a:lstStyle/>
          <a:p>
            <a:pPr algn="l"/>
            <a:r>
              <a:rPr lang="en-US" sz="1000">
                <a:solidFill>
                  <a:srgbClr val="008000"/>
                </a:solidFill>
                <a:latin typeface="Calibri" panose="020F0502020204030204" pitchFamily="34" charset="0"/>
                <a:cs typeface="Calibri" panose="020F0502020204030204" pitchFamily="34" charset="0"/>
              </a:rPr>
              <a:t>Unclassified | Non classifié</a:t>
            </a:r>
          </a:p>
        </p:txBody>
      </p:sp>
    </p:spTree>
    <p:extLst>
      <p:ext uri="{BB962C8B-B14F-4D97-AF65-F5344CB8AC3E}">
        <p14:creationId xmlns:p14="http://schemas.microsoft.com/office/powerpoint/2010/main" val="2305873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hyperlink" Target="https://www.tbs-sct.canada.ca/pol/doc-eng.aspx?id=23601" TargetMode="External"/><Relationship Id="rId7"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microsoft.com/office/2007/relationships/hdphoto" Target="../media/hdphoto4.wdp"/><Relationship Id="rId11" Type="http://schemas.openxmlformats.org/officeDocument/2006/relationships/image" Target="../media/image5.png"/><Relationship Id="rId5" Type="http://schemas.openxmlformats.org/officeDocument/2006/relationships/image" Target="../media/image78.png"/><Relationship Id="rId10" Type="http://schemas.microsoft.com/office/2007/relationships/hdphoto" Target="../media/hdphoto6.wdp"/><Relationship Id="rId4" Type="http://schemas.openxmlformats.org/officeDocument/2006/relationships/hyperlink" Target="http://www.w3.org/TR/WCAG20/#conformance-reqs" TargetMode="External"/><Relationship Id="rId9" Type="http://schemas.openxmlformats.org/officeDocument/2006/relationships/image" Target="../media/image80.png"/></Relationships>
</file>

<file path=ppt/slides/_rels/slide11.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5.png"/><Relationship Id="rId3" Type="http://schemas.openxmlformats.org/officeDocument/2006/relationships/image" Target="../media/image81.png"/><Relationship Id="rId7" Type="http://schemas.openxmlformats.org/officeDocument/2006/relationships/image" Target="../media/image85.svg"/><Relationship Id="rId12" Type="http://schemas.openxmlformats.org/officeDocument/2006/relationships/image" Target="../media/image90.svg"/><Relationship Id="rId17" Type="http://schemas.openxmlformats.org/officeDocument/2006/relationships/image" Target="../media/image93.png"/><Relationship Id="rId2" Type="http://schemas.openxmlformats.org/officeDocument/2006/relationships/notesSlide" Target="../notesSlides/notesSlide11.xml"/><Relationship Id="rId16" Type="http://schemas.openxmlformats.org/officeDocument/2006/relationships/image" Target="../media/image92.png"/><Relationship Id="rId1" Type="http://schemas.openxmlformats.org/officeDocument/2006/relationships/slideLayout" Target="../slideLayouts/slideLayout14.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svg"/><Relationship Id="rId15" Type="http://schemas.microsoft.com/office/2007/relationships/hdphoto" Target="../media/hdphoto7.wdp"/><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svg"/><Relationship Id="rId14" Type="http://schemas.openxmlformats.org/officeDocument/2006/relationships/image" Target="../media/image91.png"/></Relationships>
</file>

<file path=ppt/slides/_rels/slide12.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5.png"/><Relationship Id="rId4" Type="http://schemas.openxmlformats.org/officeDocument/2006/relationships/diagramLayout" Target="../diagrams/layout1.xml"/><Relationship Id="rId9" Type="http://schemas.openxmlformats.org/officeDocument/2006/relationships/image" Target="../media/image95.svg"/></Relationships>
</file>

<file path=ppt/slides/_rels/slide1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92.png"/><Relationship Id="rId5" Type="http://schemas.openxmlformats.org/officeDocument/2006/relationships/image" Target="../media/image5.png"/><Relationship Id="rId10" Type="http://schemas.openxmlformats.org/officeDocument/2006/relationships/image" Target="../media/image98.png"/><Relationship Id="rId4" Type="http://schemas.openxmlformats.org/officeDocument/2006/relationships/notesSlide" Target="../notesSlides/notesSlide13.xml"/><Relationship Id="rId9" Type="http://schemas.openxmlformats.org/officeDocument/2006/relationships/image" Target="../media/image97.png"/></Relationships>
</file>

<file path=ppt/slides/_rels/slide1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hyperlink" Target="https://canadian-geospatial-platform.github.io/semantic-search-demo/" TargetMode="External"/><Relationship Id="rId4" Type="http://schemas.openxmlformats.org/officeDocument/2006/relationships/image" Target="../media/image100.png"/><Relationship Id="rId9" Type="http://schemas.openxmlformats.org/officeDocument/2006/relationships/image" Target="../media/image105.png"/></Relationships>
</file>

<file path=ppt/slides/_rels/slide1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1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9.png"/><Relationship Id="rId7" Type="http://schemas.openxmlformats.org/officeDocument/2006/relationships/image" Target="../media/image111.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110.svg"/><Relationship Id="rId11" Type="http://schemas.openxmlformats.org/officeDocument/2006/relationships/image" Target="../media/image115.png"/><Relationship Id="rId5" Type="http://schemas.openxmlformats.org/officeDocument/2006/relationships/image" Target="../media/image37.png"/><Relationship Id="rId10" Type="http://schemas.openxmlformats.org/officeDocument/2006/relationships/image" Target="../media/image114.png"/><Relationship Id="rId4" Type="http://schemas.openxmlformats.org/officeDocument/2006/relationships/image" Target="../media/image5.png"/><Relationship Id="rId9" Type="http://schemas.openxmlformats.org/officeDocument/2006/relationships/image" Target="../media/image113.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8.xml"/><Relationship Id="rId7" Type="http://schemas.openxmlformats.org/officeDocument/2006/relationships/image" Target="../media/image92.png"/><Relationship Id="rId12" Type="http://schemas.openxmlformats.org/officeDocument/2006/relationships/image" Target="../media/image118.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116.png"/><Relationship Id="rId11" Type="http://schemas.openxmlformats.org/officeDocument/2006/relationships/image" Target="../media/image117.png"/><Relationship Id="rId5" Type="http://schemas.openxmlformats.org/officeDocument/2006/relationships/image" Target="../media/image113.png"/><Relationship Id="rId10" Type="http://schemas.openxmlformats.org/officeDocument/2006/relationships/image" Target="../media/image38.svg"/><Relationship Id="rId4" Type="http://schemas.openxmlformats.org/officeDocument/2006/relationships/notesSlide" Target="../notesSlides/notesSlide17.xml"/><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tags" Target="../tags/tag73.xml"/><Relationship Id="rId13" Type="http://schemas.openxmlformats.org/officeDocument/2006/relationships/image" Target="../media/image120.png"/><Relationship Id="rId18" Type="http://schemas.openxmlformats.org/officeDocument/2006/relationships/image" Target="../media/image125.png"/><Relationship Id="rId3" Type="http://schemas.openxmlformats.org/officeDocument/2006/relationships/tags" Target="../tags/tag68.xml"/><Relationship Id="rId21" Type="http://schemas.openxmlformats.org/officeDocument/2006/relationships/image" Target="../media/image128.svg"/><Relationship Id="rId7" Type="http://schemas.openxmlformats.org/officeDocument/2006/relationships/tags" Target="../tags/tag72.xml"/><Relationship Id="rId12" Type="http://schemas.openxmlformats.org/officeDocument/2006/relationships/image" Target="../media/image119.png"/><Relationship Id="rId17" Type="http://schemas.openxmlformats.org/officeDocument/2006/relationships/image" Target="../media/image124.png"/><Relationship Id="rId2" Type="http://schemas.openxmlformats.org/officeDocument/2006/relationships/tags" Target="../tags/tag67.xml"/><Relationship Id="rId16" Type="http://schemas.openxmlformats.org/officeDocument/2006/relationships/image" Target="../media/image123.svg"/><Relationship Id="rId20" Type="http://schemas.openxmlformats.org/officeDocument/2006/relationships/image" Target="../media/image127.png"/><Relationship Id="rId1" Type="http://schemas.openxmlformats.org/officeDocument/2006/relationships/tags" Target="../tags/tag66.xml"/><Relationship Id="rId6" Type="http://schemas.openxmlformats.org/officeDocument/2006/relationships/tags" Target="../tags/tag71.xml"/><Relationship Id="rId11" Type="http://schemas.openxmlformats.org/officeDocument/2006/relationships/image" Target="../media/image5.png"/><Relationship Id="rId24" Type="http://schemas.openxmlformats.org/officeDocument/2006/relationships/image" Target="../media/image131.png"/><Relationship Id="rId5" Type="http://schemas.openxmlformats.org/officeDocument/2006/relationships/tags" Target="../tags/tag70.xml"/><Relationship Id="rId15" Type="http://schemas.openxmlformats.org/officeDocument/2006/relationships/image" Target="../media/image122.png"/><Relationship Id="rId23" Type="http://schemas.openxmlformats.org/officeDocument/2006/relationships/image" Target="../media/image130.png"/><Relationship Id="rId10" Type="http://schemas.openxmlformats.org/officeDocument/2006/relationships/notesSlide" Target="../notesSlides/notesSlide18.xml"/><Relationship Id="rId19" Type="http://schemas.openxmlformats.org/officeDocument/2006/relationships/image" Target="../media/image126.svg"/><Relationship Id="rId4" Type="http://schemas.openxmlformats.org/officeDocument/2006/relationships/tags" Target="../tags/tag69.xml"/><Relationship Id="rId9" Type="http://schemas.openxmlformats.org/officeDocument/2006/relationships/slideLayout" Target="../slideLayouts/slideLayout2.xml"/><Relationship Id="rId14" Type="http://schemas.openxmlformats.org/officeDocument/2006/relationships/image" Target="../media/image121.png"/><Relationship Id="rId22" Type="http://schemas.openxmlformats.org/officeDocument/2006/relationships/image" Target="../media/image129.png"/></Relationships>
</file>

<file path=ppt/slides/_rels/slide19.xml.rels><?xml version="1.0" encoding="UTF-8" standalone="yes"?>
<Relationships xmlns="http://schemas.openxmlformats.org/package/2006/relationships"><Relationship Id="rId8" Type="http://schemas.openxmlformats.org/officeDocument/2006/relationships/image" Target="cid:a383c343-b76e-46c6-9fcd-a31c44b35d22@CANPRD01.PROD.OUTLOOK.COM" TargetMode="External"/><Relationship Id="rId3" Type="http://schemas.openxmlformats.org/officeDocument/2006/relationships/image" Target="../media/image113.png"/><Relationship Id="rId7" Type="http://schemas.openxmlformats.org/officeDocument/2006/relationships/image" Target="../media/image135.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134.png"/><Relationship Id="rId11" Type="http://schemas.openxmlformats.org/officeDocument/2006/relationships/image" Target="../media/image136.png"/><Relationship Id="rId5" Type="http://schemas.openxmlformats.org/officeDocument/2006/relationships/image" Target="../media/image133.png"/><Relationship Id="rId10" Type="http://schemas.openxmlformats.org/officeDocument/2006/relationships/image" Target="../media/image38.svg"/><Relationship Id="rId4" Type="http://schemas.openxmlformats.org/officeDocument/2006/relationships/image" Target="../media/image132.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7.jpeg"/><Relationship Id="rId1" Type="http://schemas.openxmlformats.org/officeDocument/2006/relationships/slideLayout" Target="../slideLayouts/slideLayout20.xml"/><Relationship Id="rId4" Type="http://schemas.openxmlformats.org/officeDocument/2006/relationships/image" Target="../media/image138.png"/></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10" Type="http://schemas.openxmlformats.org/officeDocument/2006/relationships/image" Target="../media/image146.jpeg"/><Relationship Id="rId4" Type="http://schemas.openxmlformats.org/officeDocument/2006/relationships/image" Target="../media/image140.png"/><Relationship Id="rId9" Type="http://schemas.openxmlformats.org/officeDocument/2006/relationships/image" Target="../media/image145.png"/></Relationships>
</file>

<file path=ppt/slides/_rels/slide2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28.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38.svg"/><Relationship Id="rId3" Type="http://schemas.microsoft.com/office/2007/relationships/media" Target="../media/media2.mov"/><Relationship Id="rId7" Type="http://schemas.openxmlformats.org/officeDocument/2006/relationships/image" Target="../media/image152.png"/><Relationship Id="rId12" Type="http://schemas.openxmlformats.org/officeDocument/2006/relationships/image" Target="../media/image37.png"/><Relationship Id="rId17" Type="http://schemas.openxmlformats.org/officeDocument/2006/relationships/image" Target="../media/image157.png"/><Relationship Id="rId2" Type="http://schemas.openxmlformats.org/officeDocument/2006/relationships/video" Target="../media/media3.mov"/><Relationship Id="rId16" Type="http://schemas.openxmlformats.org/officeDocument/2006/relationships/image" Target="../media/image92.png"/><Relationship Id="rId1" Type="http://schemas.microsoft.com/office/2007/relationships/media" Target="../media/media3.mov"/><Relationship Id="rId6" Type="http://schemas.openxmlformats.org/officeDocument/2006/relationships/notesSlide" Target="../notesSlides/notesSlide26.xml"/><Relationship Id="rId11" Type="http://schemas.openxmlformats.org/officeDocument/2006/relationships/image" Target="../media/image155.png"/><Relationship Id="rId5" Type="http://schemas.openxmlformats.org/officeDocument/2006/relationships/slideLayout" Target="../slideLayouts/slideLayout2.xml"/><Relationship Id="rId15" Type="http://schemas.openxmlformats.org/officeDocument/2006/relationships/image" Target="../media/image116.png"/><Relationship Id="rId10" Type="http://schemas.openxmlformats.org/officeDocument/2006/relationships/image" Target="../media/image154.png"/><Relationship Id="rId4" Type="http://schemas.openxmlformats.org/officeDocument/2006/relationships/video" Target="../media/media2.mov"/><Relationship Id="rId9" Type="http://schemas.openxmlformats.org/officeDocument/2006/relationships/image" Target="../media/image153.png"/><Relationship Id="rId14" Type="http://schemas.openxmlformats.org/officeDocument/2006/relationships/image" Target="../media/image156.png"/></Relationships>
</file>

<file path=ppt/slides/_rels/slide29.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164.svg"/><Relationship Id="rId3" Type="http://schemas.openxmlformats.org/officeDocument/2006/relationships/image" Target="../media/image5.png"/><Relationship Id="rId7" Type="http://schemas.openxmlformats.org/officeDocument/2006/relationships/hyperlink" Target="https://gcgeo.gc.ca/viz/index-en.html?keys=f0d1c3a9-cf78-4b07-af55-9e8d4303449e" TargetMode="External"/><Relationship Id="rId12" Type="http://schemas.openxmlformats.org/officeDocument/2006/relationships/image" Target="../media/image163.png"/><Relationship Id="rId2" Type="http://schemas.openxmlformats.org/officeDocument/2006/relationships/notesSlide" Target="../notesSlides/notesSlide27.xml"/><Relationship Id="rId16"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60.png"/><Relationship Id="rId11" Type="http://schemas.openxmlformats.org/officeDocument/2006/relationships/image" Target="../media/image124.png"/><Relationship Id="rId5" Type="http://schemas.openxmlformats.org/officeDocument/2006/relationships/image" Target="../media/image159.png"/><Relationship Id="rId15" Type="http://schemas.openxmlformats.org/officeDocument/2006/relationships/image" Target="../media/image166.svg"/><Relationship Id="rId10" Type="http://schemas.openxmlformats.org/officeDocument/2006/relationships/image" Target="../media/image121.png"/><Relationship Id="rId4" Type="http://schemas.openxmlformats.org/officeDocument/2006/relationships/image" Target="../media/image158.png"/><Relationship Id="rId9" Type="http://schemas.openxmlformats.org/officeDocument/2006/relationships/image" Target="../media/image162.svg"/><Relationship Id="rId14" Type="http://schemas.openxmlformats.org/officeDocument/2006/relationships/image" Target="../media/image165.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0.png"/><Relationship Id="rId18" Type="http://schemas.openxmlformats.org/officeDocument/2006/relationships/image" Target="cid:cd423aac-bff0-436a-9298-c081518aa8f1@CANPRD01.PROD.OUTLOOK.COM" TargetMode="External"/><Relationship Id="rId3" Type="http://schemas.openxmlformats.org/officeDocument/2006/relationships/image" Target="../media/image6.png"/><Relationship Id="rId7" Type="http://schemas.openxmlformats.org/officeDocument/2006/relationships/image" Target="cid:fd246826-df37-44ee-8ad6-a8ebc1a4f8c3@CANPRD01.PROD.OUTLOOK.COM" TargetMode="External"/><Relationship Id="rId12" Type="http://schemas.openxmlformats.org/officeDocument/2006/relationships/image" Target="cid:88187711-d393-4d88-b8fb-54175e309da7@CANPRD01.PROD.OUTLOOK.COM" TargetMode="External"/><Relationship Id="rId17" Type="http://schemas.openxmlformats.org/officeDocument/2006/relationships/image" Target="../media/image12.png"/><Relationship Id="rId2" Type="http://schemas.openxmlformats.org/officeDocument/2006/relationships/notesSlide" Target="../notesSlides/notesSlide3.xml"/><Relationship Id="rId16" Type="http://schemas.openxmlformats.org/officeDocument/2006/relationships/image" Target="cid:ab2cbc89-ae48-48b3-91a8-989d4a67f242@CANPRD01.PROD.OUTLOOK.COM" TargetMode="External"/><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7.png"/><Relationship Id="rId15" Type="http://schemas.openxmlformats.org/officeDocument/2006/relationships/image" Target="../media/image11.png"/><Relationship Id="rId10" Type="http://schemas.openxmlformats.org/officeDocument/2006/relationships/image" Target="cid:0b05190a-c8ef-4076-b819-0b4f3b9654ef@CANPRD01.PROD.OUTLOOK.COM" TargetMode="External"/><Relationship Id="rId4" Type="http://schemas.openxmlformats.org/officeDocument/2006/relationships/image" Target="../media/image5.png"/><Relationship Id="rId9" Type="http://schemas.microsoft.com/office/2007/relationships/hdphoto" Target="../media/hdphoto2.wdp"/><Relationship Id="rId14" Type="http://schemas.openxmlformats.org/officeDocument/2006/relationships/image" Target="cid:7e0b054f-a599-487c-8704-cb31eb73564f@CANPRD01.PROD.OUTLOOK.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9.svg"/><Relationship Id="rId4" Type="http://schemas.openxmlformats.org/officeDocument/2006/relationships/image" Target="../media/image168.png"/></Relationships>
</file>

<file path=ppt/slides/_rels/slide31.xml.rels><?xml version="1.0" encoding="UTF-8" standalone="yes"?>
<Relationships xmlns="http://schemas.openxmlformats.org/package/2006/relationships"><Relationship Id="rId8" Type="http://schemas.openxmlformats.org/officeDocument/2006/relationships/hyperlink" Target="https://www.linkedin.com/feed/update/urn:li:share:7171230871906160641" TargetMode="External"/><Relationship Id="rId13" Type="http://schemas.openxmlformats.org/officeDocument/2006/relationships/image" Target="../media/image172.png"/><Relationship Id="rId18" Type="http://schemas.openxmlformats.org/officeDocument/2006/relationships/image" Target="../media/image5.png"/><Relationship Id="rId3" Type="http://schemas.openxmlformats.org/officeDocument/2006/relationships/image" Target="../media/image171.png"/><Relationship Id="rId7" Type="http://schemas.openxmlformats.org/officeDocument/2006/relationships/hyperlink" Target="https://www.linkedin.com/feed/update" TargetMode="External"/><Relationship Id="rId12" Type="http://schemas.openxmlformats.org/officeDocument/2006/relationships/hyperlink" Target="https://can01.safelinks.protection.outlook.com/?url=https%3A%2F%2Ftwitter.com%2FRNCan%2Fstatus%2F1766173691971358827&amp;data=05%7C02%7Cjenny.wilsonsewell%40nrcan-rncan.gc.ca%7C5844ba070a044329a1a208dc3fa0ea70%7C05c95b3390ca49d5b644288b930b912b%7C0%7C0%7C638455207553138004%7CUnknown%7CTWFpbGZsb3d8eyJWIjoiMC4wLjAwMDAiLCJQIjoiV2luMzIiLCJBTiI6Ik1haWwiLCJXVCI6Mn0%3D%7C0%7C%7C%7C&amp;sdata=pq2gBhgdZtvp%2F4cmXZPTx%2FaFG9Ugyi3RF3M72YW39Co%3D&amp;reserved=0" TargetMode="External"/><Relationship Id="rId17" Type="http://schemas.openxmlformats.org/officeDocument/2006/relationships/image" Target="../media/image176.png"/><Relationship Id="rId2" Type="http://schemas.openxmlformats.org/officeDocument/2006/relationships/notesSlide" Target="../notesSlides/notesSlide28.xml"/><Relationship Id="rId16" Type="http://schemas.openxmlformats.org/officeDocument/2006/relationships/image" Target="../media/image175.png"/><Relationship Id="rId1" Type="http://schemas.openxmlformats.org/officeDocument/2006/relationships/slideLayout" Target="../slideLayouts/slideLayout21.xml"/><Relationship Id="rId6" Type="http://schemas.openxmlformats.org/officeDocument/2006/relationships/hyperlink" Target="https://www.linkedin.com/feed/update/urn:li:share:7171230451943096321" TargetMode="External"/><Relationship Id="rId11" Type="http://schemas.openxmlformats.org/officeDocument/2006/relationships/hyperlink" Target="https://can01.safelinks.protection.outlook.com/?url=https%3A%2F%2Ftwitter.com%2FNRCan%2Fstatus%2F1766174283317821716&amp;data=05%7C02%7Cjenny.wilsonsewell%40nrcan-rncan.gc.ca%7C5844ba070a044329a1a208dc3fa0ea70%7C05c95b3390ca49d5b644288b930b912b%7C0%7C0%7C638455207553129411%7CUnknown%7CTWFpbGZsb3d8eyJWIjoiMC4wLjAwMDAiLCJQIjoiV2luMzIiLCJBTiI6Ik1haWwiLCJXVCI6Mn0%3D%7C0%7C%7C%7C&amp;sdata=1I%2FJBhrKyigBVn4h9%2FG0PaZ0R4BZporLJ4hbpsRCwYE%3D&amp;reserved=0" TargetMode="External"/><Relationship Id="rId5" Type="http://schemas.openxmlformats.org/officeDocument/2006/relationships/hyperlink" Target="https://www.facebook.com/260058766139220/posts/797224035756021" TargetMode="External"/><Relationship Id="rId15" Type="http://schemas.openxmlformats.org/officeDocument/2006/relationships/image" Target="../media/image174.png"/><Relationship Id="rId10" Type="http://schemas.openxmlformats.org/officeDocument/2006/relationships/hyperlink" Target="https://can01.safelinks.protection.outlook.com/?url=https%3A%2F%2Fwww.linkedin.com%2Ffeed%2Fupdate%2Furn%3Ali%3Aactivity%3A7171939387176275968&amp;data=05%7C02%7Cjenny.wilsonsewell%40nrcan-rncan.gc.ca%7C5844ba070a044329a1a208dc3fa0ea70%7C05c95b3390ca49d5b644288b930b912b%7C0%7C0%7C638455207553118676%7CUnknown%7CTWFpbGZsb3d8eyJWIjoiMC4wLjAwMDAiLCJQIjoiV2luMzIiLCJBTiI6Ik1haWwiLCJXVCI6Mn0%3D%7C0%7C%7C%7C&amp;sdata=OUCw5F%2BdzjTNuWiag67CF7NjEch15i%2BHcYm8Pb8YbD8%3D&amp;reserved=0" TargetMode="External"/><Relationship Id="rId19" Type="http://schemas.openxmlformats.org/officeDocument/2006/relationships/image" Target="../media/image177.png"/><Relationship Id="rId4" Type="http://schemas.openxmlformats.org/officeDocument/2006/relationships/hyperlink" Target="https://www.facebook.com/291828829612329/posts/916073590521180" TargetMode="External"/><Relationship Id="rId9" Type="http://schemas.openxmlformats.org/officeDocument/2006/relationships/hyperlink" Target="https://can01.safelinks.protection.outlook.com/?url=https%3A%2F%2Fwww.linkedin.com%2Ffeed%2Fupdate%2Furn%3Ali%3Aactivity%3A7171939980326457346&amp;data=05%7C02%7Cjenny.wilsonsewell%40nrcan-rncan.gc.ca%7C5844ba070a044329a1a208dc3fa0ea70%7C05c95b3390ca49d5b644288b930b912b%7C0%7C0%7C638455207553104427%7CUnknown%7CTWFpbGZsb3d8eyJWIjoiMC4wLjAwMDAiLCJQIjoiV2luMzIiLCJBTiI6Ik1haWwiLCJXVCI6Mn0%3D%7C0%7C%7C%7C&amp;sdata=I%2BMbxlFOUGDk%2BzA7FqbLW%2FC%2FUmPnOAdSNCu%2FsseW1ww%3D&amp;reserved=0" TargetMode="External"/><Relationship Id="rId14" Type="http://schemas.openxmlformats.org/officeDocument/2006/relationships/image" Target="../media/image17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3" Type="http://schemas.openxmlformats.org/officeDocument/2006/relationships/image" Target="../media/image25.png"/><Relationship Id="rId18" Type="http://schemas.openxmlformats.org/officeDocument/2006/relationships/image" Target="cid:df831f64-da1a-4928-88fb-9e858a91d3db@CANPRD01.PROD.OUTLOOK.COM" TargetMode="External"/><Relationship Id="rId26" Type="http://schemas.openxmlformats.org/officeDocument/2006/relationships/image" Target="cid:af579445-efd4-44ed-b0c4-c514dfd43bf6@CANPRD01.PROD.OUTLOOK.COM" TargetMode="External"/><Relationship Id="rId21" Type="http://schemas.openxmlformats.org/officeDocument/2006/relationships/image" Target="../media/image29.png"/><Relationship Id="rId34" Type="http://schemas.openxmlformats.org/officeDocument/2006/relationships/image" Target="../media/image39.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7.png"/><Relationship Id="rId25" Type="http://schemas.openxmlformats.org/officeDocument/2006/relationships/image" Target="../media/image33.png"/><Relationship Id="rId33" Type="http://schemas.openxmlformats.org/officeDocument/2006/relationships/image" Target="../media/image38.svg"/><Relationship Id="rId2" Type="http://schemas.openxmlformats.org/officeDocument/2006/relationships/notesSlide" Target="../notesSlides/notesSlide5.xml"/><Relationship Id="rId16" Type="http://schemas.openxmlformats.org/officeDocument/2006/relationships/image" Target="cid:065f9414-5834-44ad-9a6d-d144da7fcc3c@CANPRD01.PROD.OUTLOOK.COM" TargetMode="External"/><Relationship Id="rId20" Type="http://schemas.microsoft.com/office/2007/relationships/hdphoto" Target="../media/hdphoto3.wdp"/><Relationship Id="rId29" Type="http://schemas.openxmlformats.org/officeDocument/2006/relationships/image" Target="../media/image35.png"/><Relationship Id="rId1" Type="http://schemas.openxmlformats.org/officeDocument/2006/relationships/slideLayout" Target="../slideLayouts/slideLayout14.xml"/><Relationship Id="rId6" Type="http://schemas.openxmlformats.org/officeDocument/2006/relationships/image" Target="cid:28bacbb0-29ab-4a2c-a9a8-8c8614710a4e@CANPRD01.PROD.OUTLOOK.COM" TargetMode="External"/><Relationship Id="rId11" Type="http://schemas.openxmlformats.org/officeDocument/2006/relationships/image" Target="../media/image23.png"/><Relationship Id="rId24" Type="http://schemas.openxmlformats.org/officeDocument/2006/relationships/image" Target="../media/image32.png"/><Relationship Id="rId32" Type="http://schemas.openxmlformats.org/officeDocument/2006/relationships/image" Target="../media/image37.png"/><Relationship Id="rId37" Type="http://schemas.openxmlformats.org/officeDocument/2006/relationships/image" Target="../media/image42.png"/><Relationship Id="rId5" Type="http://schemas.openxmlformats.org/officeDocument/2006/relationships/image" Target="../media/image18.png"/><Relationship Id="rId15" Type="http://schemas.openxmlformats.org/officeDocument/2006/relationships/image" Target="../media/image26.png"/><Relationship Id="rId23" Type="http://schemas.openxmlformats.org/officeDocument/2006/relationships/image" Target="../media/image31.png"/><Relationship Id="rId28" Type="http://schemas.openxmlformats.org/officeDocument/2006/relationships/image" Target="cid:371e95a7-90fe-4e03-a814-e40fe0c9ad7e@CANPRD01.PROD.OUTLOOK.COM" TargetMode="External"/><Relationship Id="rId36" Type="http://schemas.openxmlformats.org/officeDocument/2006/relationships/image" Target="../media/image41.png"/><Relationship Id="rId10" Type="http://schemas.openxmlformats.org/officeDocument/2006/relationships/image" Target="../media/image22.png"/><Relationship Id="rId19" Type="http://schemas.openxmlformats.org/officeDocument/2006/relationships/image" Target="../media/image28.png"/><Relationship Id="rId31" Type="http://schemas.openxmlformats.org/officeDocument/2006/relationships/image" Target="../media/image36.png"/><Relationship Id="rId4" Type="http://schemas.openxmlformats.org/officeDocument/2006/relationships/image" Target="cid:f72e9762-53cd-4552-8d60-97f3b99b916e@CANPRD01.PROD.OUTLOOK.COM" TargetMode="External"/><Relationship Id="rId9" Type="http://schemas.openxmlformats.org/officeDocument/2006/relationships/image" Target="../media/image21.png"/><Relationship Id="rId14" Type="http://schemas.openxmlformats.org/officeDocument/2006/relationships/image" Target="cid:78cff6b5-95af-4d14-b9c2-a6e074c782b9@CANPRD01.PROD.OUTLOOK.COM" TargetMode="External"/><Relationship Id="rId22" Type="http://schemas.openxmlformats.org/officeDocument/2006/relationships/image" Target="../media/image30.png"/><Relationship Id="rId27" Type="http://schemas.openxmlformats.org/officeDocument/2006/relationships/image" Target="../media/image34.png"/><Relationship Id="rId30" Type="http://schemas.openxmlformats.org/officeDocument/2006/relationships/image" Target="cid:121be6a1-2807-4536-b6f6-36974cd892a3@CANPRD01.PROD.OUTLOOK.COM" TargetMode="External"/><Relationship Id="rId35" Type="http://schemas.openxmlformats.org/officeDocument/2006/relationships/image" Target="../media/image40.png"/><Relationship Id="rId8" Type="http://schemas.openxmlformats.org/officeDocument/2006/relationships/image" Target="../media/image20.png"/><Relationship Id="rId3"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hyperlink" Target="https://www.tbs-sct.canada.ca/pol/doc-eng.aspx?id=16553" TargetMode="External"/><Relationship Id="rId3" Type="http://schemas.openxmlformats.org/officeDocument/2006/relationships/slideLayout" Target="../slideLayouts/slideLayout14.xml"/><Relationship Id="rId7" Type="http://schemas.openxmlformats.org/officeDocument/2006/relationships/hyperlink" Target="https://www.tbs-sct.canada.ca/pol/doc-eng.aspx?id=28108"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cid:f72e9762-53cd-4552-8d60-97f3b99b916e@CANPRD01.PROD.OUTLOOK.COM" TargetMode="External"/><Relationship Id="rId5" Type="http://schemas.openxmlformats.org/officeDocument/2006/relationships/image" Target="../media/image17.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gcgeo.gc.ca/" TargetMode="External"/><Relationship Id="rId4" Type="http://schemas.openxmlformats.org/officeDocument/2006/relationships/hyperlink" Target="mailto:fgp-pgf@nrcan-rncan.gc.ca" TargetMode="External"/></Relationships>
</file>

<file path=ppt/slides/_rels/slide8.xml.rels><?xml version="1.0" encoding="UTF-8" standalone="yes"?>
<Relationships xmlns="http://schemas.openxmlformats.org/package/2006/relationships"><Relationship Id="rId13" Type="http://schemas.openxmlformats.org/officeDocument/2006/relationships/tags" Target="../tags/tag15.xml"/><Relationship Id="rId18" Type="http://schemas.openxmlformats.org/officeDocument/2006/relationships/tags" Target="../tags/tag20.xml"/><Relationship Id="rId26" Type="http://schemas.openxmlformats.org/officeDocument/2006/relationships/tags" Target="../tags/tag28.xml"/><Relationship Id="rId39" Type="http://schemas.openxmlformats.org/officeDocument/2006/relationships/image" Target="../media/image46.svg"/><Relationship Id="rId21" Type="http://schemas.openxmlformats.org/officeDocument/2006/relationships/tags" Target="../tags/tag23.xml"/><Relationship Id="rId34" Type="http://schemas.openxmlformats.org/officeDocument/2006/relationships/image" Target="../media/image17.jpeg"/><Relationship Id="rId42" Type="http://schemas.openxmlformats.org/officeDocument/2006/relationships/image" Target="../media/image49.png"/><Relationship Id="rId47" Type="http://schemas.openxmlformats.org/officeDocument/2006/relationships/image" Target="../media/image54.svg"/><Relationship Id="rId50" Type="http://schemas.openxmlformats.org/officeDocument/2006/relationships/image" Target="../media/image57.png"/><Relationship Id="rId55" Type="http://schemas.openxmlformats.org/officeDocument/2006/relationships/image" Target="../media/image62.png"/><Relationship Id="rId7" Type="http://schemas.openxmlformats.org/officeDocument/2006/relationships/tags" Target="../tags/tag9.xml"/><Relationship Id="rId2" Type="http://schemas.openxmlformats.org/officeDocument/2006/relationships/tags" Target="../tags/tag4.xml"/><Relationship Id="rId16" Type="http://schemas.openxmlformats.org/officeDocument/2006/relationships/tags" Target="../tags/tag18.xml"/><Relationship Id="rId29" Type="http://schemas.openxmlformats.org/officeDocument/2006/relationships/tags" Target="../tags/tag31.xml"/><Relationship Id="rId11" Type="http://schemas.openxmlformats.org/officeDocument/2006/relationships/tags" Target="../tags/tag13.xml"/><Relationship Id="rId24" Type="http://schemas.openxmlformats.org/officeDocument/2006/relationships/tags" Target="../tags/tag26.xml"/><Relationship Id="rId32" Type="http://schemas.openxmlformats.org/officeDocument/2006/relationships/slideLayout" Target="../slideLayouts/slideLayout15.xml"/><Relationship Id="rId37" Type="http://schemas.openxmlformats.org/officeDocument/2006/relationships/image" Target="../media/image44.svg"/><Relationship Id="rId40" Type="http://schemas.openxmlformats.org/officeDocument/2006/relationships/image" Target="../media/image47.png"/><Relationship Id="rId45" Type="http://schemas.openxmlformats.org/officeDocument/2006/relationships/image" Target="../media/image52.svg"/><Relationship Id="rId53" Type="http://schemas.openxmlformats.org/officeDocument/2006/relationships/image" Target="../media/image60.png"/><Relationship Id="rId5" Type="http://schemas.openxmlformats.org/officeDocument/2006/relationships/tags" Target="../tags/tag7.xml"/><Relationship Id="rId10" Type="http://schemas.openxmlformats.org/officeDocument/2006/relationships/tags" Target="../tags/tag12.xml"/><Relationship Id="rId19" Type="http://schemas.openxmlformats.org/officeDocument/2006/relationships/tags" Target="../tags/tag21.xml"/><Relationship Id="rId31" Type="http://schemas.openxmlformats.org/officeDocument/2006/relationships/tags" Target="../tags/tag33.xml"/><Relationship Id="rId44" Type="http://schemas.openxmlformats.org/officeDocument/2006/relationships/image" Target="../media/image51.png"/><Relationship Id="rId52" Type="http://schemas.openxmlformats.org/officeDocument/2006/relationships/image" Target="../media/image59.png"/><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 Id="rId22" Type="http://schemas.openxmlformats.org/officeDocument/2006/relationships/tags" Target="../tags/tag24.xml"/><Relationship Id="rId27" Type="http://schemas.openxmlformats.org/officeDocument/2006/relationships/tags" Target="../tags/tag29.xml"/><Relationship Id="rId30" Type="http://schemas.openxmlformats.org/officeDocument/2006/relationships/tags" Target="../tags/tag32.xml"/><Relationship Id="rId35" Type="http://schemas.openxmlformats.org/officeDocument/2006/relationships/image" Target="cid:f72e9762-53cd-4552-8d60-97f3b99b916e@CANPRD01.PROD.OUTLOOK.COM" TargetMode="External"/><Relationship Id="rId43" Type="http://schemas.openxmlformats.org/officeDocument/2006/relationships/image" Target="../media/image50.svg"/><Relationship Id="rId48" Type="http://schemas.openxmlformats.org/officeDocument/2006/relationships/image" Target="../media/image55.png"/><Relationship Id="rId56" Type="http://schemas.openxmlformats.org/officeDocument/2006/relationships/image" Target="../media/image63.svg"/><Relationship Id="rId8" Type="http://schemas.openxmlformats.org/officeDocument/2006/relationships/tags" Target="../tags/tag10.xml"/><Relationship Id="rId51" Type="http://schemas.openxmlformats.org/officeDocument/2006/relationships/image" Target="../media/image58.png"/><Relationship Id="rId3" Type="http://schemas.openxmlformats.org/officeDocument/2006/relationships/tags" Target="../tags/tag5.xml"/><Relationship Id="rId12" Type="http://schemas.openxmlformats.org/officeDocument/2006/relationships/tags" Target="../tags/tag14.xml"/><Relationship Id="rId17" Type="http://schemas.openxmlformats.org/officeDocument/2006/relationships/tags" Target="../tags/tag19.xml"/><Relationship Id="rId25" Type="http://schemas.openxmlformats.org/officeDocument/2006/relationships/tags" Target="../tags/tag27.xml"/><Relationship Id="rId33" Type="http://schemas.openxmlformats.org/officeDocument/2006/relationships/notesSlide" Target="../notesSlides/notesSlide8.xml"/><Relationship Id="rId38" Type="http://schemas.openxmlformats.org/officeDocument/2006/relationships/image" Target="../media/image45.png"/><Relationship Id="rId46" Type="http://schemas.openxmlformats.org/officeDocument/2006/relationships/image" Target="../media/image53.png"/><Relationship Id="rId20" Type="http://schemas.openxmlformats.org/officeDocument/2006/relationships/tags" Target="../tags/tag22.xml"/><Relationship Id="rId41" Type="http://schemas.openxmlformats.org/officeDocument/2006/relationships/image" Target="../media/image48.svg"/><Relationship Id="rId54" Type="http://schemas.openxmlformats.org/officeDocument/2006/relationships/image" Target="../media/image61.svg"/><Relationship Id="rId1" Type="http://schemas.openxmlformats.org/officeDocument/2006/relationships/tags" Target="../tags/tag3.xml"/><Relationship Id="rId6" Type="http://schemas.openxmlformats.org/officeDocument/2006/relationships/tags" Target="../tags/tag8.xml"/><Relationship Id="rId15" Type="http://schemas.openxmlformats.org/officeDocument/2006/relationships/tags" Target="../tags/tag17.xml"/><Relationship Id="rId23" Type="http://schemas.openxmlformats.org/officeDocument/2006/relationships/tags" Target="../tags/tag25.xml"/><Relationship Id="rId28" Type="http://schemas.openxmlformats.org/officeDocument/2006/relationships/tags" Target="../tags/tag30.xml"/><Relationship Id="rId36" Type="http://schemas.openxmlformats.org/officeDocument/2006/relationships/image" Target="../media/image43.png"/><Relationship Id="rId49" Type="http://schemas.openxmlformats.org/officeDocument/2006/relationships/image" Target="../media/image56.png"/></Relationships>
</file>

<file path=ppt/slides/_rels/slide9.xml.rels><?xml version="1.0" encoding="UTF-8" standalone="yes"?>
<Relationships xmlns="http://schemas.openxmlformats.org/package/2006/relationships"><Relationship Id="rId13" Type="http://schemas.openxmlformats.org/officeDocument/2006/relationships/tags" Target="../tags/tag46.xml"/><Relationship Id="rId18" Type="http://schemas.openxmlformats.org/officeDocument/2006/relationships/tags" Target="../tags/tag51.xml"/><Relationship Id="rId26" Type="http://schemas.openxmlformats.org/officeDocument/2006/relationships/tags" Target="../tags/tag59.xml"/><Relationship Id="rId39" Type="http://schemas.openxmlformats.org/officeDocument/2006/relationships/image" Target="../media/image66.png"/><Relationship Id="rId21" Type="http://schemas.openxmlformats.org/officeDocument/2006/relationships/tags" Target="../tags/tag54.xml"/><Relationship Id="rId34" Type="http://schemas.openxmlformats.org/officeDocument/2006/relationships/notesSlide" Target="../notesSlides/notesSlide9.xml"/><Relationship Id="rId42" Type="http://schemas.openxmlformats.org/officeDocument/2006/relationships/image" Target="../media/image69.png"/><Relationship Id="rId47" Type="http://schemas.openxmlformats.org/officeDocument/2006/relationships/image" Target="../media/image63.svg"/><Relationship Id="rId50" Type="http://schemas.openxmlformats.org/officeDocument/2006/relationships/image" Target="../media/image73.png"/><Relationship Id="rId7" Type="http://schemas.openxmlformats.org/officeDocument/2006/relationships/tags" Target="../tags/tag40.xml"/><Relationship Id="rId2" Type="http://schemas.openxmlformats.org/officeDocument/2006/relationships/tags" Target="../tags/tag35.xml"/><Relationship Id="rId16" Type="http://schemas.openxmlformats.org/officeDocument/2006/relationships/tags" Target="../tags/tag49.xml"/><Relationship Id="rId29" Type="http://schemas.openxmlformats.org/officeDocument/2006/relationships/tags" Target="../tags/tag62.xml"/><Relationship Id="rId11" Type="http://schemas.openxmlformats.org/officeDocument/2006/relationships/tags" Target="../tags/tag44.xml"/><Relationship Id="rId24" Type="http://schemas.openxmlformats.org/officeDocument/2006/relationships/tags" Target="../tags/tag57.xml"/><Relationship Id="rId32" Type="http://schemas.openxmlformats.org/officeDocument/2006/relationships/tags" Target="../tags/tag65.xml"/><Relationship Id="rId37" Type="http://schemas.openxmlformats.org/officeDocument/2006/relationships/image" Target="../media/image64.png"/><Relationship Id="rId40" Type="http://schemas.openxmlformats.org/officeDocument/2006/relationships/image" Target="../media/image67.svg"/><Relationship Id="rId45" Type="http://schemas.openxmlformats.org/officeDocument/2006/relationships/image" Target="../media/image61.svg"/><Relationship Id="rId53" Type="http://schemas.openxmlformats.org/officeDocument/2006/relationships/image" Target="../media/image76.svg"/><Relationship Id="rId5" Type="http://schemas.openxmlformats.org/officeDocument/2006/relationships/tags" Target="../tags/tag38.xml"/><Relationship Id="rId10" Type="http://schemas.openxmlformats.org/officeDocument/2006/relationships/tags" Target="../tags/tag43.xml"/><Relationship Id="rId19" Type="http://schemas.openxmlformats.org/officeDocument/2006/relationships/tags" Target="../tags/tag52.xml"/><Relationship Id="rId31" Type="http://schemas.openxmlformats.org/officeDocument/2006/relationships/tags" Target="../tags/tag64.xml"/><Relationship Id="rId44" Type="http://schemas.openxmlformats.org/officeDocument/2006/relationships/image" Target="../media/image60.png"/><Relationship Id="rId52" Type="http://schemas.openxmlformats.org/officeDocument/2006/relationships/image" Target="../media/image75.png"/><Relationship Id="rId4" Type="http://schemas.openxmlformats.org/officeDocument/2006/relationships/tags" Target="../tags/tag37.xml"/><Relationship Id="rId9" Type="http://schemas.openxmlformats.org/officeDocument/2006/relationships/tags" Target="../tags/tag42.xml"/><Relationship Id="rId14" Type="http://schemas.openxmlformats.org/officeDocument/2006/relationships/tags" Target="../tags/tag47.xml"/><Relationship Id="rId22" Type="http://schemas.openxmlformats.org/officeDocument/2006/relationships/tags" Target="../tags/tag55.xml"/><Relationship Id="rId27" Type="http://schemas.openxmlformats.org/officeDocument/2006/relationships/tags" Target="../tags/tag60.xml"/><Relationship Id="rId30" Type="http://schemas.openxmlformats.org/officeDocument/2006/relationships/tags" Target="../tags/tag63.xml"/><Relationship Id="rId35" Type="http://schemas.openxmlformats.org/officeDocument/2006/relationships/image" Target="../media/image17.jpeg"/><Relationship Id="rId43" Type="http://schemas.openxmlformats.org/officeDocument/2006/relationships/image" Target="../media/image70.png"/><Relationship Id="rId48" Type="http://schemas.openxmlformats.org/officeDocument/2006/relationships/image" Target="../media/image71.png"/><Relationship Id="rId8" Type="http://schemas.openxmlformats.org/officeDocument/2006/relationships/tags" Target="../tags/tag41.xml"/><Relationship Id="rId51" Type="http://schemas.openxmlformats.org/officeDocument/2006/relationships/image" Target="../media/image74.svg"/><Relationship Id="rId3" Type="http://schemas.openxmlformats.org/officeDocument/2006/relationships/tags" Target="../tags/tag36.xml"/><Relationship Id="rId12" Type="http://schemas.openxmlformats.org/officeDocument/2006/relationships/tags" Target="../tags/tag45.xml"/><Relationship Id="rId17" Type="http://schemas.openxmlformats.org/officeDocument/2006/relationships/tags" Target="../tags/tag50.xml"/><Relationship Id="rId25" Type="http://schemas.openxmlformats.org/officeDocument/2006/relationships/tags" Target="../tags/tag58.xml"/><Relationship Id="rId33" Type="http://schemas.openxmlformats.org/officeDocument/2006/relationships/slideLayout" Target="../slideLayouts/slideLayout15.xml"/><Relationship Id="rId38" Type="http://schemas.openxmlformats.org/officeDocument/2006/relationships/image" Target="../media/image65.png"/><Relationship Id="rId46" Type="http://schemas.openxmlformats.org/officeDocument/2006/relationships/image" Target="../media/image62.png"/><Relationship Id="rId20" Type="http://schemas.openxmlformats.org/officeDocument/2006/relationships/tags" Target="../tags/tag53.xml"/><Relationship Id="rId41" Type="http://schemas.openxmlformats.org/officeDocument/2006/relationships/image" Target="../media/image68.png"/><Relationship Id="rId54" Type="http://schemas.openxmlformats.org/officeDocument/2006/relationships/image" Target="../media/image77.png"/><Relationship Id="rId1" Type="http://schemas.openxmlformats.org/officeDocument/2006/relationships/tags" Target="../tags/tag34.xml"/><Relationship Id="rId6" Type="http://schemas.openxmlformats.org/officeDocument/2006/relationships/tags" Target="../tags/tag39.xml"/><Relationship Id="rId15" Type="http://schemas.openxmlformats.org/officeDocument/2006/relationships/tags" Target="../tags/tag48.xml"/><Relationship Id="rId23" Type="http://schemas.openxmlformats.org/officeDocument/2006/relationships/tags" Target="../tags/tag56.xml"/><Relationship Id="rId28" Type="http://schemas.openxmlformats.org/officeDocument/2006/relationships/tags" Target="../tags/tag61.xml"/><Relationship Id="rId36" Type="http://schemas.openxmlformats.org/officeDocument/2006/relationships/image" Target="cid:f72e9762-53cd-4552-8d60-97f3b99b916e@CANPRD01.PROD.OUTLOOK.COM" TargetMode="External"/><Relationship Id="rId49" Type="http://schemas.openxmlformats.org/officeDocument/2006/relationships/image" Target="../media/image7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A92F0-8D6C-AC43-AECB-F1F6A3434FEB}"/>
              </a:ext>
            </a:extLst>
          </p:cNvPr>
          <p:cNvSpPr>
            <a:spLocks noGrp="1"/>
          </p:cNvSpPr>
          <p:nvPr>
            <p:ph type="ctrTitle"/>
          </p:nvPr>
        </p:nvSpPr>
        <p:spPr>
          <a:xfrm>
            <a:off x="3175872" y="3986181"/>
            <a:ext cx="11401327" cy="1197286"/>
          </a:xfrm>
        </p:spPr>
        <p:txBody>
          <a:bodyPr>
            <a:noAutofit/>
          </a:bodyPr>
          <a:lstStyle/>
          <a:p>
            <a:r>
              <a:rPr lang="en-US" sz="4000" b="0">
                <a:solidFill>
                  <a:srgbClr val="E9EBEB"/>
                </a:solidFill>
                <a:latin typeface="Abadi Extra Light" panose="020B0204020104020204" pitchFamily="34" charset="0"/>
                <a:cs typeface="Arial"/>
              </a:rPr>
              <a:t>Presenting Canada’s geospatial information</a:t>
            </a:r>
            <a:endParaRPr lang="en-US" sz="4000" b="0">
              <a:solidFill>
                <a:srgbClr val="E9EBEB"/>
              </a:solidFill>
              <a:latin typeface="Abadi Extra Light" panose="020B0204020104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F4119572-9F54-C640-876D-80A41B621EA2}"/>
              </a:ext>
            </a:extLst>
          </p:cNvPr>
          <p:cNvSpPr>
            <a:spLocks noGrp="1"/>
          </p:cNvSpPr>
          <p:nvPr>
            <p:ph type="body" sz="quarter" idx="13"/>
          </p:nvPr>
        </p:nvSpPr>
        <p:spPr>
          <a:xfrm>
            <a:off x="200020" y="5191992"/>
            <a:ext cx="10158560" cy="508720"/>
          </a:xfrm>
        </p:spPr>
        <p:txBody>
          <a:bodyPr>
            <a:normAutofit fontScale="85000" lnSpcReduction="10000"/>
          </a:bodyPr>
          <a:lstStyle/>
          <a:p>
            <a:r>
              <a:rPr lang="en-US" dirty="0">
                <a:solidFill>
                  <a:srgbClr val="E9EBEB"/>
                </a:solidFill>
                <a:latin typeface="Abadi Extra Light"/>
              </a:rPr>
              <a:t>Emergency Management Geomatics Community of Practice – August 22, 2024</a:t>
            </a:r>
          </a:p>
        </p:txBody>
      </p:sp>
      <p:pic>
        <p:nvPicPr>
          <p:cNvPr id="9" name="Picture 8" descr="A screen shot of a computer screen&#10;&#10;Description automatically generated">
            <a:extLst>
              <a:ext uri="{FF2B5EF4-FFF2-40B4-BE49-F238E27FC236}">
                <a16:creationId xmlns:a16="http://schemas.microsoft.com/office/drawing/2014/main" id="{6C61EB77-93F8-BA76-016F-12F1B988C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14" y="4445087"/>
            <a:ext cx="3014663" cy="809685"/>
          </a:xfrm>
          <a:prstGeom prst="rect">
            <a:avLst/>
          </a:prstGeom>
        </p:spPr>
      </p:pic>
      <p:sp>
        <p:nvSpPr>
          <p:cNvPr id="10" name="Title 1">
            <a:extLst>
              <a:ext uri="{FF2B5EF4-FFF2-40B4-BE49-F238E27FC236}">
                <a16:creationId xmlns:a16="http://schemas.microsoft.com/office/drawing/2014/main" id="{73144A5D-4E6E-37E1-19E8-2569B555E64A}"/>
              </a:ext>
            </a:extLst>
          </p:cNvPr>
          <p:cNvSpPr txBox="1">
            <a:spLocks/>
          </p:cNvSpPr>
          <p:nvPr/>
        </p:nvSpPr>
        <p:spPr>
          <a:xfrm>
            <a:off x="2921703" y="4008994"/>
            <a:ext cx="265171" cy="1197286"/>
          </a:xfrm>
          <a:prstGeom prst="rect">
            <a:avLst/>
          </a:prstGeom>
        </p:spPr>
        <p:txBody>
          <a:bodyPr vert="horz" lIns="0" tIns="45720" rIns="91440" bIns="0" rtlCol="0" anchor="b">
            <a:noAutofit/>
          </a:bodyPr>
          <a:lstStyle>
            <a:lvl1pPr algn="l" defTabSz="914400" rtl="0" eaLnBrk="1" latinLnBrk="0" hangingPunct="1">
              <a:lnSpc>
                <a:spcPct val="90000"/>
              </a:lnSpc>
              <a:spcBef>
                <a:spcPct val="0"/>
              </a:spcBef>
              <a:buNone/>
              <a:defRPr sz="54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srgbClr val="E9EBEB"/>
                </a:solidFill>
                <a:effectLst/>
                <a:uLnTx/>
                <a:uFillTx/>
                <a:latin typeface="Aptos Display" panose="02110004020202020204"/>
                <a:ea typeface="+mj-ea"/>
                <a:cs typeface="Arial"/>
              </a:rPr>
              <a:t>:</a:t>
            </a:r>
            <a:endParaRPr kumimoji="0" lang="en-US" sz="5400" b="0" i="0" u="none" strike="noStrike" kern="1200" cap="none" spc="0" normalizeH="0" baseline="0" noProof="0">
              <a:ln>
                <a:noFill/>
              </a:ln>
              <a:solidFill>
                <a:srgbClr val="E9EBEB"/>
              </a:solidFill>
              <a:effectLst/>
              <a:uLnTx/>
              <a:uFillTx/>
              <a:latin typeface="Aptos Display" panose="02110004020202020204"/>
              <a:ea typeface="+mj-ea"/>
              <a:cs typeface="Arial" panose="020B0604020202020204" pitchFamily="34" charset="0"/>
            </a:endParaRPr>
          </a:p>
        </p:txBody>
      </p:sp>
    </p:spTree>
    <p:extLst>
      <p:ext uri="{BB962C8B-B14F-4D97-AF65-F5344CB8AC3E}">
        <p14:creationId xmlns:p14="http://schemas.microsoft.com/office/powerpoint/2010/main" val="2954727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D4448E-7DBC-FCF7-B5F5-55EF3324435A}"/>
              </a:ext>
            </a:extLst>
          </p:cNvPr>
          <p:cNvSpPr txBox="1"/>
          <p:nvPr/>
        </p:nvSpPr>
        <p:spPr>
          <a:xfrm>
            <a:off x="61903" y="637917"/>
            <a:ext cx="1202217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GC Requirements: </a:t>
            </a:r>
            <a:r>
              <a:rPr kumimoji="0" lang="en-US" sz="1600" b="0" i="0" u="none" strike="noStrike" kern="1200" cap="none" spc="-10" normalizeH="0" baseline="0" noProof="0">
                <a:ln>
                  <a:noFill/>
                </a:ln>
                <a:solidFill>
                  <a:srgbClr val="0070C0"/>
                </a:solidFill>
                <a:effectLst/>
                <a:uLnTx/>
                <a:uFillTx/>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Standard on Web Accessibility</a:t>
            </a:r>
            <a:r>
              <a:rPr kumimoji="0" lang="en-US" sz="1600" b="0" i="0" u="none" strike="noStrike" kern="1200" cap="none" spc="-1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1600" b="0" i="0" u="none" strike="noStrike" kern="1200" cap="none" spc="-1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requires web content/pages to meet </a:t>
            </a:r>
            <a:r>
              <a:rPr kumimoji="0" lang="en-US" altLang="en-US" sz="1600" b="0" i="0" u="none" strike="noStrike" kern="1200" cap="none" spc="-1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all five </a:t>
            </a:r>
            <a:r>
              <a:rPr kumimoji="0" lang="en-US" altLang="en-US" sz="1600" b="0" i="0" u="none" strike="noStrike" kern="1200" cap="none" spc="-10" normalizeH="0" baseline="0" noProof="0">
                <a:ln>
                  <a:noFill/>
                </a:ln>
                <a:solidFill>
                  <a:srgbClr val="0070C0"/>
                </a:solidFill>
                <a:effectLst/>
                <a:uLnTx/>
                <a:uFillTx/>
                <a:latin typeface="Calibri" panose="020F0502020204030204" pitchFamily="34" charset="0"/>
                <a:ea typeface="+mn-ea"/>
                <a:cs typeface="Calibri" panose="020F0502020204030204" pitchFamily="34" charset="0"/>
                <a:hlinkClick r:id="rId4">
                  <a:extLst>
                    <a:ext uri="{A12FA001-AC4F-418D-AE19-62706E023703}">
                      <ahyp:hlinkClr xmlns:ahyp="http://schemas.microsoft.com/office/drawing/2018/hyperlinkcolor" val="tx"/>
                    </a:ext>
                  </a:extLst>
                </a:hlinkClick>
              </a:rPr>
              <a:t>WCAG 2.0 conformance requirements</a:t>
            </a:r>
            <a:r>
              <a:rPr kumimoji="0" lang="en-US" altLang="en-US" sz="1600" b="0" i="0" u="none" strike="noStrike" kern="1200" cap="none" spc="-1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1600" b="0" i="0" u="none" strike="noStrike" kern="1200" cap="none" spc="-1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ensuring </a:t>
            </a:r>
            <a:r>
              <a:rPr kumimoji="0" lang="en-US" sz="1600" b="0" i="0" u="none" strike="noStrike" kern="1200" cap="none" spc="-1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content is accessible to a wide range of people who have disabilities and enhancing usability for all users in general. </a:t>
            </a:r>
          </a:p>
          <a:p>
            <a:pPr marL="1714500" marR="0" lvl="3"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1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EB7EA9B3-211C-D4D6-97D0-4B277ACB1944}"/>
              </a:ext>
            </a:extLst>
          </p:cNvPr>
          <p:cNvSpPr txBox="1"/>
          <p:nvPr/>
        </p:nvSpPr>
        <p:spPr>
          <a:xfrm>
            <a:off x="134054" y="4561881"/>
            <a:ext cx="7453070" cy="1461939"/>
          </a:xfrm>
          <a:prstGeom prst="rect">
            <a:avLst/>
          </a:prstGeom>
          <a:noFill/>
        </p:spPr>
        <p:txBody>
          <a:bodyPr wrap="square" lIns="91440" tIns="45720" rIns="91440" bIns="45720" anchor="t">
            <a:spAutoFit/>
          </a:bodyPr>
          <a:lstStyle/>
          <a:p>
            <a:pPr marL="171450" indent="-171450">
              <a:spcAft>
                <a:spcPts val="200"/>
              </a:spcAft>
              <a:buFont typeface="Arial" panose="020B0604020202020204" pitchFamily="34" charset="0"/>
              <a:buChar char="•"/>
              <a:tabLst>
                <a:tab pos="171450" algn="l"/>
              </a:tabLst>
            </a:pPr>
            <a:r>
              <a:rPr lang="en-US" sz="1400" b="1">
                <a:latin typeface="Calibri" panose="020F0502020204030204" pitchFamily="34" charset="0"/>
                <a:cs typeface="Calibri" panose="020F0502020204030204" pitchFamily="34" charset="0"/>
              </a:rPr>
              <a:t>WCAG and UI/UX testing/assessment is ongoing for every release </a:t>
            </a:r>
            <a:r>
              <a:rPr lang="en-US" sz="1400">
                <a:latin typeface="Calibri" panose="020F0502020204030204" pitchFamily="34" charset="0"/>
                <a:cs typeface="Calibri" panose="020F0502020204030204" pitchFamily="34" charset="0"/>
              </a:rPr>
              <a:t>to ensure map components and technologies are designed/developed to comply with requirements. For any issues, we log them on GitHub to be addressed. </a:t>
            </a:r>
          </a:p>
          <a:p>
            <a:pPr marL="171450" indent="-171450">
              <a:spcAft>
                <a:spcPts val="200"/>
              </a:spcAft>
              <a:buFont typeface="Arial" panose="020B0604020202020204" pitchFamily="34" charset="0"/>
              <a:buChar char="•"/>
              <a:tabLst>
                <a:tab pos="171450" algn="l"/>
              </a:tabLst>
            </a:pPr>
            <a:r>
              <a:rPr lang="en-US" sz="1400" b="1">
                <a:latin typeface="Calibri"/>
                <a:ea typeface="Calibri"/>
                <a:cs typeface="Calibri"/>
              </a:rPr>
              <a:t>GeoView User Testing and Workshops: </a:t>
            </a:r>
            <a:endParaRPr lang="en-US" sz="1400" b="1">
              <a:latin typeface="Calibri" panose="020F0502020204030204" pitchFamily="34" charset="0"/>
              <a:ea typeface="Calibri"/>
              <a:cs typeface="Calibri" panose="020F0502020204030204" pitchFamily="34" charset="0"/>
            </a:endParaRPr>
          </a:p>
          <a:p>
            <a:pPr marL="461645" lvl="1" indent="-175895">
              <a:spcAft>
                <a:spcPts val="200"/>
              </a:spcAft>
              <a:buFont typeface="Courier New" panose="02070309020205020404" pitchFamily="49" charset="0"/>
              <a:buChar char="o"/>
              <a:tabLst>
                <a:tab pos="171450" algn="l"/>
                <a:tab pos="403225" algn="l"/>
              </a:tabLst>
            </a:pPr>
            <a:r>
              <a:rPr lang="en-US" sz="1400">
                <a:latin typeface="Calibri"/>
                <a:ea typeface="+mn-lt"/>
                <a:cs typeface="+mn-lt"/>
              </a:rPr>
              <a:t>Users are recruited to test the UX based on the High-Fidelity Prototypes</a:t>
            </a:r>
          </a:p>
          <a:p>
            <a:pPr marL="461645" lvl="1" indent="-175895">
              <a:spcAft>
                <a:spcPts val="200"/>
              </a:spcAft>
              <a:buFont typeface="Courier New" panose="02070309020205020404" pitchFamily="49" charset="0"/>
              <a:buChar char="o"/>
              <a:tabLst>
                <a:tab pos="171450" algn="l"/>
                <a:tab pos="403225" algn="l"/>
              </a:tabLst>
            </a:pPr>
            <a:r>
              <a:rPr lang="en-US" sz="1400">
                <a:latin typeface="Calibri"/>
                <a:ea typeface="Calibri"/>
                <a:cs typeface="Calibri"/>
              </a:rPr>
              <a:t>Results are analyzed and changes are implemented based on feedback</a:t>
            </a:r>
            <a:endParaRPr lang="en-US" sz="1400">
              <a:latin typeface="Calibri"/>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A7A05837-7F32-E857-A34E-26F58D1A3A46}"/>
              </a:ext>
            </a:extLst>
          </p:cNvPr>
          <p:cNvSpPr txBox="1"/>
          <p:nvPr/>
        </p:nvSpPr>
        <p:spPr>
          <a:xfrm>
            <a:off x="127931" y="1247844"/>
            <a:ext cx="7159274" cy="274320"/>
          </a:xfrm>
          <a:prstGeom prst="rect">
            <a:avLst/>
          </a:prstGeom>
          <a:solidFill>
            <a:srgbClr val="00AFFA"/>
          </a:solid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0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0" name="TextBox 9">
            <a:extLst>
              <a:ext uri="{FF2B5EF4-FFF2-40B4-BE49-F238E27FC236}">
                <a16:creationId xmlns:a16="http://schemas.microsoft.com/office/drawing/2014/main" id="{7CBFCE79-2F27-7AA6-A954-95EF55C98AE3}"/>
              </a:ext>
            </a:extLst>
          </p:cNvPr>
          <p:cNvSpPr txBox="1"/>
          <p:nvPr/>
        </p:nvSpPr>
        <p:spPr>
          <a:xfrm>
            <a:off x="124836" y="1188200"/>
            <a:ext cx="6075939" cy="3847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Assessment: User Interface and User Experience (UI/UX)</a:t>
            </a:r>
            <a:endParaRPr kumimoji="0" lang="en-CA" sz="19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E67F5E07-BD7C-6CEF-8902-FB31A96A9BCB}"/>
              </a:ext>
            </a:extLst>
          </p:cNvPr>
          <p:cNvSpPr txBox="1"/>
          <p:nvPr/>
        </p:nvSpPr>
        <p:spPr>
          <a:xfrm>
            <a:off x="137456" y="3464158"/>
            <a:ext cx="7159274" cy="274320"/>
          </a:xfrm>
          <a:prstGeom prst="rect">
            <a:avLst/>
          </a:prstGeom>
          <a:solidFill>
            <a:srgbClr val="0099EE"/>
          </a:solid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0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2" name="TextBox 11">
            <a:extLst>
              <a:ext uri="{FF2B5EF4-FFF2-40B4-BE49-F238E27FC236}">
                <a16:creationId xmlns:a16="http://schemas.microsoft.com/office/drawing/2014/main" id="{CE568246-8465-A17E-842F-0908A26BC510}"/>
              </a:ext>
            </a:extLst>
          </p:cNvPr>
          <p:cNvSpPr txBox="1"/>
          <p:nvPr/>
        </p:nvSpPr>
        <p:spPr>
          <a:xfrm>
            <a:off x="134362" y="3398551"/>
            <a:ext cx="2637413" cy="3847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Implementation</a:t>
            </a:r>
            <a:endParaRPr kumimoji="0" lang="en-CA" sz="19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DC551CD7-0388-72FC-7B8F-72B53F11B01F}"/>
              </a:ext>
            </a:extLst>
          </p:cNvPr>
          <p:cNvSpPr txBox="1"/>
          <p:nvPr/>
        </p:nvSpPr>
        <p:spPr>
          <a:xfrm>
            <a:off x="137456" y="4299684"/>
            <a:ext cx="7159274" cy="274320"/>
          </a:xfrm>
          <a:prstGeom prst="rect">
            <a:avLst/>
          </a:prstGeom>
          <a:solidFill>
            <a:srgbClr val="0073D2"/>
          </a:solid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0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4" name="TextBox 13">
            <a:extLst>
              <a:ext uri="{FF2B5EF4-FFF2-40B4-BE49-F238E27FC236}">
                <a16:creationId xmlns:a16="http://schemas.microsoft.com/office/drawing/2014/main" id="{30D32C32-BDB9-FAAC-5529-B1E169211B25}"/>
              </a:ext>
            </a:extLst>
          </p:cNvPr>
          <p:cNvSpPr txBox="1"/>
          <p:nvPr/>
        </p:nvSpPr>
        <p:spPr>
          <a:xfrm>
            <a:off x="134362" y="4238201"/>
            <a:ext cx="2637413" cy="3847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Testing &amp; Reporting</a:t>
            </a:r>
            <a:endParaRPr kumimoji="0" lang="en-CA" sz="19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CD2890E8-B360-CE2A-78C5-DB4DCEA5CBC9}"/>
              </a:ext>
            </a:extLst>
          </p:cNvPr>
          <p:cNvSpPr txBox="1"/>
          <p:nvPr/>
        </p:nvSpPr>
        <p:spPr>
          <a:xfrm>
            <a:off x="112143" y="1499729"/>
            <a:ext cx="7474981" cy="19441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Review GEO.ca’s structure, content and features using the newest WCAG checklist: </a:t>
            </a:r>
          </a:p>
          <a:p>
            <a:pPr marL="342900" marR="0" lvl="1" indent="-228600" algn="l" defTabSz="914400" rtl="0" eaLnBrk="1" fontAlgn="auto" latinLnBrk="0" hangingPunct="1">
              <a:lnSpc>
                <a:spcPct val="100000"/>
              </a:lnSpc>
              <a:spcBef>
                <a:spcPts val="0"/>
              </a:spcBef>
              <a:spcAft>
                <a:spcPts val="200"/>
              </a:spcAft>
              <a:buClrTx/>
              <a:buSzTx/>
              <a:buFont typeface="+mj-lt"/>
              <a:buAutoNum type="arabicPeriod"/>
              <a:tabLst/>
              <a:defRPr/>
            </a:pPr>
            <a:r>
              <a:rPr kumimoji="0" lang="en-GB"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Perceivable: Content is easy to see </a:t>
            </a:r>
            <a:r>
              <a:rPr kumimoji="0" lang="en-GB"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(i.e., text alternatives for maps/images; design: colours, contrast, simple layouts, etc.)</a:t>
            </a:r>
          </a:p>
          <a:p>
            <a:pPr marL="342900" marR="0" lvl="1" indent="-228600" algn="l" defTabSz="914400" rtl="0" eaLnBrk="1" fontAlgn="auto" latinLnBrk="0" hangingPunct="1">
              <a:lnSpc>
                <a:spcPct val="100000"/>
              </a:lnSpc>
              <a:spcBef>
                <a:spcPts val="0"/>
              </a:spcBef>
              <a:spcAft>
                <a:spcPts val="200"/>
              </a:spcAft>
              <a:buClrTx/>
              <a:buSzTx/>
              <a:buFont typeface="+mj-lt"/>
              <a:buAutoNum type="arabicPeriod"/>
              <a:tabLst/>
              <a:defRPr/>
            </a:pPr>
            <a:r>
              <a:rPr kumimoji="0" lang="en-GB"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Operable: Content is usable by all </a:t>
            </a:r>
            <a:r>
              <a:rPr kumimoji="0" lang="en-GB"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(i.e., all functionality available via keyboard; navigation cues)</a:t>
            </a:r>
          </a:p>
          <a:p>
            <a:pPr marL="342900" marR="0" lvl="1" indent="-228600" algn="l" defTabSz="914400" rtl="0" eaLnBrk="1" fontAlgn="auto" latinLnBrk="0" hangingPunct="1">
              <a:lnSpc>
                <a:spcPct val="100000"/>
              </a:lnSpc>
              <a:spcBef>
                <a:spcPts val="0"/>
              </a:spcBef>
              <a:spcAft>
                <a:spcPts val="200"/>
              </a:spcAft>
              <a:buClrTx/>
              <a:buSzTx/>
              <a:buFont typeface="+mj-lt"/>
              <a:buAutoNum type="arabicPeriod"/>
              <a:tabLst/>
              <a:defRPr/>
            </a:pPr>
            <a:r>
              <a:rPr kumimoji="0" lang="en-GB"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Understandable: Content is easy to understand </a:t>
            </a:r>
            <a:r>
              <a:rPr kumimoji="0" lang="en-GB"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(i.e., text is readable/clear) </a:t>
            </a:r>
          </a:p>
          <a:p>
            <a:pPr marL="342900" marR="0" lvl="1" indent="-228600" algn="l" defTabSz="914400" rtl="0" eaLnBrk="1" fontAlgn="auto" latinLnBrk="0" hangingPunct="1">
              <a:lnSpc>
                <a:spcPct val="100000"/>
              </a:lnSpc>
              <a:spcBef>
                <a:spcPts val="0"/>
              </a:spcBef>
              <a:spcAft>
                <a:spcPts val="200"/>
              </a:spcAft>
              <a:buClrTx/>
              <a:buSzTx/>
              <a:buFont typeface="+mj-lt"/>
              <a:buAutoNum type="arabicPeriod"/>
              <a:tabLst/>
              <a:defRPr/>
            </a:pPr>
            <a:r>
              <a:rPr kumimoji="0" lang="en-GB"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Robust: Compatible with current/future technologies </a:t>
            </a:r>
            <a:r>
              <a:rPr kumimoji="0" lang="en-GB"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(works across different web browsers and assistive technologies) </a:t>
            </a:r>
          </a:p>
          <a:p>
            <a:pPr marL="342900" marR="0" lvl="1" indent="-228600" algn="l" defTabSz="914400" rtl="0" eaLnBrk="1" fontAlgn="auto" latinLnBrk="0" hangingPunct="1">
              <a:lnSpc>
                <a:spcPct val="100000"/>
              </a:lnSpc>
              <a:spcBef>
                <a:spcPts val="0"/>
              </a:spcBef>
              <a:spcAft>
                <a:spcPts val="200"/>
              </a:spcAft>
              <a:buClrTx/>
              <a:buSzTx/>
              <a:buFont typeface="+mj-lt"/>
              <a:buAutoNum type="arabicPeriod"/>
              <a:tabLst/>
              <a:defRPr/>
            </a:pPr>
            <a:r>
              <a:rPr kumimoji="0" lang="en-GB"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Conformance</a:t>
            </a:r>
            <a:endParaRPr kumimoji="0" lang="en-GB" sz="16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6" name="Group 15">
            <a:extLst>
              <a:ext uri="{FF2B5EF4-FFF2-40B4-BE49-F238E27FC236}">
                <a16:creationId xmlns:a16="http://schemas.microsoft.com/office/drawing/2014/main" id="{E79A9B32-C63C-C5EA-C6E8-4922A8254DF2}"/>
              </a:ext>
            </a:extLst>
          </p:cNvPr>
          <p:cNvGrpSpPr/>
          <p:nvPr/>
        </p:nvGrpSpPr>
        <p:grpSpPr>
          <a:xfrm>
            <a:off x="4560834" y="1026298"/>
            <a:ext cx="7508192" cy="4868599"/>
            <a:chOff x="4178905" y="1178238"/>
            <a:chExt cx="7881504" cy="5110669"/>
          </a:xfrm>
        </p:grpSpPr>
        <p:grpSp>
          <p:nvGrpSpPr>
            <p:cNvPr id="17" name="Group 16">
              <a:extLst>
                <a:ext uri="{FF2B5EF4-FFF2-40B4-BE49-F238E27FC236}">
                  <a16:creationId xmlns:a16="http://schemas.microsoft.com/office/drawing/2014/main" id="{A4E5B106-958A-9B1F-7992-074877639E94}"/>
                </a:ext>
              </a:extLst>
            </p:cNvPr>
            <p:cNvGrpSpPr/>
            <p:nvPr/>
          </p:nvGrpSpPr>
          <p:grpSpPr>
            <a:xfrm>
              <a:off x="4178905" y="1178238"/>
              <a:ext cx="7881504" cy="5110669"/>
              <a:chOff x="3417684" y="1522658"/>
              <a:chExt cx="7607781" cy="4933177"/>
            </a:xfrm>
          </p:grpSpPr>
          <p:sp>
            <p:nvSpPr>
              <p:cNvPr id="21" name="Freeform 2">
                <a:extLst>
                  <a:ext uri="{FF2B5EF4-FFF2-40B4-BE49-F238E27FC236}">
                    <a16:creationId xmlns:a16="http://schemas.microsoft.com/office/drawing/2014/main" id="{BFCD5B64-9178-C659-D3D3-CACC329BC15A}"/>
                  </a:ext>
                </a:extLst>
              </p:cNvPr>
              <p:cNvSpPr>
                <a:spLocks/>
              </p:cNvSpPr>
              <p:nvPr/>
            </p:nvSpPr>
            <p:spPr bwMode="auto">
              <a:xfrm>
                <a:off x="8692939" y="2040468"/>
                <a:ext cx="1667933" cy="1464733"/>
              </a:xfrm>
              <a:custGeom>
                <a:avLst/>
                <a:gdLst>
                  <a:gd name="T0" fmla="*/ 503 w 644"/>
                  <a:gd name="T1" fmla="*/ 292 h 566"/>
                  <a:gd name="T2" fmla="*/ 464 w 644"/>
                  <a:gd name="T3" fmla="*/ 219 h 566"/>
                  <a:gd name="T4" fmla="*/ 389 w 644"/>
                  <a:gd name="T5" fmla="*/ 79 h 566"/>
                  <a:gd name="T6" fmla="*/ 366 w 644"/>
                  <a:gd name="T7" fmla="*/ 47 h 566"/>
                  <a:gd name="T8" fmla="*/ 221 w 644"/>
                  <a:gd name="T9" fmla="*/ 10 h 566"/>
                  <a:gd name="T10" fmla="*/ 20 w 644"/>
                  <a:gd name="T11" fmla="*/ 207 h 566"/>
                  <a:gd name="T12" fmla="*/ 2 w 644"/>
                  <a:gd name="T13" fmla="*/ 239 h 566"/>
                  <a:gd name="T14" fmla="*/ 140 w 644"/>
                  <a:gd name="T15" fmla="*/ 496 h 566"/>
                  <a:gd name="T16" fmla="*/ 21 w 644"/>
                  <a:gd name="T17" fmla="*/ 563 h 566"/>
                  <a:gd name="T18" fmla="*/ 443 w 644"/>
                  <a:gd name="T19" fmla="*/ 566 h 566"/>
                  <a:gd name="T20" fmla="*/ 644 w 644"/>
                  <a:gd name="T21" fmla="*/ 213 h 566"/>
                  <a:gd name="T22" fmla="*/ 503 w 644"/>
                  <a:gd name="T23" fmla="*/ 2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4" h="566">
                    <a:moveTo>
                      <a:pt x="503" y="292"/>
                    </a:moveTo>
                    <a:cubicBezTo>
                      <a:pt x="490" y="268"/>
                      <a:pt x="477" y="243"/>
                      <a:pt x="464" y="219"/>
                    </a:cubicBezTo>
                    <a:cubicBezTo>
                      <a:pt x="439" y="173"/>
                      <a:pt x="413" y="126"/>
                      <a:pt x="389" y="79"/>
                    </a:cubicBezTo>
                    <a:cubicBezTo>
                      <a:pt x="383" y="66"/>
                      <a:pt x="375" y="56"/>
                      <a:pt x="366" y="47"/>
                    </a:cubicBezTo>
                    <a:cubicBezTo>
                      <a:pt x="330" y="8"/>
                      <a:pt x="277" y="0"/>
                      <a:pt x="221" y="10"/>
                    </a:cubicBezTo>
                    <a:cubicBezTo>
                      <a:pt x="111" y="29"/>
                      <a:pt x="69" y="120"/>
                      <a:pt x="20" y="207"/>
                    </a:cubicBezTo>
                    <a:cubicBezTo>
                      <a:pt x="19" y="210"/>
                      <a:pt x="0" y="236"/>
                      <a:pt x="2" y="239"/>
                    </a:cubicBezTo>
                    <a:cubicBezTo>
                      <a:pt x="2" y="239"/>
                      <a:pt x="140" y="496"/>
                      <a:pt x="140" y="496"/>
                    </a:cubicBezTo>
                    <a:cubicBezTo>
                      <a:pt x="21" y="563"/>
                      <a:pt x="21" y="563"/>
                      <a:pt x="21" y="563"/>
                    </a:cubicBezTo>
                    <a:cubicBezTo>
                      <a:pt x="443" y="566"/>
                      <a:pt x="443" y="566"/>
                      <a:pt x="443" y="566"/>
                    </a:cubicBezTo>
                    <a:cubicBezTo>
                      <a:pt x="644" y="213"/>
                      <a:pt x="644" y="213"/>
                      <a:pt x="644" y="213"/>
                    </a:cubicBezTo>
                    <a:lnTo>
                      <a:pt x="503" y="292"/>
                    </a:lnTo>
                    <a:close/>
                  </a:path>
                </a:pathLst>
              </a:custGeom>
              <a:solidFill>
                <a:srgbClr val="00AFFA"/>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C3C3C"/>
                  </a:solidFill>
                  <a:effectLst/>
                  <a:uLnTx/>
                  <a:uFillTx/>
                  <a:latin typeface="Open Sans"/>
                  <a:ea typeface="+mn-ea"/>
                  <a:cs typeface="+mn-cs"/>
                </a:endParaRPr>
              </a:p>
            </p:txBody>
          </p:sp>
          <p:sp>
            <p:nvSpPr>
              <p:cNvPr id="22" name="Freeform 3">
                <a:extLst>
                  <a:ext uri="{FF2B5EF4-FFF2-40B4-BE49-F238E27FC236}">
                    <a16:creationId xmlns:a16="http://schemas.microsoft.com/office/drawing/2014/main" id="{0C5E8B88-EBA6-4317-8D00-18C0F92E4CFA}"/>
                  </a:ext>
                </a:extLst>
              </p:cNvPr>
              <p:cNvSpPr>
                <a:spLocks/>
              </p:cNvSpPr>
              <p:nvPr/>
            </p:nvSpPr>
            <p:spPr bwMode="auto">
              <a:xfrm>
                <a:off x="7052523" y="1985212"/>
                <a:ext cx="2155237" cy="1681940"/>
              </a:xfrm>
              <a:custGeom>
                <a:avLst/>
                <a:gdLst>
                  <a:gd name="T0" fmla="*/ 667 w 808"/>
                  <a:gd name="T1" fmla="*/ 109 h 616"/>
                  <a:gd name="T2" fmla="*/ 688 w 808"/>
                  <a:gd name="T3" fmla="*/ 83 h 616"/>
                  <a:gd name="T4" fmla="*/ 808 w 808"/>
                  <a:gd name="T5" fmla="*/ 9 h 616"/>
                  <a:gd name="T6" fmla="*/ 752 w 808"/>
                  <a:gd name="T7" fmla="*/ 7 h 616"/>
                  <a:gd name="T8" fmla="*/ 395 w 808"/>
                  <a:gd name="T9" fmla="*/ 2 h 616"/>
                  <a:gd name="T10" fmla="*/ 165 w 808"/>
                  <a:gd name="T11" fmla="*/ 108 h 616"/>
                  <a:gd name="T12" fmla="*/ 0 w 808"/>
                  <a:gd name="T13" fmla="*/ 408 h 616"/>
                  <a:gd name="T14" fmla="*/ 379 w 808"/>
                  <a:gd name="T15" fmla="*/ 616 h 616"/>
                  <a:gd name="T16" fmla="*/ 463 w 808"/>
                  <a:gd name="T17" fmla="*/ 468 h 616"/>
                  <a:gd name="T18" fmla="*/ 608 w 808"/>
                  <a:gd name="T19" fmla="*/ 211 h 616"/>
                  <a:gd name="T20" fmla="*/ 667 w 808"/>
                  <a:gd name="T21" fmla="*/ 109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8" h="616">
                    <a:moveTo>
                      <a:pt x="667" y="109"/>
                    </a:moveTo>
                    <a:cubicBezTo>
                      <a:pt x="673" y="100"/>
                      <a:pt x="680" y="91"/>
                      <a:pt x="688" y="83"/>
                    </a:cubicBezTo>
                    <a:cubicBezTo>
                      <a:pt x="715" y="55"/>
                      <a:pt x="767" y="9"/>
                      <a:pt x="808" y="9"/>
                    </a:cubicBezTo>
                    <a:cubicBezTo>
                      <a:pt x="777" y="9"/>
                      <a:pt x="752" y="7"/>
                      <a:pt x="752" y="7"/>
                    </a:cubicBezTo>
                    <a:cubicBezTo>
                      <a:pt x="752" y="7"/>
                      <a:pt x="534" y="5"/>
                      <a:pt x="395" y="2"/>
                    </a:cubicBezTo>
                    <a:cubicBezTo>
                      <a:pt x="286" y="0"/>
                      <a:pt x="206" y="49"/>
                      <a:pt x="165" y="108"/>
                    </a:cubicBezTo>
                    <a:cubicBezTo>
                      <a:pt x="0" y="408"/>
                      <a:pt x="0" y="408"/>
                      <a:pt x="0" y="408"/>
                    </a:cubicBezTo>
                    <a:cubicBezTo>
                      <a:pt x="379" y="616"/>
                      <a:pt x="379" y="616"/>
                      <a:pt x="379" y="616"/>
                    </a:cubicBezTo>
                    <a:cubicBezTo>
                      <a:pt x="407" y="566"/>
                      <a:pt x="435" y="517"/>
                      <a:pt x="463" y="468"/>
                    </a:cubicBezTo>
                    <a:cubicBezTo>
                      <a:pt x="511" y="383"/>
                      <a:pt x="560" y="297"/>
                      <a:pt x="608" y="211"/>
                    </a:cubicBezTo>
                    <a:cubicBezTo>
                      <a:pt x="628" y="177"/>
                      <a:pt x="644" y="141"/>
                      <a:pt x="667" y="109"/>
                    </a:cubicBezTo>
                    <a:close/>
                  </a:path>
                </a:pathLst>
              </a:custGeom>
              <a:solidFill>
                <a:srgbClr val="00A4EE"/>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C3C3C"/>
                  </a:solidFill>
                  <a:effectLst/>
                  <a:uLnTx/>
                  <a:uFillTx/>
                  <a:latin typeface="Open Sans"/>
                  <a:ea typeface="+mn-ea"/>
                  <a:cs typeface="+mn-cs"/>
                </a:endParaRPr>
              </a:p>
            </p:txBody>
          </p:sp>
          <p:sp>
            <p:nvSpPr>
              <p:cNvPr id="23" name="Freeform 4">
                <a:extLst>
                  <a:ext uri="{FF2B5EF4-FFF2-40B4-BE49-F238E27FC236}">
                    <a16:creationId xmlns:a16="http://schemas.microsoft.com/office/drawing/2014/main" id="{7C4E4885-C889-B034-17AF-00DD8ECB7BC6}"/>
                  </a:ext>
                </a:extLst>
              </p:cNvPr>
              <p:cNvSpPr>
                <a:spLocks/>
              </p:cNvSpPr>
              <p:nvPr/>
            </p:nvSpPr>
            <p:spPr bwMode="auto">
              <a:xfrm>
                <a:off x="8733156" y="4610102"/>
                <a:ext cx="1627717" cy="1845733"/>
              </a:xfrm>
              <a:custGeom>
                <a:avLst/>
                <a:gdLst>
                  <a:gd name="T0" fmla="*/ 210 w 629"/>
                  <a:gd name="T1" fmla="*/ 552 h 714"/>
                  <a:gd name="T2" fmla="*/ 292 w 629"/>
                  <a:gd name="T3" fmla="*/ 554 h 714"/>
                  <a:gd name="T4" fmla="*/ 451 w 629"/>
                  <a:gd name="T5" fmla="*/ 557 h 714"/>
                  <a:gd name="T6" fmla="*/ 491 w 629"/>
                  <a:gd name="T7" fmla="*/ 552 h 714"/>
                  <a:gd name="T8" fmla="*/ 593 w 629"/>
                  <a:gd name="T9" fmla="*/ 444 h 714"/>
                  <a:gd name="T10" fmla="*/ 519 w 629"/>
                  <a:gd name="T11" fmla="*/ 172 h 714"/>
                  <a:gd name="T12" fmla="*/ 500 w 629"/>
                  <a:gd name="T13" fmla="*/ 140 h 714"/>
                  <a:gd name="T14" fmla="*/ 208 w 629"/>
                  <a:gd name="T15" fmla="*/ 136 h 714"/>
                  <a:gd name="T16" fmla="*/ 208 w 629"/>
                  <a:gd name="T17" fmla="*/ 0 h 714"/>
                  <a:gd name="T18" fmla="*/ 0 w 629"/>
                  <a:gd name="T19" fmla="*/ 366 h 714"/>
                  <a:gd name="T20" fmla="*/ 210 w 629"/>
                  <a:gd name="T21" fmla="*/ 714 h 714"/>
                  <a:gd name="T22" fmla="*/ 210 w 629"/>
                  <a:gd name="T23" fmla="*/ 552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9" h="714">
                    <a:moveTo>
                      <a:pt x="210" y="552"/>
                    </a:moveTo>
                    <a:cubicBezTo>
                      <a:pt x="237" y="553"/>
                      <a:pt x="265" y="553"/>
                      <a:pt x="292" y="554"/>
                    </a:cubicBezTo>
                    <a:cubicBezTo>
                      <a:pt x="345" y="554"/>
                      <a:pt x="398" y="555"/>
                      <a:pt x="451" y="557"/>
                    </a:cubicBezTo>
                    <a:cubicBezTo>
                      <a:pt x="465" y="557"/>
                      <a:pt x="478" y="556"/>
                      <a:pt x="491" y="552"/>
                    </a:cubicBezTo>
                    <a:cubicBezTo>
                      <a:pt x="541" y="539"/>
                      <a:pt x="575" y="497"/>
                      <a:pt x="593" y="444"/>
                    </a:cubicBezTo>
                    <a:cubicBezTo>
                      <a:pt x="629" y="340"/>
                      <a:pt x="570" y="257"/>
                      <a:pt x="519" y="172"/>
                    </a:cubicBezTo>
                    <a:cubicBezTo>
                      <a:pt x="513" y="162"/>
                      <a:pt x="506" y="151"/>
                      <a:pt x="500" y="140"/>
                    </a:cubicBezTo>
                    <a:cubicBezTo>
                      <a:pt x="208" y="136"/>
                      <a:pt x="208" y="136"/>
                      <a:pt x="208" y="136"/>
                    </a:cubicBezTo>
                    <a:cubicBezTo>
                      <a:pt x="208" y="0"/>
                      <a:pt x="208" y="0"/>
                      <a:pt x="208" y="0"/>
                    </a:cubicBezTo>
                    <a:cubicBezTo>
                      <a:pt x="0" y="366"/>
                      <a:pt x="0" y="366"/>
                      <a:pt x="0" y="366"/>
                    </a:cubicBezTo>
                    <a:cubicBezTo>
                      <a:pt x="210" y="714"/>
                      <a:pt x="210" y="714"/>
                      <a:pt x="210" y="714"/>
                    </a:cubicBezTo>
                    <a:lnTo>
                      <a:pt x="210" y="552"/>
                    </a:lnTo>
                    <a:close/>
                  </a:path>
                </a:pathLst>
              </a:custGeom>
              <a:solidFill>
                <a:srgbClr val="0099EE"/>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C3C3C"/>
                  </a:solidFill>
                  <a:effectLst/>
                  <a:uLnTx/>
                  <a:uFillTx/>
                  <a:latin typeface="Open Sans"/>
                  <a:ea typeface="+mn-ea"/>
                  <a:cs typeface="+mn-cs"/>
                </a:endParaRPr>
              </a:p>
            </p:txBody>
          </p:sp>
          <p:sp>
            <p:nvSpPr>
              <p:cNvPr id="24" name="Freeform 5">
                <a:extLst>
                  <a:ext uri="{FF2B5EF4-FFF2-40B4-BE49-F238E27FC236}">
                    <a16:creationId xmlns:a16="http://schemas.microsoft.com/office/drawing/2014/main" id="{CB5C5E80-FD77-A4AF-57F7-DA4E1DEA5778}"/>
                  </a:ext>
                </a:extLst>
              </p:cNvPr>
              <p:cNvSpPr>
                <a:spLocks/>
              </p:cNvSpPr>
              <p:nvPr/>
            </p:nvSpPr>
            <p:spPr bwMode="auto">
              <a:xfrm>
                <a:off x="9516281" y="3240405"/>
                <a:ext cx="1509184" cy="2599883"/>
              </a:xfrm>
              <a:custGeom>
                <a:avLst/>
                <a:gdLst>
                  <a:gd name="T0" fmla="*/ 302 w 583"/>
                  <a:gd name="T1" fmla="*/ 729 h 901"/>
                  <a:gd name="T2" fmla="*/ 318 w 583"/>
                  <a:gd name="T3" fmla="*/ 770 h 901"/>
                  <a:gd name="T4" fmla="*/ 321 w 583"/>
                  <a:gd name="T5" fmla="*/ 901 h 901"/>
                  <a:gd name="T6" fmla="*/ 350 w 583"/>
                  <a:gd name="T7" fmla="*/ 852 h 901"/>
                  <a:gd name="T8" fmla="*/ 528 w 583"/>
                  <a:gd name="T9" fmla="*/ 542 h 901"/>
                  <a:gd name="T10" fmla="*/ 548 w 583"/>
                  <a:gd name="T11" fmla="*/ 290 h 901"/>
                  <a:gd name="T12" fmla="*/ 366 w 583"/>
                  <a:gd name="T13" fmla="*/ 0 h 901"/>
                  <a:gd name="T14" fmla="*/ 0 w 583"/>
                  <a:gd name="T15" fmla="*/ 230 h 901"/>
                  <a:gd name="T16" fmla="*/ 95 w 583"/>
                  <a:gd name="T17" fmla="*/ 387 h 901"/>
                  <a:gd name="T18" fmla="*/ 254 w 583"/>
                  <a:gd name="T19" fmla="*/ 647 h 901"/>
                  <a:gd name="T20" fmla="*/ 302 w 583"/>
                  <a:gd name="T21" fmla="*/ 729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3" h="901">
                    <a:moveTo>
                      <a:pt x="302" y="729"/>
                    </a:moveTo>
                    <a:cubicBezTo>
                      <a:pt x="308" y="742"/>
                      <a:pt x="314" y="756"/>
                      <a:pt x="318" y="770"/>
                    </a:cubicBezTo>
                    <a:cubicBezTo>
                      <a:pt x="327" y="804"/>
                      <a:pt x="339" y="868"/>
                      <a:pt x="321" y="901"/>
                    </a:cubicBezTo>
                    <a:cubicBezTo>
                      <a:pt x="337" y="873"/>
                      <a:pt x="350" y="852"/>
                      <a:pt x="350" y="852"/>
                    </a:cubicBezTo>
                    <a:cubicBezTo>
                      <a:pt x="350" y="852"/>
                      <a:pt x="458" y="663"/>
                      <a:pt x="528" y="542"/>
                    </a:cubicBezTo>
                    <a:cubicBezTo>
                      <a:pt x="583" y="449"/>
                      <a:pt x="580" y="355"/>
                      <a:pt x="548" y="290"/>
                    </a:cubicBezTo>
                    <a:cubicBezTo>
                      <a:pt x="366" y="0"/>
                      <a:pt x="366" y="0"/>
                      <a:pt x="366" y="0"/>
                    </a:cubicBezTo>
                    <a:cubicBezTo>
                      <a:pt x="0" y="230"/>
                      <a:pt x="0" y="230"/>
                      <a:pt x="0" y="230"/>
                    </a:cubicBezTo>
                    <a:cubicBezTo>
                      <a:pt x="32" y="282"/>
                      <a:pt x="64" y="334"/>
                      <a:pt x="95" y="387"/>
                    </a:cubicBezTo>
                    <a:cubicBezTo>
                      <a:pt x="148" y="474"/>
                      <a:pt x="201" y="561"/>
                      <a:pt x="254" y="647"/>
                    </a:cubicBezTo>
                    <a:cubicBezTo>
                      <a:pt x="271" y="674"/>
                      <a:pt x="288" y="700"/>
                      <a:pt x="302" y="729"/>
                    </a:cubicBezTo>
                    <a:close/>
                  </a:path>
                </a:pathLst>
              </a:custGeom>
              <a:solidFill>
                <a:srgbClr val="008FDE"/>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C3C3C"/>
                  </a:solidFill>
                  <a:effectLst/>
                  <a:uLnTx/>
                  <a:uFillTx/>
                  <a:latin typeface="Open Sans"/>
                  <a:ea typeface="+mn-ea"/>
                  <a:cs typeface="+mn-cs"/>
                </a:endParaRPr>
              </a:p>
            </p:txBody>
          </p:sp>
          <p:sp>
            <p:nvSpPr>
              <p:cNvPr id="25" name="Freeform 6">
                <a:extLst>
                  <a:ext uri="{FF2B5EF4-FFF2-40B4-BE49-F238E27FC236}">
                    <a16:creationId xmlns:a16="http://schemas.microsoft.com/office/drawing/2014/main" id="{02C9F1DA-C6F1-6E8B-3AC6-1B37C4E84B74}"/>
                  </a:ext>
                </a:extLst>
              </p:cNvPr>
              <p:cNvSpPr>
                <a:spLocks/>
              </p:cNvSpPr>
              <p:nvPr/>
            </p:nvSpPr>
            <p:spPr bwMode="auto">
              <a:xfrm>
                <a:off x="6398472" y="3475569"/>
                <a:ext cx="1642533" cy="1437217"/>
              </a:xfrm>
              <a:custGeom>
                <a:avLst/>
                <a:gdLst>
                  <a:gd name="T0" fmla="*/ 164 w 635"/>
                  <a:gd name="T1" fmla="*/ 85 h 555"/>
                  <a:gd name="T2" fmla="*/ 119 w 635"/>
                  <a:gd name="T3" fmla="*/ 154 h 555"/>
                  <a:gd name="T4" fmla="*/ 33 w 635"/>
                  <a:gd name="T5" fmla="*/ 288 h 555"/>
                  <a:gd name="T6" fmla="*/ 16 w 635"/>
                  <a:gd name="T7" fmla="*/ 324 h 555"/>
                  <a:gd name="T8" fmla="*/ 55 w 635"/>
                  <a:gd name="T9" fmla="*/ 468 h 555"/>
                  <a:gd name="T10" fmla="*/ 169 w 635"/>
                  <a:gd name="T11" fmla="*/ 540 h 555"/>
                  <a:gd name="T12" fmla="*/ 361 w 635"/>
                  <a:gd name="T13" fmla="*/ 550 h 555"/>
                  <a:gd name="T14" fmla="*/ 519 w 635"/>
                  <a:gd name="T15" fmla="*/ 302 h 555"/>
                  <a:gd name="T16" fmla="*/ 635 w 635"/>
                  <a:gd name="T17" fmla="*/ 373 h 555"/>
                  <a:gd name="T18" fmla="*/ 432 w 635"/>
                  <a:gd name="T19" fmla="*/ 4 h 555"/>
                  <a:gd name="T20" fmla="*/ 26 w 635"/>
                  <a:gd name="T21" fmla="*/ 0 h 555"/>
                  <a:gd name="T22" fmla="*/ 164 w 635"/>
                  <a:gd name="T23" fmla="*/ 8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5" h="555">
                    <a:moveTo>
                      <a:pt x="164" y="85"/>
                    </a:moveTo>
                    <a:cubicBezTo>
                      <a:pt x="149" y="108"/>
                      <a:pt x="134" y="131"/>
                      <a:pt x="119" y="154"/>
                    </a:cubicBezTo>
                    <a:cubicBezTo>
                      <a:pt x="91" y="199"/>
                      <a:pt x="63" y="244"/>
                      <a:pt x="33" y="288"/>
                    </a:cubicBezTo>
                    <a:cubicBezTo>
                      <a:pt x="25" y="300"/>
                      <a:pt x="20" y="312"/>
                      <a:pt x="16" y="324"/>
                    </a:cubicBezTo>
                    <a:cubicBezTo>
                      <a:pt x="0" y="374"/>
                      <a:pt x="19" y="424"/>
                      <a:pt x="55" y="468"/>
                    </a:cubicBezTo>
                    <a:cubicBezTo>
                      <a:pt x="84" y="504"/>
                      <a:pt x="124" y="528"/>
                      <a:pt x="169" y="540"/>
                    </a:cubicBezTo>
                    <a:cubicBezTo>
                      <a:pt x="223" y="555"/>
                      <a:pt x="355" y="550"/>
                      <a:pt x="361" y="550"/>
                    </a:cubicBezTo>
                    <a:cubicBezTo>
                      <a:pt x="519" y="302"/>
                      <a:pt x="519" y="302"/>
                      <a:pt x="519" y="302"/>
                    </a:cubicBezTo>
                    <a:cubicBezTo>
                      <a:pt x="635" y="373"/>
                      <a:pt x="635" y="373"/>
                      <a:pt x="635" y="373"/>
                    </a:cubicBezTo>
                    <a:cubicBezTo>
                      <a:pt x="432" y="4"/>
                      <a:pt x="432" y="4"/>
                      <a:pt x="432" y="4"/>
                    </a:cubicBezTo>
                    <a:cubicBezTo>
                      <a:pt x="26" y="0"/>
                      <a:pt x="26" y="0"/>
                      <a:pt x="26" y="0"/>
                    </a:cubicBezTo>
                    <a:lnTo>
                      <a:pt x="164" y="85"/>
                    </a:lnTo>
                    <a:close/>
                  </a:path>
                </a:pathLst>
              </a:custGeom>
              <a:solidFill>
                <a:srgbClr val="0073D2"/>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C3C3C"/>
                  </a:solidFill>
                  <a:effectLst/>
                  <a:uLnTx/>
                  <a:uFillTx/>
                  <a:latin typeface="Open Sans"/>
                  <a:ea typeface="+mn-ea"/>
                  <a:cs typeface="+mn-cs"/>
                </a:endParaRPr>
              </a:p>
            </p:txBody>
          </p:sp>
          <p:sp>
            <p:nvSpPr>
              <p:cNvPr id="26" name="Freeform 7">
                <a:extLst>
                  <a:ext uri="{FF2B5EF4-FFF2-40B4-BE49-F238E27FC236}">
                    <a16:creationId xmlns:a16="http://schemas.microsoft.com/office/drawing/2014/main" id="{D7A58C87-30DF-E91B-2D44-6D09BAB6D200}"/>
                  </a:ext>
                </a:extLst>
              </p:cNvPr>
              <p:cNvSpPr>
                <a:spLocks/>
              </p:cNvSpPr>
              <p:nvPr/>
            </p:nvSpPr>
            <p:spPr bwMode="auto">
              <a:xfrm>
                <a:off x="6512772" y="4777318"/>
                <a:ext cx="2155236" cy="1327151"/>
              </a:xfrm>
              <a:custGeom>
                <a:avLst/>
                <a:gdLst>
                  <a:gd name="T0" fmla="*/ 0 w 743"/>
                  <a:gd name="T1" fmla="*/ 0 h 513"/>
                  <a:gd name="T2" fmla="*/ 26 w 743"/>
                  <a:gd name="T3" fmla="*/ 49 h 513"/>
                  <a:gd name="T4" fmla="*/ 196 w 743"/>
                  <a:gd name="T5" fmla="*/ 364 h 513"/>
                  <a:gd name="T6" fmla="*/ 400 w 743"/>
                  <a:gd name="T7" fmla="*/ 513 h 513"/>
                  <a:gd name="T8" fmla="*/ 743 w 743"/>
                  <a:gd name="T9" fmla="*/ 511 h 513"/>
                  <a:gd name="T10" fmla="*/ 739 w 743"/>
                  <a:gd name="T11" fmla="*/ 78 h 513"/>
                  <a:gd name="T12" fmla="*/ 689 w 743"/>
                  <a:gd name="T13" fmla="*/ 78 h 513"/>
                  <a:gd name="T14" fmla="*/ 565 w 743"/>
                  <a:gd name="T15" fmla="*/ 78 h 513"/>
                  <a:gd name="T16" fmla="*/ 412 w 743"/>
                  <a:gd name="T17" fmla="*/ 77 h 513"/>
                  <a:gd name="T18" fmla="*/ 268 w 743"/>
                  <a:gd name="T19" fmla="*/ 76 h 513"/>
                  <a:gd name="T20" fmla="*/ 89 w 743"/>
                  <a:gd name="T21" fmla="*/ 56 h 513"/>
                  <a:gd name="T22" fmla="*/ 43 w 743"/>
                  <a:gd name="T23" fmla="*/ 34 h 513"/>
                  <a:gd name="T24" fmla="*/ 0 w 743"/>
                  <a:gd name="T25" fmla="*/ 0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3" h="513">
                    <a:moveTo>
                      <a:pt x="0" y="0"/>
                    </a:moveTo>
                    <a:cubicBezTo>
                      <a:pt x="15" y="27"/>
                      <a:pt x="26" y="49"/>
                      <a:pt x="26" y="49"/>
                    </a:cubicBezTo>
                    <a:cubicBezTo>
                      <a:pt x="26" y="49"/>
                      <a:pt x="131" y="241"/>
                      <a:pt x="196" y="364"/>
                    </a:cubicBezTo>
                    <a:cubicBezTo>
                      <a:pt x="247" y="460"/>
                      <a:pt x="329" y="506"/>
                      <a:pt x="400" y="513"/>
                    </a:cubicBezTo>
                    <a:cubicBezTo>
                      <a:pt x="743" y="511"/>
                      <a:pt x="743" y="511"/>
                      <a:pt x="743" y="511"/>
                    </a:cubicBezTo>
                    <a:cubicBezTo>
                      <a:pt x="739" y="78"/>
                      <a:pt x="739" y="78"/>
                      <a:pt x="739" y="78"/>
                    </a:cubicBezTo>
                    <a:cubicBezTo>
                      <a:pt x="723" y="78"/>
                      <a:pt x="706" y="78"/>
                      <a:pt x="689" y="78"/>
                    </a:cubicBezTo>
                    <a:cubicBezTo>
                      <a:pt x="648" y="78"/>
                      <a:pt x="607" y="78"/>
                      <a:pt x="565" y="78"/>
                    </a:cubicBezTo>
                    <a:cubicBezTo>
                      <a:pt x="514" y="77"/>
                      <a:pt x="463" y="77"/>
                      <a:pt x="412" y="77"/>
                    </a:cubicBezTo>
                    <a:cubicBezTo>
                      <a:pt x="364" y="77"/>
                      <a:pt x="316" y="76"/>
                      <a:pt x="268" y="76"/>
                    </a:cubicBezTo>
                    <a:cubicBezTo>
                      <a:pt x="207" y="76"/>
                      <a:pt x="147" y="79"/>
                      <a:pt x="89" y="56"/>
                    </a:cubicBezTo>
                    <a:cubicBezTo>
                      <a:pt x="73" y="50"/>
                      <a:pt x="58" y="42"/>
                      <a:pt x="43" y="34"/>
                    </a:cubicBezTo>
                    <a:cubicBezTo>
                      <a:pt x="30" y="26"/>
                      <a:pt x="8" y="13"/>
                      <a:pt x="0" y="0"/>
                    </a:cubicBezTo>
                    <a:close/>
                  </a:path>
                </a:pathLst>
              </a:custGeom>
              <a:solidFill>
                <a:srgbClr val="006EC8"/>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C3C3C"/>
                  </a:solidFill>
                  <a:effectLst/>
                  <a:uLnTx/>
                  <a:uFillTx/>
                  <a:latin typeface="Open Sans"/>
                  <a:ea typeface="+mn-ea"/>
                  <a:cs typeface="+mn-cs"/>
                </a:endParaRPr>
              </a:p>
            </p:txBody>
          </p:sp>
          <p:sp>
            <p:nvSpPr>
              <p:cNvPr id="27" name="TextBox 26">
                <a:extLst>
                  <a:ext uri="{FF2B5EF4-FFF2-40B4-BE49-F238E27FC236}">
                    <a16:creationId xmlns:a16="http://schemas.microsoft.com/office/drawing/2014/main" id="{75E77719-A0A8-2B7C-A9BE-33130AF296F6}"/>
                  </a:ext>
                </a:extLst>
              </p:cNvPr>
              <p:cNvSpPr txBox="1"/>
              <p:nvPr/>
            </p:nvSpPr>
            <p:spPr>
              <a:xfrm rot="17940000">
                <a:off x="7286919" y="2517742"/>
                <a:ext cx="1274724" cy="3742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Light" panose="020F0302020204030204" pitchFamily="34" charset="0"/>
                    <a:ea typeface="Raleway" panose="020B0003030101060003" pitchFamily="2" charset="0"/>
                    <a:cs typeface="Calibri Light" panose="020F0302020204030204" pitchFamily="34" charset="0"/>
                  </a:rPr>
                  <a:t>Assessment</a:t>
                </a:r>
                <a:endParaRPr kumimoji="0" lang="id-ID" sz="1800" b="1" i="0" u="none" strike="noStrike" kern="1200" cap="none" spc="0" normalizeH="0" baseline="0" noProof="0">
                  <a:ln>
                    <a:noFill/>
                  </a:ln>
                  <a:solidFill>
                    <a:srgbClr val="FFFFFF"/>
                  </a:solidFill>
                  <a:effectLst/>
                  <a:uLnTx/>
                  <a:uFillTx/>
                  <a:latin typeface="Calibri Light" panose="020F0302020204030204" pitchFamily="34" charset="0"/>
                  <a:ea typeface="Raleway" panose="020B0003030101060003" pitchFamily="2" charset="0"/>
                  <a:cs typeface="Calibri Light" panose="020F0302020204030204" pitchFamily="34" charset="0"/>
                </a:endParaRPr>
              </a:p>
            </p:txBody>
          </p:sp>
          <p:sp>
            <p:nvSpPr>
              <p:cNvPr id="28" name="TextBox 27">
                <a:extLst>
                  <a:ext uri="{FF2B5EF4-FFF2-40B4-BE49-F238E27FC236}">
                    <a16:creationId xmlns:a16="http://schemas.microsoft.com/office/drawing/2014/main" id="{D949D6D5-F7E7-070D-0408-87F866D9FF11}"/>
                  </a:ext>
                </a:extLst>
              </p:cNvPr>
              <p:cNvSpPr txBox="1"/>
              <p:nvPr/>
            </p:nvSpPr>
            <p:spPr>
              <a:xfrm rot="3540000">
                <a:off x="9545829" y="4087168"/>
                <a:ext cx="1662079" cy="3742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Light" panose="020F0302020204030204" pitchFamily="34" charset="0"/>
                    <a:ea typeface="Raleway" panose="020B0003030101060003" pitchFamily="2" charset="0"/>
                    <a:cs typeface="Calibri Light" panose="020F0302020204030204" pitchFamily="34" charset="0"/>
                  </a:rPr>
                  <a:t>Implementation</a:t>
                </a:r>
                <a:endParaRPr kumimoji="0" lang="id-ID" sz="1800" b="1" i="0" u="none" strike="noStrike" kern="1200" cap="none" spc="0" normalizeH="0" baseline="0" noProof="0">
                  <a:ln>
                    <a:noFill/>
                  </a:ln>
                  <a:solidFill>
                    <a:srgbClr val="FFFFFF"/>
                  </a:solidFill>
                  <a:effectLst/>
                  <a:uLnTx/>
                  <a:uFillTx/>
                  <a:latin typeface="Calibri Light" panose="020F0302020204030204" pitchFamily="34" charset="0"/>
                  <a:ea typeface="Raleway" panose="020B0003030101060003" pitchFamily="2" charset="0"/>
                  <a:cs typeface="Calibri Light" panose="020F0302020204030204" pitchFamily="34" charset="0"/>
                </a:endParaRPr>
              </a:p>
            </p:txBody>
          </p:sp>
          <p:sp>
            <p:nvSpPr>
              <p:cNvPr id="29" name="TextBox 28">
                <a:extLst>
                  <a:ext uri="{FF2B5EF4-FFF2-40B4-BE49-F238E27FC236}">
                    <a16:creationId xmlns:a16="http://schemas.microsoft.com/office/drawing/2014/main" id="{237C8B7E-3EC4-0CCC-03AC-8AB4BCAA1B4E}"/>
                  </a:ext>
                </a:extLst>
              </p:cNvPr>
              <p:cNvSpPr txBox="1"/>
              <p:nvPr/>
            </p:nvSpPr>
            <p:spPr>
              <a:xfrm>
                <a:off x="7196456" y="5176168"/>
                <a:ext cx="1519766" cy="654904"/>
              </a:xfrm>
              <a:prstGeom prst="rect">
                <a:avLst/>
              </a:prstGeom>
              <a:noFill/>
            </p:spPr>
            <p:txBody>
              <a:bodyPr wrap="square" rtlCol="0">
                <a:spAutoFit/>
              </a:bodyPr>
              <a:lstStyle/>
              <a:p>
                <a:pPr algn="ctr"/>
                <a:r>
                  <a:rPr lang="en-US" b="1">
                    <a:solidFill>
                      <a:srgbClr val="FFFFFF"/>
                    </a:solidFill>
                    <a:latin typeface="Calibri Light" panose="020F0302020204030204" pitchFamily="34" charset="0"/>
                    <a:ea typeface="Raleway" panose="020B0003030101060003" pitchFamily="2" charset="0"/>
                    <a:cs typeface="Calibri Light" panose="020F0302020204030204" pitchFamily="34" charset="0"/>
                  </a:rPr>
                  <a:t>Testing &amp; Workshops</a:t>
                </a:r>
                <a:endParaRPr lang="id-ID" b="1">
                  <a:solidFill>
                    <a:srgbClr val="FFFFFF"/>
                  </a:solidFill>
                  <a:latin typeface="Calibri Light" panose="020F0302020204030204" pitchFamily="34" charset="0"/>
                  <a:ea typeface="Raleway" panose="020B0003030101060003" pitchFamily="2" charset="0"/>
                  <a:cs typeface="Calibri Light" panose="020F0302020204030204" pitchFamily="34" charset="0"/>
                </a:endParaRPr>
              </a:p>
            </p:txBody>
          </p:sp>
          <p:sp>
            <p:nvSpPr>
              <p:cNvPr id="30" name="Line 21">
                <a:extLst>
                  <a:ext uri="{FF2B5EF4-FFF2-40B4-BE49-F238E27FC236}">
                    <a16:creationId xmlns:a16="http://schemas.microsoft.com/office/drawing/2014/main" id="{E59B0C1A-BDC8-11A0-5B3B-C8DF745C0887}"/>
                  </a:ext>
                </a:extLst>
              </p:cNvPr>
              <p:cNvSpPr>
                <a:spLocks noChangeShapeType="1"/>
              </p:cNvSpPr>
              <p:nvPr/>
            </p:nvSpPr>
            <p:spPr bwMode="auto">
              <a:xfrm>
                <a:off x="6722687" y="5013026"/>
                <a:ext cx="0" cy="0"/>
              </a:xfrm>
              <a:prstGeom prst="line">
                <a:avLst/>
              </a:prstGeom>
              <a:solidFill>
                <a:srgbClr val="FFFFFF"/>
              </a:solidFill>
              <a:ln w="30163" cap="flat">
                <a:solidFill>
                  <a:srgbClr val="4DFFBA"/>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C3C3C"/>
                  </a:solidFill>
                  <a:effectLst/>
                  <a:uLnTx/>
                  <a:uFillTx/>
                  <a:latin typeface="Open Sans"/>
                  <a:ea typeface="+mn-ea"/>
                  <a:cs typeface="+mn-cs"/>
                </a:endParaRPr>
              </a:p>
            </p:txBody>
          </p:sp>
          <p:sp>
            <p:nvSpPr>
              <p:cNvPr id="31" name="Line 23">
                <a:extLst>
                  <a:ext uri="{FF2B5EF4-FFF2-40B4-BE49-F238E27FC236}">
                    <a16:creationId xmlns:a16="http://schemas.microsoft.com/office/drawing/2014/main" id="{FDC2C384-2FB4-5513-32AA-F81081E4AC41}"/>
                  </a:ext>
                </a:extLst>
              </p:cNvPr>
              <p:cNvSpPr>
                <a:spLocks noChangeShapeType="1"/>
              </p:cNvSpPr>
              <p:nvPr/>
            </p:nvSpPr>
            <p:spPr bwMode="auto">
              <a:xfrm>
                <a:off x="3417684" y="2935306"/>
                <a:ext cx="0" cy="0"/>
              </a:xfrm>
              <a:prstGeom prst="line">
                <a:avLst/>
              </a:prstGeom>
              <a:solidFill>
                <a:srgbClr val="FFFFFF"/>
              </a:solidFill>
              <a:ln w="30163" cap="flat">
                <a:solidFill>
                  <a:srgbClr val="4DFFBA"/>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C3C3C"/>
                  </a:solidFill>
                  <a:effectLst/>
                  <a:uLnTx/>
                  <a:uFillTx/>
                  <a:latin typeface="Open Sans"/>
                  <a:ea typeface="+mn-ea"/>
                  <a:cs typeface="+mn-cs"/>
                </a:endParaRPr>
              </a:p>
            </p:txBody>
          </p:sp>
          <p:sp>
            <p:nvSpPr>
              <p:cNvPr id="32" name="Line 29">
                <a:extLst>
                  <a:ext uri="{FF2B5EF4-FFF2-40B4-BE49-F238E27FC236}">
                    <a16:creationId xmlns:a16="http://schemas.microsoft.com/office/drawing/2014/main" id="{CD7E4F67-DEFA-4493-F886-1DAAD6EDBB83}"/>
                  </a:ext>
                </a:extLst>
              </p:cNvPr>
              <p:cNvSpPr>
                <a:spLocks noChangeShapeType="1"/>
              </p:cNvSpPr>
              <p:nvPr/>
            </p:nvSpPr>
            <p:spPr bwMode="auto">
              <a:xfrm>
                <a:off x="6090082" y="1522658"/>
                <a:ext cx="0" cy="0"/>
              </a:xfrm>
              <a:prstGeom prst="line">
                <a:avLst/>
              </a:prstGeom>
              <a:solidFill>
                <a:srgbClr val="FFFFFF"/>
              </a:solidFill>
              <a:ln w="30163" cap="flat">
                <a:solidFill>
                  <a:srgbClr val="4DFFBA"/>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C3C3C"/>
                  </a:solidFill>
                  <a:effectLst/>
                  <a:uLnTx/>
                  <a:uFillTx/>
                  <a:latin typeface="Open Sans"/>
                  <a:ea typeface="+mn-ea"/>
                  <a:cs typeface="+mn-cs"/>
                </a:endParaRPr>
              </a:p>
            </p:txBody>
          </p:sp>
        </p:grpSp>
        <p:pic>
          <p:nvPicPr>
            <p:cNvPr id="18" name="Picture 17" descr="A black background with a black square&#10;&#10;Description automatically generated with medium confidence">
              <a:extLst>
                <a:ext uri="{FF2B5EF4-FFF2-40B4-BE49-F238E27FC236}">
                  <a16:creationId xmlns:a16="http://schemas.microsoft.com/office/drawing/2014/main" id="{545BA53B-7CF9-0DF1-F307-E077212B7118}"/>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b="20579"/>
            <a:stretch/>
          </p:blipFill>
          <p:spPr>
            <a:xfrm>
              <a:off x="9664232" y="1858117"/>
              <a:ext cx="1293255" cy="1027113"/>
            </a:xfrm>
            <a:prstGeom prst="rect">
              <a:avLst/>
            </a:prstGeom>
          </p:spPr>
        </p:pic>
        <p:pic>
          <p:nvPicPr>
            <p:cNvPr id="19" name="Picture 18" descr="A black background with a black square&#10;&#10;Description automatically generated with medium confidence">
              <a:extLst>
                <a:ext uri="{FF2B5EF4-FFF2-40B4-BE49-F238E27FC236}">
                  <a16:creationId xmlns:a16="http://schemas.microsoft.com/office/drawing/2014/main" id="{36A3F846-17C7-F235-F4DD-702ACA4B72BB}"/>
                </a:ext>
              </a:extLst>
            </p:cNvPr>
            <p:cNvPicPr>
              <a:picLocks noChangeAspect="1"/>
            </p:cNvPicPr>
            <p:nvPr/>
          </p:nvPicPr>
          <p:blipFill rotWithShape="1">
            <a:blip r:embed="rId7">
              <a:biLevel thresh="75000"/>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b="17893"/>
            <a:stretch/>
          </p:blipFill>
          <p:spPr>
            <a:xfrm>
              <a:off x="7468947" y="3543533"/>
              <a:ext cx="1061053" cy="871201"/>
            </a:xfrm>
            <a:prstGeom prst="rect">
              <a:avLst/>
            </a:prstGeom>
          </p:spPr>
        </p:pic>
        <p:pic>
          <p:nvPicPr>
            <p:cNvPr id="20" name="Picture 19" descr="A black background with a black square&#10;&#10;Description automatically generated with medium confidence">
              <a:extLst>
                <a:ext uri="{FF2B5EF4-FFF2-40B4-BE49-F238E27FC236}">
                  <a16:creationId xmlns:a16="http://schemas.microsoft.com/office/drawing/2014/main" id="{02D16C75-9D3F-0847-DBE4-02DE24886455}"/>
                </a:ext>
              </a:extLst>
            </p:cNvPr>
            <p:cNvPicPr>
              <a:picLocks noChangeAspect="1"/>
            </p:cNvPicPr>
            <p:nvPr/>
          </p:nvPicPr>
          <p:blipFill rotWithShape="1">
            <a:blip r:embed="rId9">
              <a:biLevel thresh="75000"/>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b="14995"/>
            <a:stretch/>
          </p:blipFill>
          <p:spPr>
            <a:xfrm>
              <a:off x="10155240" y="4884543"/>
              <a:ext cx="972923" cy="827034"/>
            </a:xfrm>
            <a:prstGeom prst="rect">
              <a:avLst/>
            </a:prstGeom>
          </p:spPr>
        </p:pic>
      </p:grpSp>
      <p:pic>
        <p:nvPicPr>
          <p:cNvPr id="33" name="Picture 3">
            <a:extLst>
              <a:ext uri="{FF2B5EF4-FFF2-40B4-BE49-F238E27FC236}">
                <a16:creationId xmlns:a16="http://schemas.microsoft.com/office/drawing/2014/main" id="{2EF2EA31-3408-3047-0DDD-5D222AF689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5871882"/>
            <a:ext cx="12192000" cy="986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a16="http://schemas.microsoft.com/office/drawing/2014/main" id="{1C3A876D-C2AF-AE5D-09A3-07DE6EAF86FF}"/>
              </a:ext>
            </a:extLst>
          </p:cNvPr>
          <p:cNvSpPr txBox="1"/>
          <p:nvPr/>
        </p:nvSpPr>
        <p:spPr>
          <a:xfrm>
            <a:off x="-307402" y="3716204"/>
            <a:ext cx="7894526" cy="548868"/>
          </a:xfrm>
          <a:prstGeom prst="rect">
            <a:avLst/>
          </a:prstGeom>
          <a:noFill/>
        </p:spPr>
        <p:txBody>
          <a:bodyPr wrap="square">
            <a:spAutoFit/>
          </a:bodyPr>
          <a:lstStyle/>
          <a:p>
            <a:pPr marL="628650" marR="0" lvl="1"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Implement solutions </a:t>
            </a: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through coding, content development, design, etc. </a:t>
            </a:r>
          </a:p>
          <a:p>
            <a:pPr marL="628650" marR="0" lvl="1"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Test solutions </a:t>
            </a: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implemented prior to publishing. </a:t>
            </a:r>
          </a:p>
        </p:txBody>
      </p:sp>
      <p:sp>
        <p:nvSpPr>
          <p:cNvPr id="6" name="TextBox 5">
            <a:extLst>
              <a:ext uri="{FF2B5EF4-FFF2-40B4-BE49-F238E27FC236}">
                <a16:creationId xmlns:a16="http://schemas.microsoft.com/office/drawing/2014/main" id="{DE773D0F-546D-9FBC-E5B0-511DF89D6CF6}"/>
              </a:ext>
            </a:extLst>
          </p:cNvPr>
          <p:cNvSpPr txBox="1"/>
          <p:nvPr/>
        </p:nvSpPr>
        <p:spPr>
          <a:xfrm>
            <a:off x="0" y="14515"/>
            <a:ext cx="12192000"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GEO.ca: Web Content Accessibility Guidelines (WCAG) Implementation</a:t>
            </a:r>
          </a:p>
        </p:txBody>
      </p:sp>
    </p:spTree>
    <p:extLst>
      <p:ext uri="{BB962C8B-B14F-4D97-AF65-F5344CB8AC3E}">
        <p14:creationId xmlns:p14="http://schemas.microsoft.com/office/powerpoint/2010/main" val="2173785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descr="A qr code on a blue background&#10;&#10;Description automatically generated">
            <a:extLst>
              <a:ext uri="{FF2B5EF4-FFF2-40B4-BE49-F238E27FC236}">
                <a16:creationId xmlns:a16="http://schemas.microsoft.com/office/drawing/2014/main" id="{19B20B26-C2B5-3542-B7DB-2387012F3690}"/>
              </a:ext>
            </a:extLst>
          </p:cNvPr>
          <p:cNvPicPr>
            <a:picLocks noChangeAspect="1"/>
          </p:cNvPicPr>
          <p:nvPr/>
        </p:nvPicPr>
        <p:blipFill rotWithShape="1">
          <a:blip r:embed="rId3"/>
          <a:srcRect l="36481" t="57476" r="36332" b="6872"/>
          <a:stretch/>
        </p:blipFill>
        <p:spPr>
          <a:xfrm>
            <a:off x="2253838" y="4895542"/>
            <a:ext cx="1435059" cy="1264135"/>
          </a:xfrm>
          <a:prstGeom prst="rect">
            <a:avLst/>
          </a:prstGeom>
        </p:spPr>
      </p:pic>
      <p:grpSp>
        <p:nvGrpSpPr>
          <p:cNvPr id="97" name="Group 96">
            <a:extLst>
              <a:ext uri="{FF2B5EF4-FFF2-40B4-BE49-F238E27FC236}">
                <a16:creationId xmlns:a16="http://schemas.microsoft.com/office/drawing/2014/main" id="{40EC9436-7DD2-E67F-8B89-7C8DFDAA789B}"/>
              </a:ext>
            </a:extLst>
          </p:cNvPr>
          <p:cNvGrpSpPr/>
          <p:nvPr/>
        </p:nvGrpSpPr>
        <p:grpSpPr>
          <a:xfrm>
            <a:off x="6266193" y="2466591"/>
            <a:ext cx="5768173" cy="1070541"/>
            <a:chOff x="6266193" y="2394654"/>
            <a:chExt cx="5768173" cy="1070541"/>
          </a:xfrm>
        </p:grpSpPr>
        <p:sp>
          <p:nvSpPr>
            <p:cNvPr id="49" name="Freeform: Shape 48">
              <a:extLst>
                <a:ext uri="{FF2B5EF4-FFF2-40B4-BE49-F238E27FC236}">
                  <a16:creationId xmlns:a16="http://schemas.microsoft.com/office/drawing/2014/main" id="{11CAC296-2F28-3E31-79F6-0D044E44BF26}"/>
                </a:ext>
              </a:extLst>
            </p:cNvPr>
            <p:cNvSpPr/>
            <p:nvPr/>
          </p:nvSpPr>
          <p:spPr>
            <a:xfrm>
              <a:off x="6266193" y="2394654"/>
              <a:ext cx="5768173" cy="1070541"/>
            </a:xfrm>
            <a:custGeom>
              <a:avLst/>
              <a:gdLst>
                <a:gd name="connsiteX0" fmla="*/ 0 w 5844417"/>
                <a:gd name="connsiteY0" fmla="*/ 128703 h 772200"/>
                <a:gd name="connsiteX1" fmla="*/ 128703 w 5844417"/>
                <a:gd name="connsiteY1" fmla="*/ 0 h 772200"/>
                <a:gd name="connsiteX2" fmla="*/ 5715714 w 5844417"/>
                <a:gd name="connsiteY2" fmla="*/ 0 h 772200"/>
                <a:gd name="connsiteX3" fmla="*/ 5844417 w 5844417"/>
                <a:gd name="connsiteY3" fmla="*/ 128703 h 772200"/>
                <a:gd name="connsiteX4" fmla="*/ 5844417 w 5844417"/>
                <a:gd name="connsiteY4" fmla="*/ 643497 h 772200"/>
                <a:gd name="connsiteX5" fmla="*/ 5715714 w 5844417"/>
                <a:gd name="connsiteY5" fmla="*/ 772200 h 772200"/>
                <a:gd name="connsiteX6" fmla="*/ 128703 w 5844417"/>
                <a:gd name="connsiteY6" fmla="*/ 772200 h 772200"/>
                <a:gd name="connsiteX7" fmla="*/ 0 w 5844417"/>
                <a:gd name="connsiteY7" fmla="*/ 643497 h 772200"/>
                <a:gd name="connsiteX8" fmla="*/ 0 w 5844417"/>
                <a:gd name="connsiteY8" fmla="*/ 128703 h 7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4417" h="772200">
                  <a:moveTo>
                    <a:pt x="0" y="128703"/>
                  </a:moveTo>
                  <a:cubicBezTo>
                    <a:pt x="0" y="57622"/>
                    <a:pt x="57622" y="0"/>
                    <a:pt x="128703" y="0"/>
                  </a:cubicBezTo>
                  <a:lnTo>
                    <a:pt x="5715714" y="0"/>
                  </a:lnTo>
                  <a:cubicBezTo>
                    <a:pt x="5786795" y="0"/>
                    <a:pt x="5844417" y="57622"/>
                    <a:pt x="5844417" y="128703"/>
                  </a:cubicBezTo>
                  <a:lnTo>
                    <a:pt x="5844417" y="643497"/>
                  </a:lnTo>
                  <a:cubicBezTo>
                    <a:pt x="5844417" y="714578"/>
                    <a:pt x="5786795" y="772200"/>
                    <a:pt x="5715714" y="772200"/>
                  </a:cubicBezTo>
                  <a:lnTo>
                    <a:pt x="128703" y="772200"/>
                  </a:lnTo>
                  <a:cubicBezTo>
                    <a:pt x="57622" y="772200"/>
                    <a:pt x="0" y="714578"/>
                    <a:pt x="0" y="643497"/>
                  </a:cubicBezTo>
                  <a:lnTo>
                    <a:pt x="0" y="128703"/>
                  </a:lnTo>
                  <a:close/>
                </a:path>
              </a:pathLst>
            </a:custGeom>
            <a:solidFill>
              <a:srgbClr val="0073D2"/>
            </a:solidFill>
            <a:ln>
              <a:noFill/>
            </a:ln>
            <a:effectLst/>
          </p:spPr>
          <p:txBody>
            <a:bodyPr spcFirstLastPara="0" vert="horz" wrap="square" lIns="91036" tIns="91036" rIns="91036" bIns="91036" numCol="1" spcCol="1270" anchor="ctr" anchorCtr="0">
              <a:noAutofit/>
            </a:bodyPr>
            <a:lstStyle/>
            <a:p>
              <a:pPr marL="803275" marR="0" lvl="0" indent="0" algn="l" defTabSz="622300" rtl="0" eaLnBrk="1" fontAlgn="auto" latinLnBrk="0" hangingPunct="1">
                <a:lnSpc>
                  <a:spcPct val="80000"/>
                </a:lnSpc>
                <a:spcBef>
                  <a:spcPct val="0"/>
                </a:spcBef>
                <a:buClrTx/>
                <a:buSzTx/>
                <a:buFontTx/>
                <a:buNone/>
                <a:tabLst/>
                <a:defRPr/>
              </a:pPr>
              <a:r>
                <a:rPr kumimoji="0" lang="en-US" sz="1500" b="0" i="0" u="none" strike="noStrike" kern="0" cap="none" spc="0" normalizeH="0" baseline="0" noProof="0">
                  <a:ln>
                    <a:noFill/>
                  </a:ln>
                  <a:solidFill>
                    <a:prstClr val="white"/>
                  </a:solidFill>
                  <a:effectLst/>
                  <a:uLnTx/>
                  <a:uFillTx/>
                  <a:latin typeface="Arial Nova Light" panose="020B0304020202020204" pitchFamily="34" charset="0"/>
                  <a:ea typeface="Open sans" panose="020B0606030504020204" pitchFamily="34" charset="0"/>
                  <a:cs typeface="Arial" panose="020B0604020202020204" pitchFamily="34" charset="0"/>
                </a:rPr>
                <a:t>41+ Contributors, 7671+ Datasets on past/present features of Canada's land, water, and infrastructure. Over 57,000 Sentinel-1 Records with value-added features for discoverability and display. </a:t>
              </a:r>
              <a:r>
                <a:rPr kumimoji="0" lang="en-US" sz="1500" b="0" i="0" u="none" strike="noStrike" kern="1200" cap="none" spc="0" normalizeH="0" baseline="0" noProof="0">
                  <a:ln/>
                  <a:solidFill>
                    <a:prstClr val="white"/>
                  </a:solidFill>
                  <a:effectLst/>
                  <a:uLnTx/>
                  <a:uFillTx/>
                  <a:latin typeface="Arial Nova Light" panose="020B0304020202020204" pitchFamily="34" charset="0"/>
                  <a:ea typeface="Open sans" panose="020B0606030504020204" pitchFamily="34" charset="0"/>
                  <a:cs typeface="Arial" panose="020B0604020202020204" pitchFamily="34" charset="0"/>
                </a:rPr>
                <a:t>Data published on GEO.ca is automatically disseminated to TBS Open Data. </a:t>
              </a:r>
              <a:r>
                <a:rPr kumimoji="0" lang="en-US" sz="1500" b="0" i="0" u="none" strike="noStrike" kern="0" cap="none" spc="0" normalizeH="0" baseline="0" noProof="0">
                  <a:ln>
                    <a:noFill/>
                  </a:ln>
                  <a:solidFill>
                    <a:prstClr val="white"/>
                  </a:solidFill>
                  <a:effectLst/>
                  <a:uLnTx/>
                  <a:uFillTx/>
                  <a:latin typeface="Arial Nova Light" panose="020B0304020202020204" pitchFamily="34" charset="0"/>
                  <a:ea typeface="Open sans" panose="020B0606030504020204" pitchFamily="34" charset="0"/>
                  <a:cs typeface="Arial" panose="020B0604020202020204" pitchFamily="34" charset="0"/>
                </a:rPr>
                <a:t> </a:t>
              </a:r>
              <a:endParaRPr kumimoji="0" lang="en-CA" sz="1500" b="0" i="0" u="none" strike="noStrike" kern="0" cap="none" spc="0" normalizeH="0" baseline="0" noProof="0">
                <a:ln>
                  <a:noFill/>
                </a:ln>
                <a:solidFill>
                  <a:prstClr val="white"/>
                </a:solidFill>
                <a:effectLst/>
                <a:uLnTx/>
                <a:uFillTx/>
                <a:latin typeface="Arial Nova Light" panose="020B0304020202020204" pitchFamily="34" charset="0"/>
                <a:ea typeface="Open sans" panose="020B0606030504020204" pitchFamily="34" charset="0"/>
                <a:cs typeface="Arial" panose="020B0604020202020204" pitchFamily="34" charset="0"/>
              </a:endParaRPr>
            </a:p>
          </p:txBody>
        </p:sp>
        <p:sp>
          <p:nvSpPr>
            <p:cNvPr id="55" name="Oval 29">
              <a:extLst>
                <a:ext uri="{FF2B5EF4-FFF2-40B4-BE49-F238E27FC236}">
                  <a16:creationId xmlns:a16="http://schemas.microsoft.com/office/drawing/2014/main" id="{650479FE-B77B-DEC4-7A56-BCB0BF17B406}"/>
                </a:ext>
              </a:extLst>
            </p:cNvPr>
            <p:cNvSpPr>
              <a:spLocks noChangeArrowheads="1"/>
            </p:cNvSpPr>
            <p:nvPr/>
          </p:nvSpPr>
          <p:spPr bwMode="auto">
            <a:xfrm>
              <a:off x="6420232" y="2631844"/>
              <a:ext cx="597161" cy="597160"/>
            </a:xfrm>
            <a:prstGeom prst="ellipse">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58" name="Graphic 57" descr="Earth globe: Americas with solid fill">
              <a:extLst>
                <a:ext uri="{FF2B5EF4-FFF2-40B4-BE49-F238E27FC236}">
                  <a16:creationId xmlns:a16="http://schemas.microsoft.com/office/drawing/2014/main" id="{27E3D3A0-97E0-FE63-5F1D-4F523EF550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12442" y="2634438"/>
              <a:ext cx="602280" cy="602280"/>
            </a:xfrm>
            <a:prstGeom prst="rect">
              <a:avLst/>
            </a:prstGeom>
          </p:spPr>
        </p:pic>
      </p:grpSp>
      <p:grpSp>
        <p:nvGrpSpPr>
          <p:cNvPr id="99" name="Group 98">
            <a:extLst>
              <a:ext uri="{FF2B5EF4-FFF2-40B4-BE49-F238E27FC236}">
                <a16:creationId xmlns:a16="http://schemas.microsoft.com/office/drawing/2014/main" id="{93605DCA-69E2-D970-3AE7-18B20D51B06D}"/>
              </a:ext>
            </a:extLst>
          </p:cNvPr>
          <p:cNvGrpSpPr/>
          <p:nvPr/>
        </p:nvGrpSpPr>
        <p:grpSpPr>
          <a:xfrm>
            <a:off x="6266193" y="4802645"/>
            <a:ext cx="5768173" cy="1070541"/>
            <a:chOff x="6266193" y="4739145"/>
            <a:chExt cx="5768173" cy="1070541"/>
          </a:xfrm>
        </p:grpSpPr>
        <p:sp>
          <p:nvSpPr>
            <p:cNvPr id="51" name="Freeform: Shape 50">
              <a:extLst>
                <a:ext uri="{FF2B5EF4-FFF2-40B4-BE49-F238E27FC236}">
                  <a16:creationId xmlns:a16="http://schemas.microsoft.com/office/drawing/2014/main" id="{9F7E8157-DAFB-689C-48DF-6FA228898696}"/>
                </a:ext>
              </a:extLst>
            </p:cNvPr>
            <p:cNvSpPr/>
            <p:nvPr/>
          </p:nvSpPr>
          <p:spPr>
            <a:xfrm>
              <a:off x="6266193" y="4739145"/>
              <a:ext cx="5768173" cy="1070541"/>
            </a:xfrm>
            <a:custGeom>
              <a:avLst/>
              <a:gdLst>
                <a:gd name="connsiteX0" fmla="*/ 0 w 5844417"/>
                <a:gd name="connsiteY0" fmla="*/ 128703 h 772200"/>
                <a:gd name="connsiteX1" fmla="*/ 128703 w 5844417"/>
                <a:gd name="connsiteY1" fmla="*/ 0 h 772200"/>
                <a:gd name="connsiteX2" fmla="*/ 5715714 w 5844417"/>
                <a:gd name="connsiteY2" fmla="*/ 0 h 772200"/>
                <a:gd name="connsiteX3" fmla="*/ 5844417 w 5844417"/>
                <a:gd name="connsiteY3" fmla="*/ 128703 h 772200"/>
                <a:gd name="connsiteX4" fmla="*/ 5844417 w 5844417"/>
                <a:gd name="connsiteY4" fmla="*/ 643497 h 772200"/>
                <a:gd name="connsiteX5" fmla="*/ 5715714 w 5844417"/>
                <a:gd name="connsiteY5" fmla="*/ 772200 h 772200"/>
                <a:gd name="connsiteX6" fmla="*/ 128703 w 5844417"/>
                <a:gd name="connsiteY6" fmla="*/ 772200 h 772200"/>
                <a:gd name="connsiteX7" fmla="*/ 0 w 5844417"/>
                <a:gd name="connsiteY7" fmla="*/ 643497 h 772200"/>
                <a:gd name="connsiteX8" fmla="*/ 0 w 5844417"/>
                <a:gd name="connsiteY8" fmla="*/ 128703 h 7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4417" h="772200">
                  <a:moveTo>
                    <a:pt x="0" y="128703"/>
                  </a:moveTo>
                  <a:cubicBezTo>
                    <a:pt x="0" y="57622"/>
                    <a:pt x="57622" y="0"/>
                    <a:pt x="128703" y="0"/>
                  </a:cubicBezTo>
                  <a:lnTo>
                    <a:pt x="5715714" y="0"/>
                  </a:lnTo>
                  <a:cubicBezTo>
                    <a:pt x="5786795" y="0"/>
                    <a:pt x="5844417" y="57622"/>
                    <a:pt x="5844417" y="128703"/>
                  </a:cubicBezTo>
                  <a:lnTo>
                    <a:pt x="5844417" y="643497"/>
                  </a:lnTo>
                  <a:cubicBezTo>
                    <a:pt x="5844417" y="714578"/>
                    <a:pt x="5786795" y="772200"/>
                    <a:pt x="5715714" y="772200"/>
                  </a:cubicBezTo>
                  <a:lnTo>
                    <a:pt x="128703" y="772200"/>
                  </a:lnTo>
                  <a:cubicBezTo>
                    <a:pt x="57622" y="772200"/>
                    <a:pt x="0" y="714578"/>
                    <a:pt x="0" y="643497"/>
                  </a:cubicBezTo>
                  <a:lnTo>
                    <a:pt x="0" y="128703"/>
                  </a:lnTo>
                  <a:close/>
                </a:path>
              </a:pathLst>
            </a:custGeom>
            <a:solidFill>
              <a:srgbClr val="0060B0"/>
            </a:solidFill>
            <a:ln>
              <a:noFill/>
            </a:ln>
            <a:effectLst/>
          </p:spPr>
          <p:txBody>
            <a:bodyPr spcFirstLastPara="0" vert="horz" wrap="square" lIns="91036" tIns="91036" rIns="91036" bIns="91036" numCol="1" spcCol="1270" anchor="ctr" anchorCtr="0">
              <a:noAutofit/>
            </a:bodyPr>
            <a:lstStyle/>
            <a:p>
              <a:pPr marL="803275" marR="0" lvl="0" indent="0" algn="l" defTabSz="622300" rtl="0" eaLnBrk="1" fontAlgn="auto" latinLnBrk="0" hangingPunct="1">
                <a:lnSpc>
                  <a:spcPct val="80000"/>
                </a:lnSpc>
                <a:spcBef>
                  <a:spcPct val="0"/>
                </a:spcBef>
                <a:spcAft>
                  <a:spcPct val="35000"/>
                </a:spcAft>
                <a:buClrTx/>
                <a:buSzTx/>
                <a:buFontTx/>
                <a:buNone/>
                <a:tabLst/>
                <a:defRPr/>
              </a:pPr>
              <a:r>
                <a:rPr kumimoji="0" lang="en-CA" sz="1500" b="0" i="0" u="none" strike="noStrike" kern="0" cap="none" spc="0" normalizeH="0" baseline="0" noProof="0">
                  <a:ln>
                    <a:noFill/>
                  </a:ln>
                  <a:solidFill>
                    <a:prstClr val="white"/>
                  </a:solidFill>
                  <a:effectLst/>
                  <a:uLnTx/>
                  <a:uFillTx/>
                  <a:latin typeface="Arial Nova Light" panose="020B0304020202020204" pitchFamily="34" charset="0"/>
                  <a:ea typeface="Open sans" panose="020B0606030504020204" pitchFamily="34" charset="0"/>
                  <a:cs typeface="Arial" panose="020B0604020202020204" pitchFamily="34" charset="0"/>
                </a:rPr>
                <a:t>The online communities feature enables connection and collaboration with other users to spur interaction and innovation. </a:t>
              </a:r>
            </a:p>
          </p:txBody>
        </p:sp>
        <p:sp>
          <p:nvSpPr>
            <p:cNvPr id="57" name="Oval 29">
              <a:extLst>
                <a:ext uri="{FF2B5EF4-FFF2-40B4-BE49-F238E27FC236}">
                  <a16:creationId xmlns:a16="http://schemas.microsoft.com/office/drawing/2014/main" id="{8B28FF4D-5C49-32CB-9C82-5D2261DB81A9}"/>
                </a:ext>
              </a:extLst>
            </p:cNvPr>
            <p:cNvSpPr>
              <a:spLocks noChangeArrowheads="1"/>
            </p:cNvSpPr>
            <p:nvPr/>
          </p:nvSpPr>
          <p:spPr bwMode="auto">
            <a:xfrm>
              <a:off x="6420231" y="4970230"/>
              <a:ext cx="597161" cy="597160"/>
            </a:xfrm>
            <a:prstGeom prst="ellipse">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60" name="Graphic 59" descr="Group brainstorm with solid fill">
              <a:extLst>
                <a:ext uri="{FF2B5EF4-FFF2-40B4-BE49-F238E27FC236}">
                  <a16:creationId xmlns:a16="http://schemas.microsoft.com/office/drawing/2014/main" id="{2637101C-C9A1-0BC0-063D-2D16548856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45999" y="4975198"/>
              <a:ext cx="535346" cy="535346"/>
            </a:xfrm>
            <a:prstGeom prst="rect">
              <a:avLst/>
            </a:prstGeom>
          </p:spPr>
        </p:pic>
      </p:grpSp>
      <p:grpSp>
        <p:nvGrpSpPr>
          <p:cNvPr id="98" name="Group 97">
            <a:extLst>
              <a:ext uri="{FF2B5EF4-FFF2-40B4-BE49-F238E27FC236}">
                <a16:creationId xmlns:a16="http://schemas.microsoft.com/office/drawing/2014/main" id="{54EEA84A-772D-4DD3-1E69-C387C43B3D8D}"/>
              </a:ext>
            </a:extLst>
          </p:cNvPr>
          <p:cNvGrpSpPr/>
          <p:nvPr/>
        </p:nvGrpSpPr>
        <p:grpSpPr>
          <a:xfrm>
            <a:off x="6247708" y="3634618"/>
            <a:ext cx="5768173" cy="1070541"/>
            <a:chOff x="6247708" y="3559315"/>
            <a:chExt cx="5768173" cy="1070541"/>
          </a:xfrm>
        </p:grpSpPr>
        <p:sp>
          <p:nvSpPr>
            <p:cNvPr id="50" name="Freeform: Shape 49">
              <a:extLst>
                <a:ext uri="{FF2B5EF4-FFF2-40B4-BE49-F238E27FC236}">
                  <a16:creationId xmlns:a16="http://schemas.microsoft.com/office/drawing/2014/main" id="{C2CC76F7-3A07-303C-9214-3F87EDEDF93C}"/>
                </a:ext>
              </a:extLst>
            </p:cNvPr>
            <p:cNvSpPr/>
            <p:nvPr/>
          </p:nvSpPr>
          <p:spPr>
            <a:xfrm>
              <a:off x="6247708" y="3559315"/>
              <a:ext cx="5768173" cy="1070541"/>
            </a:xfrm>
            <a:custGeom>
              <a:avLst/>
              <a:gdLst>
                <a:gd name="connsiteX0" fmla="*/ 0 w 5844417"/>
                <a:gd name="connsiteY0" fmla="*/ 128703 h 772200"/>
                <a:gd name="connsiteX1" fmla="*/ 128703 w 5844417"/>
                <a:gd name="connsiteY1" fmla="*/ 0 h 772200"/>
                <a:gd name="connsiteX2" fmla="*/ 5715714 w 5844417"/>
                <a:gd name="connsiteY2" fmla="*/ 0 h 772200"/>
                <a:gd name="connsiteX3" fmla="*/ 5844417 w 5844417"/>
                <a:gd name="connsiteY3" fmla="*/ 128703 h 772200"/>
                <a:gd name="connsiteX4" fmla="*/ 5844417 w 5844417"/>
                <a:gd name="connsiteY4" fmla="*/ 643497 h 772200"/>
                <a:gd name="connsiteX5" fmla="*/ 5715714 w 5844417"/>
                <a:gd name="connsiteY5" fmla="*/ 772200 h 772200"/>
                <a:gd name="connsiteX6" fmla="*/ 128703 w 5844417"/>
                <a:gd name="connsiteY6" fmla="*/ 772200 h 772200"/>
                <a:gd name="connsiteX7" fmla="*/ 0 w 5844417"/>
                <a:gd name="connsiteY7" fmla="*/ 643497 h 772200"/>
                <a:gd name="connsiteX8" fmla="*/ 0 w 5844417"/>
                <a:gd name="connsiteY8" fmla="*/ 128703 h 7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4417" h="772200">
                  <a:moveTo>
                    <a:pt x="0" y="128703"/>
                  </a:moveTo>
                  <a:cubicBezTo>
                    <a:pt x="0" y="57622"/>
                    <a:pt x="57622" y="0"/>
                    <a:pt x="128703" y="0"/>
                  </a:cubicBezTo>
                  <a:lnTo>
                    <a:pt x="5715714" y="0"/>
                  </a:lnTo>
                  <a:cubicBezTo>
                    <a:pt x="5786795" y="0"/>
                    <a:pt x="5844417" y="57622"/>
                    <a:pt x="5844417" y="128703"/>
                  </a:cubicBezTo>
                  <a:lnTo>
                    <a:pt x="5844417" y="643497"/>
                  </a:lnTo>
                  <a:cubicBezTo>
                    <a:pt x="5844417" y="714578"/>
                    <a:pt x="5786795" y="772200"/>
                    <a:pt x="5715714" y="772200"/>
                  </a:cubicBezTo>
                  <a:lnTo>
                    <a:pt x="128703" y="772200"/>
                  </a:lnTo>
                  <a:cubicBezTo>
                    <a:pt x="57622" y="772200"/>
                    <a:pt x="0" y="714578"/>
                    <a:pt x="0" y="643497"/>
                  </a:cubicBezTo>
                  <a:lnTo>
                    <a:pt x="0" y="128703"/>
                  </a:lnTo>
                  <a:close/>
                </a:path>
              </a:pathLst>
            </a:custGeom>
            <a:solidFill>
              <a:srgbClr val="0069C0"/>
            </a:solidFill>
            <a:ln>
              <a:noFill/>
            </a:ln>
            <a:effectLst/>
          </p:spPr>
          <p:txBody>
            <a:bodyPr spcFirstLastPara="0" vert="horz" wrap="square" lIns="91036" tIns="91036" rIns="91036" bIns="91036" numCol="1" spcCol="1270" anchor="ctr" anchorCtr="0">
              <a:noAutofit/>
            </a:bodyPr>
            <a:lstStyle/>
            <a:p>
              <a:pPr marL="803275" defTabSz="622300">
                <a:lnSpc>
                  <a:spcPct val="80000"/>
                </a:lnSpc>
                <a:spcBef>
                  <a:spcPct val="0"/>
                </a:spcBef>
                <a:spcAft>
                  <a:spcPct val="35000"/>
                </a:spcAft>
                <a:defRPr/>
              </a:pPr>
              <a:r>
                <a:rPr lang="en-US" sz="1500" kern="0">
                  <a:solidFill>
                    <a:prstClr val="white"/>
                  </a:solidFill>
                  <a:latin typeface="Arial Nova Light"/>
                  <a:ea typeface="Open sans"/>
                  <a:cs typeface="Arial"/>
                </a:rPr>
                <a:t>F</a:t>
              </a:r>
              <a:r>
                <a:rPr kumimoji="0" lang="en-CA" sz="1500" b="0" i="0" u="none" strike="noStrike" kern="0" cap="none" spc="0" normalizeH="0" baseline="0" noProof="0">
                  <a:ln>
                    <a:noFill/>
                  </a:ln>
                  <a:solidFill>
                    <a:prstClr val="white"/>
                  </a:solidFill>
                  <a:effectLst/>
                  <a:uLnTx/>
                  <a:uFillTx/>
                  <a:latin typeface="Arial Nova Light"/>
                  <a:ea typeface="Open sans"/>
                  <a:cs typeface="Arial"/>
                </a:rPr>
                <a:t>acilitates education, analysis, informed decision-making and policy and program development, to contribute to the economic, social and environmental well-being of Canadians and GC priorities.</a:t>
              </a:r>
              <a:r>
                <a:rPr lang="en-CA" sz="1500" kern="0">
                  <a:solidFill>
                    <a:prstClr val="white"/>
                  </a:solidFill>
                  <a:latin typeface="Arial Nova Light"/>
                  <a:ea typeface="Open sans"/>
                  <a:cs typeface="Arial"/>
                </a:rPr>
                <a:t> </a:t>
              </a:r>
              <a:endParaRPr kumimoji="0" lang="en-CA" sz="1500" b="0" i="0" u="none" strike="noStrike" kern="0" cap="none" spc="0" normalizeH="0" baseline="0" noProof="0">
                <a:ln>
                  <a:noFill/>
                </a:ln>
                <a:solidFill>
                  <a:prstClr val="white"/>
                </a:solidFill>
                <a:effectLst/>
                <a:uLnTx/>
                <a:uFillTx/>
                <a:latin typeface="Arial Nova Light" panose="020B0304020202020204" pitchFamily="34" charset="0"/>
                <a:ea typeface="Open sans" panose="020B0606030504020204" pitchFamily="34" charset="0"/>
                <a:cs typeface="Arial" panose="020B0604020202020204" pitchFamily="34" charset="0"/>
              </a:endParaRPr>
            </a:p>
          </p:txBody>
        </p:sp>
        <p:sp>
          <p:nvSpPr>
            <p:cNvPr id="56" name="Oval 29">
              <a:extLst>
                <a:ext uri="{FF2B5EF4-FFF2-40B4-BE49-F238E27FC236}">
                  <a16:creationId xmlns:a16="http://schemas.microsoft.com/office/drawing/2014/main" id="{D62B486E-F428-D3C6-EE29-88C5BAA297C4}"/>
                </a:ext>
              </a:extLst>
            </p:cNvPr>
            <p:cNvSpPr>
              <a:spLocks noChangeArrowheads="1"/>
            </p:cNvSpPr>
            <p:nvPr/>
          </p:nvSpPr>
          <p:spPr bwMode="auto">
            <a:xfrm>
              <a:off x="6401747" y="3786031"/>
              <a:ext cx="597161" cy="597160"/>
            </a:xfrm>
            <a:prstGeom prst="ellipse">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61" name="Graphic 60" descr="Decision chart with solid fill">
              <a:extLst>
                <a:ext uri="{FF2B5EF4-FFF2-40B4-BE49-F238E27FC236}">
                  <a16:creationId xmlns:a16="http://schemas.microsoft.com/office/drawing/2014/main" id="{87858D7E-DC4F-5801-1CE6-69B618467E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63623" y="3836056"/>
              <a:ext cx="469551" cy="469551"/>
            </a:xfrm>
            <a:prstGeom prst="rect">
              <a:avLst/>
            </a:prstGeom>
          </p:spPr>
        </p:pic>
      </p:grpSp>
      <p:grpSp>
        <p:nvGrpSpPr>
          <p:cNvPr id="96" name="Group 95">
            <a:extLst>
              <a:ext uri="{FF2B5EF4-FFF2-40B4-BE49-F238E27FC236}">
                <a16:creationId xmlns:a16="http://schemas.microsoft.com/office/drawing/2014/main" id="{3E171E29-64EB-64A5-FDEA-8A9809E9E1F3}"/>
              </a:ext>
            </a:extLst>
          </p:cNvPr>
          <p:cNvGrpSpPr/>
          <p:nvPr/>
        </p:nvGrpSpPr>
        <p:grpSpPr>
          <a:xfrm>
            <a:off x="6247708" y="1298564"/>
            <a:ext cx="5768173" cy="1070541"/>
            <a:chOff x="6247708" y="1228697"/>
            <a:chExt cx="5768173" cy="1070541"/>
          </a:xfrm>
        </p:grpSpPr>
        <p:sp>
          <p:nvSpPr>
            <p:cNvPr id="47" name="Freeform: Shape 46">
              <a:extLst>
                <a:ext uri="{FF2B5EF4-FFF2-40B4-BE49-F238E27FC236}">
                  <a16:creationId xmlns:a16="http://schemas.microsoft.com/office/drawing/2014/main" id="{5DB5FB79-3010-EB73-65C3-849F7A2CB1AF}"/>
                </a:ext>
              </a:extLst>
            </p:cNvPr>
            <p:cNvSpPr/>
            <p:nvPr/>
          </p:nvSpPr>
          <p:spPr>
            <a:xfrm>
              <a:off x="6247708" y="1228697"/>
              <a:ext cx="5768173" cy="1070541"/>
            </a:xfrm>
            <a:custGeom>
              <a:avLst/>
              <a:gdLst>
                <a:gd name="connsiteX0" fmla="*/ 0 w 5844417"/>
                <a:gd name="connsiteY0" fmla="*/ 128703 h 772200"/>
                <a:gd name="connsiteX1" fmla="*/ 128703 w 5844417"/>
                <a:gd name="connsiteY1" fmla="*/ 0 h 772200"/>
                <a:gd name="connsiteX2" fmla="*/ 5715714 w 5844417"/>
                <a:gd name="connsiteY2" fmla="*/ 0 h 772200"/>
                <a:gd name="connsiteX3" fmla="*/ 5844417 w 5844417"/>
                <a:gd name="connsiteY3" fmla="*/ 128703 h 772200"/>
                <a:gd name="connsiteX4" fmla="*/ 5844417 w 5844417"/>
                <a:gd name="connsiteY4" fmla="*/ 643497 h 772200"/>
                <a:gd name="connsiteX5" fmla="*/ 5715714 w 5844417"/>
                <a:gd name="connsiteY5" fmla="*/ 772200 h 772200"/>
                <a:gd name="connsiteX6" fmla="*/ 128703 w 5844417"/>
                <a:gd name="connsiteY6" fmla="*/ 772200 h 772200"/>
                <a:gd name="connsiteX7" fmla="*/ 0 w 5844417"/>
                <a:gd name="connsiteY7" fmla="*/ 643497 h 772200"/>
                <a:gd name="connsiteX8" fmla="*/ 0 w 5844417"/>
                <a:gd name="connsiteY8" fmla="*/ 128703 h 7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4417" h="772200">
                  <a:moveTo>
                    <a:pt x="0" y="128703"/>
                  </a:moveTo>
                  <a:cubicBezTo>
                    <a:pt x="0" y="57622"/>
                    <a:pt x="57622" y="0"/>
                    <a:pt x="128703" y="0"/>
                  </a:cubicBezTo>
                  <a:lnTo>
                    <a:pt x="5715714" y="0"/>
                  </a:lnTo>
                  <a:cubicBezTo>
                    <a:pt x="5786795" y="0"/>
                    <a:pt x="5844417" y="57622"/>
                    <a:pt x="5844417" y="128703"/>
                  </a:cubicBezTo>
                  <a:lnTo>
                    <a:pt x="5844417" y="643497"/>
                  </a:lnTo>
                  <a:cubicBezTo>
                    <a:pt x="5844417" y="714578"/>
                    <a:pt x="5786795" y="772200"/>
                    <a:pt x="5715714" y="772200"/>
                  </a:cubicBezTo>
                  <a:lnTo>
                    <a:pt x="128703" y="772200"/>
                  </a:lnTo>
                  <a:cubicBezTo>
                    <a:pt x="57622" y="772200"/>
                    <a:pt x="0" y="714578"/>
                    <a:pt x="0" y="643497"/>
                  </a:cubicBezTo>
                  <a:lnTo>
                    <a:pt x="0" y="128703"/>
                  </a:lnTo>
                  <a:close/>
                </a:path>
              </a:pathLst>
            </a:custGeom>
            <a:solidFill>
              <a:srgbClr val="0099EE"/>
            </a:solidFill>
            <a:ln>
              <a:noFill/>
            </a:ln>
            <a:effectLst/>
          </p:spPr>
          <p:txBody>
            <a:bodyPr spcFirstLastPara="0" vert="horz" wrap="square" lIns="91036" tIns="91036" rIns="91036" bIns="91036" numCol="1" spcCol="1270" anchor="ctr" anchorCtr="0">
              <a:noAutofit/>
            </a:bodyPr>
            <a:lstStyle/>
            <a:p>
              <a:pPr marL="803275" marR="0" lvl="0" indent="0" algn="l" defTabSz="622300" rtl="0" eaLnBrk="1" fontAlgn="auto" latinLnBrk="0" hangingPunct="1">
                <a:lnSpc>
                  <a:spcPct val="80000"/>
                </a:lnSpc>
                <a:spcBef>
                  <a:spcPct val="0"/>
                </a:spcBef>
                <a:spcAft>
                  <a:spcPct val="35000"/>
                </a:spcAft>
                <a:buClrTx/>
                <a:buSzTx/>
                <a:buFontTx/>
                <a:buNone/>
                <a:tabLst>
                  <a:tab pos="803275" algn="l"/>
                </a:tabLst>
                <a:defRPr/>
              </a:pPr>
              <a:r>
                <a:rPr kumimoji="0" lang="en-US" sz="1500" b="0" i="0" u="none" strike="noStrike" kern="0" cap="none" spc="0" normalizeH="0" baseline="0" noProof="0">
                  <a:ln>
                    <a:noFill/>
                  </a:ln>
                  <a:solidFill>
                    <a:prstClr val="white"/>
                  </a:solidFill>
                  <a:effectLst/>
                  <a:uLnTx/>
                  <a:uFillTx/>
                  <a:latin typeface="Arial Nova Light" panose="020B0304020202020204" pitchFamily="34" charset="0"/>
                  <a:ea typeface="Open sans" panose="020B0606030504020204" pitchFamily="34" charset="0"/>
                  <a:cs typeface="Arial" panose="020B0604020202020204" pitchFamily="34" charset="0"/>
                </a:rPr>
                <a:t>Through F/P/T collaboration, GEO.ca: coordinates/curates authoritative geospatial data and content &amp; provides access to leading-edge technology and applications. </a:t>
              </a:r>
              <a:endParaRPr kumimoji="0" lang="en-CA" sz="1500" b="0" i="0" u="none" strike="noStrike" kern="0" cap="none" spc="0" normalizeH="0" baseline="0" noProof="0">
                <a:ln>
                  <a:noFill/>
                </a:ln>
                <a:solidFill>
                  <a:prstClr val="white"/>
                </a:solidFill>
                <a:effectLst/>
                <a:uLnTx/>
                <a:uFillTx/>
                <a:latin typeface="Arial Nova Light" panose="020B0304020202020204" pitchFamily="34" charset="0"/>
                <a:ea typeface="Open sans" panose="020B0606030504020204" pitchFamily="34" charset="0"/>
                <a:cs typeface="Arial" panose="020B0604020202020204" pitchFamily="34" charset="0"/>
              </a:endParaRPr>
            </a:p>
          </p:txBody>
        </p:sp>
        <p:sp>
          <p:nvSpPr>
            <p:cNvPr id="52" name="Oval 29">
              <a:extLst>
                <a:ext uri="{FF2B5EF4-FFF2-40B4-BE49-F238E27FC236}">
                  <a16:creationId xmlns:a16="http://schemas.microsoft.com/office/drawing/2014/main" id="{BA31FE1A-D33D-EA4F-3F01-8AEC7B32C85E}"/>
                </a:ext>
              </a:extLst>
            </p:cNvPr>
            <p:cNvSpPr>
              <a:spLocks noChangeArrowheads="1"/>
            </p:cNvSpPr>
            <p:nvPr/>
          </p:nvSpPr>
          <p:spPr bwMode="auto">
            <a:xfrm>
              <a:off x="6401748" y="1454262"/>
              <a:ext cx="597161" cy="597160"/>
            </a:xfrm>
            <a:prstGeom prst="ellipse">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62" name="Picture 5">
              <a:extLst>
                <a:ext uri="{FF2B5EF4-FFF2-40B4-BE49-F238E27FC236}">
                  <a16:creationId xmlns:a16="http://schemas.microsoft.com/office/drawing/2014/main" id="{7B1289E2-86FB-27F0-91A9-795D7CEFCEB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5312" b="51535"/>
            <a:stretch/>
          </p:blipFill>
          <p:spPr bwMode="auto">
            <a:xfrm>
              <a:off x="6443306" y="1623621"/>
              <a:ext cx="526356" cy="264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5" name="Group 94">
            <a:extLst>
              <a:ext uri="{FF2B5EF4-FFF2-40B4-BE49-F238E27FC236}">
                <a16:creationId xmlns:a16="http://schemas.microsoft.com/office/drawing/2014/main" id="{84261CBB-0539-8282-8A9B-76F420BA9DEE}"/>
              </a:ext>
            </a:extLst>
          </p:cNvPr>
          <p:cNvGrpSpPr/>
          <p:nvPr/>
        </p:nvGrpSpPr>
        <p:grpSpPr>
          <a:xfrm>
            <a:off x="6266193" y="88809"/>
            <a:ext cx="5952013" cy="1112269"/>
            <a:chOff x="6266193" y="25309"/>
            <a:chExt cx="5952013" cy="1112269"/>
          </a:xfrm>
        </p:grpSpPr>
        <p:sp>
          <p:nvSpPr>
            <p:cNvPr id="45" name="ZoneTexte 6">
              <a:extLst>
                <a:ext uri="{FF2B5EF4-FFF2-40B4-BE49-F238E27FC236}">
                  <a16:creationId xmlns:a16="http://schemas.microsoft.com/office/drawing/2014/main" id="{88119A86-4ECD-EA04-95C2-5DF6296CA328}"/>
                </a:ext>
              </a:extLst>
            </p:cNvPr>
            <p:cNvSpPr txBox="1"/>
            <p:nvPr>
              <p:extLst>
                <p:ext uri="{1162E1C5-73C7-4A58-AE30-91384D911F3F}">
                  <p184:classification xmlns:p184="http://schemas.microsoft.com/office/powerpoint/2018/4/main" val="hdr"/>
                </p:ext>
              </p:extLst>
            </p:nvPr>
          </p:nvSpPr>
          <p:spPr>
            <a:xfrm>
              <a:off x="10498251" y="25309"/>
              <a:ext cx="1719955" cy="153888"/>
            </a:xfrm>
            <a:prstGeom prst="rect">
              <a:avLst/>
            </a:prstGeom>
          </p:spPr>
          <p:txBody>
            <a:bodyPr horzOverflow="overflow" wrap="square" lIns="0" tIns="0" rIns="0" b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lumMod val="50000"/>
                    </a:srgbClr>
                  </a:solidFill>
                  <a:effectLst/>
                  <a:uLnTx/>
                  <a:uFillTx/>
                  <a:latin typeface="Calibri" panose="020F0502020204030204" pitchFamily="34" charset="0"/>
                  <a:ea typeface="+mn-ea"/>
                  <a:cs typeface="Calibri" panose="020F0502020204030204" pitchFamily="34" charset="0"/>
                </a:rPr>
                <a:t>UNCLASSIFIED - NON CLASSIFIÉ</a:t>
              </a:r>
            </a:p>
          </p:txBody>
        </p:sp>
        <p:sp>
          <p:nvSpPr>
            <p:cNvPr id="46" name="Freeform: Shape 45">
              <a:extLst>
                <a:ext uri="{FF2B5EF4-FFF2-40B4-BE49-F238E27FC236}">
                  <a16:creationId xmlns:a16="http://schemas.microsoft.com/office/drawing/2014/main" id="{19A08DF0-427E-403A-6F63-0E0F7346A7B8}"/>
                </a:ext>
              </a:extLst>
            </p:cNvPr>
            <p:cNvSpPr/>
            <p:nvPr/>
          </p:nvSpPr>
          <p:spPr>
            <a:xfrm>
              <a:off x="6266193" y="67037"/>
              <a:ext cx="5768173" cy="1070541"/>
            </a:xfrm>
            <a:custGeom>
              <a:avLst/>
              <a:gdLst>
                <a:gd name="connsiteX0" fmla="*/ 0 w 5844417"/>
                <a:gd name="connsiteY0" fmla="*/ 128703 h 772200"/>
                <a:gd name="connsiteX1" fmla="*/ 128703 w 5844417"/>
                <a:gd name="connsiteY1" fmla="*/ 0 h 772200"/>
                <a:gd name="connsiteX2" fmla="*/ 5715714 w 5844417"/>
                <a:gd name="connsiteY2" fmla="*/ 0 h 772200"/>
                <a:gd name="connsiteX3" fmla="*/ 5844417 w 5844417"/>
                <a:gd name="connsiteY3" fmla="*/ 128703 h 772200"/>
                <a:gd name="connsiteX4" fmla="*/ 5844417 w 5844417"/>
                <a:gd name="connsiteY4" fmla="*/ 643497 h 772200"/>
                <a:gd name="connsiteX5" fmla="*/ 5715714 w 5844417"/>
                <a:gd name="connsiteY5" fmla="*/ 772200 h 772200"/>
                <a:gd name="connsiteX6" fmla="*/ 128703 w 5844417"/>
                <a:gd name="connsiteY6" fmla="*/ 772200 h 772200"/>
                <a:gd name="connsiteX7" fmla="*/ 0 w 5844417"/>
                <a:gd name="connsiteY7" fmla="*/ 643497 h 772200"/>
                <a:gd name="connsiteX8" fmla="*/ 0 w 5844417"/>
                <a:gd name="connsiteY8" fmla="*/ 128703 h 7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4417" h="772200">
                  <a:moveTo>
                    <a:pt x="0" y="128703"/>
                  </a:moveTo>
                  <a:cubicBezTo>
                    <a:pt x="0" y="57622"/>
                    <a:pt x="57622" y="0"/>
                    <a:pt x="128703" y="0"/>
                  </a:cubicBezTo>
                  <a:lnTo>
                    <a:pt x="5715714" y="0"/>
                  </a:lnTo>
                  <a:cubicBezTo>
                    <a:pt x="5786795" y="0"/>
                    <a:pt x="5844417" y="57622"/>
                    <a:pt x="5844417" y="128703"/>
                  </a:cubicBezTo>
                  <a:lnTo>
                    <a:pt x="5844417" y="643497"/>
                  </a:lnTo>
                  <a:cubicBezTo>
                    <a:pt x="5844417" y="714578"/>
                    <a:pt x="5786795" y="772200"/>
                    <a:pt x="5715714" y="772200"/>
                  </a:cubicBezTo>
                  <a:lnTo>
                    <a:pt x="128703" y="772200"/>
                  </a:lnTo>
                  <a:cubicBezTo>
                    <a:pt x="57622" y="772200"/>
                    <a:pt x="0" y="714578"/>
                    <a:pt x="0" y="643497"/>
                  </a:cubicBezTo>
                  <a:lnTo>
                    <a:pt x="0" y="128703"/>
                  </a:lnTo>
                  <a:close/>
                </a:path>
              </a:pathLst>
            </a:custGeom>
            <a:solidFill>
              <a:srgbClr val="00AFFA"/>
            </a:solidFill>
            <a:ln w="6350" cap="flat" cmpd="sng" algn="ctr">
              <a:noFill/>
              <a:prstDash val="solid"/>
              <a:miter lim="800000"/>
            </a:ln>
            <a:effectLst/>
          </p:spPr>
          <p:txBody>
            <a:bodyPr spcFirstLastPara="0" vert="horz" wrap="square" lIns="91036" tIns="91036" rIns="91036" bIns="91036" numCol="1" spcCol="1270" anchor="ctr" anchorCtr="0">
              <a:noAutofit/>
            </a:bodyPr>
            <a:lstStyle/>
            <a:p>
              <a:pPr marL="803275" marR="0" lvl="0" indent="0" algn="l" defTabSz="622300" rtl="0" eaLnBrk="1" fontAlgn="auto" latinLnBrk="0" hangingPunct="1">
                <a:lnSpc>
                  <a:spcPct val="80000"/>
                </a:lnSpc>
                <a:spcBef>
                  <a:spcPct val="0"/>
                </a:spcBef>
                <a:spcAft>
                  <a:spcPct val="35000"/>
                </a:spcAft>
                <a:buClrTx/>
                <a:buSzTx/>
                <a:buFontTx/>
                <a:buNone/>
                <a:tabLst/>
                <a:defRPr/>
              </a:pPr>
              <a:r>
                <a:rPr kumimoji="0" lang="en-US" sz="1500" b="0" i="0" u="none" strike="noStrike" kern="0" cap="none" spc="0" normalizeH="0" baseline="0" noProof="0">
                  <a:ln>
                    <a:noFill/>
                  </a:ln>
                  <a:solidFill>
                    <a:prstClr val="white"/>
                  </a:solidFill>
                  <a:effectLst/>
                  <a:uLnTx/>
                  <a:uFillTx/>
                  <a:latin typeface="Arial Nova Light" panose="020B0304020202020204" pitchFamily="34" charset="0"/>
                  <a:ea typeface="Open sans" panose="020B0606030504020204" pitchFamily="34" charset="0"/>
                  <a:cs typeface="Arial" panose="020B0604020202020204" pitchFamily="34" charset="0"/>
                </a:rPr>
                <a:t>GEO.ca is a site for the Canadian public to access, discover and share open geospatial data, applications, maps and other resources. It equips users with the tools to visualize, analyze and share insights created. </a:t>
              </a:r>
              <a:endParaRPr kumimoji="0" lang="en-CA" sz="1500" b="0" i="0" u="none" strike="noStrike" kern="0" cap="none" spc="0" normalizeH="0" baseline="0" noProof="0">
                <a:ln>
                  <a:noFill/>
                </a:ln>
                <a:solidFill>
                  <a:prstClr val="white"/>
                </a:solidFill>
                <a:effectLst/>
                <a:uLnTx/>
                <a:uFillTx/>
                <a:latin typeface="Arial Nova Light" panose="020B0304020202020204" pitchFamily="34" charset="0"/>
                <a:ea typeface="Open sans" panose="020B0606030504020204" pitchFamily="34" charset="0"/>
                <a:cs typeface="Arial" panose="020B0604020202020204" pitchFamily="34" charset="0"/>
              </a:endParaRPr>
            </a:p>
          </p:txBody>
        </p:sp>
        <p:sp>
          <p:nvSpPr>
            <p:cNvPr id="53" name="Oval 29">
              <a:extLst>
                <a:ext uri="{FF2B5EF4-FFF2-40B4-BE49-F238E27FC236}">
                  <a16:creationId xmlns:a16="http://schemas.microsoft.com/office/drawing/2014/main" id="{764C9DAA-F225-3D38-55FF-954BF78474F1}"/>
                </a:ext>
              </a:extLst>
            </p:cNvPr>
            <p:cNvSpPr>
              <a:spLocks noChangeArrowheads="1"/>
            </p:cNvSpPr>
            <p:nvPr/>
          </p:nvSpPr>
          <p:spPr bwMode="auto">
            <a:xfrm>
              <a:off x="6425598" y="305546"/>
              <a:ext cx="597161" cy="597160"/>
            </a:xfrm>
            <a:prstGeom prst="ellipse">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63" name="Graphic 62" descr="Internet with solid fill">
              <a:extLst>
                <a:ext uri="{FF2B5EF4-FFF2-40B4-BE49-F238E27FC236}">
                  <a16:creationId xmlns:a16="http://schemas.microsoft.com/office/drawing/2014/main" id="{E52ED53C-4268-9CA8-DC1D-AF93F8D7928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461791" y="328067"/>
              <a:ext cx="524920" cy="524920"/>
            </a:xfrm>
            <a:prstGeom prst="rect">
              <a:avLst/>
            </a:prstGeom>
          </p:spPr>
        </p:pic>
      </p:grpSp>
      <p:sp>
        <p:nvSpPr>
          <p:cNvPr id="70" name="Rectangle 69">
            <a:extLst>
              <a:ext uri="{FF2B5EF4-FFF2-40B4-BE49-F238E27FC236}">
                <a16:creationId xmlns:a16="http://schemas.microsoft.com/office/drawing/2014/main" id="{3B11988B-7E57-1D15-934B-F5971D3250FD}"/>
              </a:ext>
            </a:extLst>
          </p:cNvPr>
          <p:cNvSpPr/>
          <p:nvPr/>
        </p:nvSpPr>
        <p:spPr>
          <a:xfrm>
            <a:off x="3954" y="4902033"/>
            <a:ext cx="6095999" cy="1600367"/>
          </a:xfrm>
          <a:prstGeom prst="rect">
            <a:avLst/>
          </a:prstGeom>
          <a:gradFill>
            <a:gsLst>
              <a:gs pos="0">
                <a:srgbClr val="0073D2"/>
              </a:gs>
              <a:gs pos="50000">
                <a:srgbClr val="0069C0"/>
              </a:gs>
              <a:gs pos="100000">
                <a:srgbClr val="0060B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9" name="Picture 3">
            <a:extLst>
              <a:ext uri="{FF2B5EF4-FFF2-40B4-BE49-F238E27FC236}">
                <a16:creationId xmlns:a16="http://schemas.microsoft.com/office/drawing/2014/main" id="{94C29972-3F6F-44C5-EED1-A6CEEE62A70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5871882"/>
            <a:ext cx="12192000" cy="986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70" descr="A qr code on a blue background&#10;&#10;Description automatically generated">
            <a:extLst>
              <a:ext uri="{FF2B5EF4-FFF2-40B4-BE49-F238E27FC236}">
                <a16:creationId xmlns:a16="http://schemas.microsoft.com/office/drawing/2014/main" id="{DCA10D27-8966-6484-802F-4634BEBA2E5C}"/>
              </a:ext>
            </a:extLst>
          </p:cNvPr>
          <p:cNvPicPr>
            <a:picLocks noChangeAspect="1"/>
          </p:cNvPicPr>
          <p:nvPr/>
        </p:nvPicPr>
        <p:blipFill rotWithShape="1">
          <a:blip r:embed="rId3"/>
          <a:srcRect l="15055" t="12196" r="14305" b="51743"/>
          <a:stretch/>
        </p:blipFill>
        <p:spPr>
          <a:xfrm>
            <a:off x="1254586" y="95091"/>
            <a:ext cx="3667024" cy="1257455"/>
          </a:xfrm>
          <a:prstGeom prst="rect">
            <a:avLst/>
          </a:prstGeom>
          <a:effectLst/>
        </p:spPr>
      </p:pic>
      <p:pic>
        <p:nvPicPr>
          <p:cNvPr id="18" name="Picture 17" descr="A qr code on a blue background&#10;&#10;Description automatically generated">
            <a:extLst>
              <a:ext uri="{FF2B5EF4-FFF2-40B4-BE49-F238E27FC236}">
                <a16:creationId xmlns:a16="http://schemas.microsoft.com/office/drawing/2014/main" id="{A5E70B69-F27C-C1E9-BB44-95F4C2C23410}"/>
              </a:ext>
            </a:extLst>
          </p:cNvPr>
          <p:cNvPicPr>
            <a:picLocks noChangeAspect="1"/>
          </p:cNvPicPr>
          <p:nvPr/>
        </p:nvPicPr>
        <p:blipFill rotWithShape="1">
          <a:blip r:embed="rId14">
            <a:extLst>
              <a:ext uri="{BEBA8EAE-BF5A-486C-A8C5-ECC9F3942E4B}">
                <a14:imgProps xmlns:a14="http://schemas.microsoft.com/office/drawing/2010/main">
                  <a14:imgLayer r:embed="rId15">
                    <a14:imgEffect>
                      <a14:colorTemperature colorTemp="5300"/>
                    </a14:imgEffect>
                    <a14:imgEffect>
                      <a14:saturation sat="200000"/>
                    </a14:imgEffect>
                  </a14:imgLayer>
                </a14:imgProps>
              </a:ext>
            </a:extLst>
          </a:blip>
          <a:srcRect l="39318" t="59711" r="39217" b="8496"/>
          <a:stretch/>
        </p:blipFill>
        <p:spPr>
          <a:xfrm>
            <a:off x="2306292" y="4984628"/>
            <a:ext cx="1083075" cy="1077647"/>
          </a:xfrm>
          <a:prstGeom prst="rect">
            <a:avLst/>
          </a:prstGeom>
        </p:spPr>
      </p:pic>
      <p:grpSp>
        <p:nvGrpSpPr>
          <p:cNvPr id="4" name="Group 3">
            <a:extLst>
              <a:ext uri="{FF2B5EF4-FFF2-40B4-BE49-F238E27FC236}">
                <a16:creationId xmlns:a16="http://schemas.microsoft.com/office/drawing/2014/main" id="{2EF84036-7D4F-87EC-F2C9-5D317BF13ECC}"/>
              </a:ext>
            </a:extLst>
          </p:cNvPr>
          <p:cNvGrpSpPr/>
          <p:nvPr/>
        </p:nvGrpSpPr>
        <p:grpSpPr>
          <a:xfrm>
            <a:off x="-441188" y="1565486"/>
            <a:ext cx="6919379" cy="3693767"/>
            <a:chOff x="4977025" y="1690688"/>
            <a:chExt cx="6805672" cy="3633067"/>
          </a:xfrm>
        </p:grpSpPr>
        <p:sp>
          <p:nvSpPr>
            <p:cNvPr id="5" name="Rectangle 4">
              <a:extLst>
                <a:ext uri="{FF2B5EF4-FFF2-40B4-BE49-F238E27FC236}">
                  <a16:creationId xmlns:a16="http://schemas.microsoft.com/office/drawing/2014/main" id="{C0C76C01-9804-584D-85AF-EFE2C660B13B}"/>
                </a:ext>
              </a:extLst>
            </p:cNvPr>
            <p:cNvSpPr/>
            <p:nvPr/>
          </p:nvSpPr>
          <p:spPr>
            <a:xfrm>
              <a:off x="10428779" y="2327647"/>
              <a:ext cx="132235" cy="1804488"/>
            </a:xfrm>
            <a:prstGeom prst="rect">
              <a:avLst/>
            </a:prstGeom>
            <a:solidFill>
              <a:srgbClr val="0101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B287BAE-40EC-D9E3-603E-B044DB09AC6C}"/>
                </a:ext>
              </a:extLst>
            </p:cNvPr>
            <p:cNvSpPr/>
            <p:nvPr/>
          </p:nvSpPr>
          <p:spPr>
            <a:xfrm>
              <a:off x="6218932" y="2324580"/>
              <a:ext cx="132235" cy="1804488"/>
            </a:xfrm>
            <a:prstGeom prst="rect">
              <a:avLst/>
            </a:prstGeom>
            <a:solidFill>
              <a:srgbClr val="0101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computer with a black screen&#10;&#10;Description automatically generated">
              <a:extLst>
                <a:ext uri="{FF2B5EF4-FFF2-40B4-BE49-F238E27FC236}">
                  <a16:creationId xmlns:a16="http://schemas.microsoft.com/office/drawing/2014/main" id="{D34B3A25-D647-B2E8-AC70-7AF849845EE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977025" y="1690688"/>
              <a:ext cx="6805672" cy="3633067"/>
            </a:xfrm>
            <a:prstGeom prst="rect">
              <a:avLst/>
            </a:prstGeom>
          </p:spPr>
        </p:pic>
        <p:pic>
          <p:nvPicPr>
            <p:cNvPr id="14" name="Image 4" descr="A screenshot of a computer&#10;&#10;Description automatically generated">
              <a:extLst>
                <a:ext uri="{FF2B5EF4-FFF2-40B4-BE49-F238E27FC236}">
                  <a16:creationId xmlns:a16="http://schemas.microsoft.com/office/drawing/2014/main" id="{CB86BE90-0B78-339C-9400-F4B5EAFD48A5}"/>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l="640" r="265"/>
            <a:stretch/>
          </p:blipFill>
          <p:spPr>
            <a:xfrm>
              <a:off x="6282491" y="1971530"/>
              <a:ext cx="4243186" cy="2366983"/>
            </a:xfrm>
            <a:prstGeom prst="rect">
              <a:avLst/>
            </a:prstGeom>
            <a:ln>
              <a:noFill/>
            </a:ln>
            <a:effectLst/>
          </p:spPr>
        </p:pic>
      </p:grpSp>
      <p:grpSp>
        <p:nvGrpSpPr>
          <p:cNvPr id="2" name="Group 1">
            <a:extLst>
              <a:ext uri="{FF2B5EF4-FFF2-40B4-BE49-F238E27FC236}">
                <a16:creationId xmlns:a16="http://schemas.microsoft.com/office/drawing/2014/main" id="{A2615B54-63DA-0437-AD5F-1A28CC82E104}"/>
              </a:ext>
            </a:extLst>
          </p:cNvPr>
          <p:cNvGrpSpPr/>
          <p:nvPr/>
        </p:nvGrpSpPr>
        <p:grpSpPr>
          <a:xfrm>
            <a:off x="97000" y="72983"/>
            <a:ext cx="427275" cy="422360"/>
            <a:chOff x="624441" y="2438418"/>
            <a:chExt cx="427275" cy="422360"/>
          </a:xfrm>
        </p:grpSpPr>
        <p:sp>
          <p:nvSpPr>
            <p:cNvPr id="3" name="Oval 2">
              <a:extLst>
                <a:ext uri="{FF2B5EF4-FFF2-40B4-BE49-F238E27FC236}">
                  <a16:creationId xmlns:a16="http://schemas.microsoft.com/office/drawing/2014/main" id="{AC2F09AC-A4D3-BC3F-7958-95BA54BD0BAF}"/>
                </a:ext>
              </a:extLst>
            </p:cNvPr>
            <p:cNvSpPr/>
            <p:nvPr/>
          </p:nvSpPr>
          <p:spPr>
            <a:xfrm>
              <a:off x="624441" y="2438418"/>
              <a:ext cx="422360" cy="422360"/>
            </a:xfrm>
            <a:prstGeom prst="ellipse">
              <a:avLst/>
            </a:prstGeom>
            <a:gradFill>
              <a:gsLst>
                <a:gs pos="0">
                  <a:srgbClr val="25ACF7"/>
                </a:gs>
                <a:gs pos="50000">
                  <a:srgbClr val="099FF0"/>
                </a:gs>
                <a:gs pos="100000">
                  <a:srgbClr val="0887CE"/>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150" b="1" i="0" u="none" strike="noStrike" kern="1200" cap="none" spc="0" normalizeH="0" baseline="0" noProof="0">
                <a:ln>
                  <a:noFill/>
                </a:ln>
                <a:solidFill>
                  <a:prstClr val="white"/>
                </a:solidFill>
                <a:effectLst/>
                <a:uLnTx/>
                <a:uFillTx/>
                <a:latin typeface="Open Sans"/>
                <a:ea typeface="+mn-ea"/>
                <a:cs typeface="+mn-cs"/>
              </a:endParaRPr>
            </a:p>
          </p:txBody>
        </p:sp>
        <p:sp>
          <p:nvSpPr>
            <p:cNvPr id="7" name="TextBox 6">
              <a:extLst>
                <a:ext uri="{FF2B5EF4-FFF2-40B4-BE49-F238E27FC236}">
                  <a16:creationId xmlns:a16="http://schemas.microsoft.com/office/drawing/2014/main" id="{5EC2CCA7-BD99-2A2A-0E22-95DF0426AD7F}"/>
                </a:ext>
              </a:extLst>
            </p:cNvPr>
            <p:cNvSpPr txBox="1"/>
            <p:nvPr/>
          </p:nvSpPr>
          <p:spPr>
            <a:xfrm>
              <a:off x="629356" y="2474953"/>
              <a:ext cx="4223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11</a:t>
              </a:r>
              <a:endParaRPr kumimoji="0" lang="en-CA"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335008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D30062-A2E8-FD26-FFDA-25ECACF16008}"/>
              </a:ext>
            </a:extLst>
          </p:cNvPr>
          <p:cNvSpPr/>
          <p:nvPr/>
        </p:nvSpPr>
        <p:spPr>
          <a:xfrm>
            <a:off x="0" y="-11495"/>
            <a:ext cx="6333890" cy="1673026"/>
          </a:xfrm>
          <a:prstGeom prst="rect">
            <a:avLst/>
          </a:prstGeom>
          <a:solidFill>
            <a:srgbClr val="373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 name="Text Placeholder 9">
            <a:extLst>
              <a:ext uri="{FF2B5EF4-FFF2-40B4-BE49-F238E27FC236}">
                <a16:creationId xmlns:a16="http://schemas.microsoft.com/office/drawing/2014/main" id="{2D3A35BD-6024-49A0-8720-F8BB7F5FBCE9}"/>
              </a:ext>
            </a:extLst>
          </p:cNvPr>
          <p:cNvSpPr>
            <a:spLocks noGrp="1"/>
          </p:cNvSpPr>
          <p:nvPr>
            <p:ph type="body" sz="quarter" idx="12"/>
          </p:nvPr>
        </p:nvSpPr>
        <p:spPr>
          <a:xfrm>
            <a:off x="129468" y="1364634"/>
            <a:ext cx="6891826" cy="1395862"/>
          </a:xfrm>
        </p:spPr>
        <p:txBody>
          <a:bodyPr>
            <a:normAutofit/>
          </a:bodyPr>
          <a:lstStyle/>
          <a:p>
            <a:r>
              <a:rPr lang="en-US" sz="3600">
                <a:latin typeface="Abadi Extra Light" panose="020B0204020104020204" pitchFamily="34" charset="0"/>
              </a:rPr>
              <a:t>Can be leveraged to: </a:t>
            </a:r>
          </a:p>
        </p:txBody>
      </p:sp>
      <p:graphicFrame>
        <p:nvGraphicFramePr>
          <p:cNvPr id="48" name="Diagram 47">
            <a:extLst>
              <a:ext uri="{FF2B5EF4-FFF2-40B4-BE49-F238E27FC236}">
                <a16:creationId xmlns:a16="http://schemas.microsoft.com/office/drawing/2014/main" id="{BE0E4BD6-9783-5D60-B0B4-C7890D3A09C4}"/>
              </a:ext>
            </a:extLst>
          </p:cNvPr>
          <p:cNvGraphicFramePr/>
          <p:nvPr/>
        </p:nvGraphicFramePr>
        <p:xfrm>
          <a:off x="222653" y="2515973"/>
          <a:ext cx="11657485" cy="34349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a:extLst>
              <a:ext uri="{FF2B5EF4-FFF2-40B4-BE49-F238E27FC236}">
                <a16:creationId xmlns:a16="http://schemas.microsoft.com/office/drawing/2014/main" id="{41768B64-6425-4BAC-BE11-9369E9CA3FAE}"/>
              </a:ext>
            </a:extLst>
          </p:cNvPr>
          <p:cNvSpPr/>
          <p:nvPr/>
        </p:nvSpPr>
        <p:spPr>
          <a:xfrm rot="10800000">
            <a:off x="311863" y="546983"/>
            <a:ext cx="511515" cy="425816"/>
          </a:xfrm>
          <a:prstGeom prst="rect">
            <a:avLst/>
          </a:prstGeom>
          <a:gradFill>
            <a:gsLst>
              <a:gs pos="0">
                <a:schemeClr val="accent1">
                  <a:alpha val="0"/>
                </a:schemeClr>
              </a:gs>
              <a:gs pos="10000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nvGrpSpPr>
          <p:cNvPr id="9" name="Group 8">
            <a:extLst>
              <a:ext uri="{FF2B5EF4-FFF2-40B4-BE49-F238E27FC236}">
                <a16:creationId xmlns:a16="http://schemas.microsoft.com/office/drawing/2014/main" id="{5D60E185-5B5A-BD68-B33F-FFAFD41D3A60}"/>
              </a:ext>
            </a:extLst>
          </p:cNvPr>
          <p:cNvGrpSpPr/>
          <p:nvPr/>
        </p:nvGrpSpPr>
        <p:grpSpPr>
          <a:xfrm>
            <a:off x="4940236" y="-11495"/>
            <a:ext cx="1378992" cy="1673026"/>
            <a:chOff x="5406505" y="2606451"/>
            <a:chExt cx="1378992" cy="1378992"/>
          </a:xfrm>
        </p:grpSpPr>
        <p:cxnSp>
          <p:nvCxnSpPr>
            <p:cNvPr id="14" name="Straight Connector 13">
              <a:extLst>
                <a:ext uri="{FF2B5EF4-FFF2-40B4-BE49-F238E27FC236}">
                  <a16:creationId xmlns:a16="http://schemas.microsoft.com/office/drawing/2014/main" id="{B1961F18-2BB0-4974-B3EE-091E3213F3DE}"/>
                </a:ext>
              </a:extLst>
            </p:cNvPr>
            <p:cNvCxnSpPr>
              <a:cxnSpLocks/>
            </p:cNvCxnSpPr>
            <p:nvPr/>
          </p:nvCxnSpPr>
          <p:spPr>
            <a:xfrm>
              <a:off x="5860188" y="2606451"/>
              <a:ext cx="0" cy="1378992"/>
            </a:xfrm>
            <a:prstGeom prst="line">
              <a:avLst/>
            </a:prstGeom>
            <a:ln w="28575">
              <a:gradFill>
                <a:gsLst>
                  <a:gs pos="0">
                    <a:schemeClr val="accent1"/>
                  </a:gs>
                  <a:gs pos="100000">
                    <a:schemeClr val="accent2"/>
                  </a:gs>
                </a:gsLst>
                <a:lin ang="30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9701A63-4FB7-4F51-A4FE-161320B65151}"/>
                </a:ext>
              </a:extLst>
            </p:cNvPr>
            <p:cNvCxnSpPr>
              <a:cxnSpLocks/>
            </p:cNvCxnSpPr>
            <p:nvPr/>
          </p:nvCxnSpPr>
          <p:spPr>
            <a:xfrm rot="16200000">
              <a:off x="6096001" y="2969206"/>
              <a:ext cx="0" cy="1378992"/>
            </a:xfrm>
            <a:prstGeom prst="line">
              <a:avLst/>
            </a:prstGeom>
            <a:ln w="28575">
              <a:gradFill>
                <a:gsLst>
                  <a:gs pos="0">
                    <a:schemeClr val="accent1"/>
                  </a:gs>
                  <a:gs pos="100000">
                    <a:schemeClr val="accent2"/>
                  </a:gs>
                </a:gsLst>
                <a:lin ang="3000000" scaled="0"/>
              </a:gradFill>
            </a:ln>
          </p:spPr>
          <p:style>
            <a:lnRef idx="1">
              <a:schemeClr val="accent1"/>
            </a:lnRef>
            <a:fillRef idx="0">
              <a:schemeClr val="accent1"/>
            </a:fillRef>
            <a:effectRef idx="0">
              <a:schemeClr val="accent1"/>
            </a:effectRef>
            <a:fontRef idx="minor">
              <a:schemeClr val="tx1"/>
            </a:fontRef>
          </p:style>
        </p:cxnSp>
      </p:grpSp>
      <p:sp>
        <p:nvSpPr>
          <p:cNvPr id="8" name="Text Placeholder 9">
            <a:extLst>
              <a:ext uri="{FF2B5EF4-FFF2-40B4-BE49-F238E27FC236}">
                <a16:creationId xmlns:a16="http://schemas.microsoft.com/office/drawing/2014/main" id="{A868284C-123A-1CB1-BB87-F0204992276D}"/>
              </a:ext>
            </a:extLst>
          </p:cNvPr>
          <p:cNvSpPr txBox="1">
            <a:spLocks/>
          </p:cNvSpPr>
          <p:nvPr/>
        </p:nvSpPr>
        <p:spPr>
          <a:xfrm>
            <a:off x="997198" y="65192"/>
            <a:ext cx="5799450" cy="1395862"/>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4000" b="1" kern="1200">
                <a:solidFill>
                  <a:schemeClr val="accent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FFFFFF"/>
                </a:solidFill>
                <a:effectLst/>
                <a:uLnTx/>
                <a:uFillTx/>
                <a:latin typeface="Abadi Extra Light" panose="020B0204020104020204" pitchFamily="34" charset="0"/>
                <a:ea typeface="+mn-ea"/>
                <a:cs typeface="+mn-cs"/>
              </a:rPr>
              <a:t>Why use GEO.ca?</a:t>
            </a:r>
          </a:p>
        </p:txBody>
      </p:sp>
      <p:sp>
        <p:nvSpPr>
          <p:cNvPr id="18" name="Oval 17">
            <a:extLst>
              <a:ext uri="{FF2B5EF4-FFF2-40B4-BE49-F238E27FC236}">
                <a16:creationId xmlns:a16="http://schemas.microsoft.com/office/drawing/2014/main" id="{E332BF94-1E06-524C-D56D-6350BEAC98E4}"/>
              </a:ext>
            </a:extLst>
          </p:cNvPr>
          <p:cNvSpPr/>
          <p:nvPr/>
        </p:nvSpPr>
        <p:spPr>
          <a:xfrm>
            <a:off x="6633856" y="66099"/>
            <a:ext cx="1375500" cy="1375500"/>
          </a:xfrm>
          <a:prstGeom prst="ellipse">
            <a:avLst/>
          </a:prstGeom>
          <a:solidFill>
            <a:srgbClr val="373737"/>
          </a:solidFill>
          <a:ln>
            <a:noFill/>
          </a:ln>
          <a:effectLst>
            <a:reflection blurRad="25400" stA="46000" endPos="28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20" name="Graphic 19" descr="Question Mark with solid fill">
            <a:extLst>
              <a:ext uri="{FF2B5EF4-FFF2-40B4-BE49-F238E27FC236}">
                <a16:creationId xmlns:a16="http://schemas.microsoft.com/office/drawing/2014/main" id="{0C387D5E-B7D9-A491-8677-6AC1367F33F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31911" y="233315"/>
            <a:ext cx="976051" cy="976051"/>
          </a:xfrm>
          <a:prstGeom prst="rect">
            <a:avLst/>
          </a:prstGeom>
        </p:spPr>
      </p:pic>
      <p:grpSp>
        <p:nvGrpSpPr>
          <p:cNvPr id="2" name="Group 1">
            <a:extLst>
              <a:ext uri="{FF2B5EF4-FFF2-40B4-BE49-F238E27FC236}">
                <a16:creationId xmlns:a16="http://schemas.microsoft.com/office/drawing/2014/main" id="{C0C7C6E1-1063-79CE-78C7-45B853E9FB2D}"/>
              </a:ext>
            </a:extLst>
          </p:cNvPr>
          <p:cNvGrpSpPr/>
          <p:nvPr/>
        </p:nvGrpSpPr>
        <p:grpSpPr>
          <a:xfrm>
            <a:off x="11649035" y="141622"/>
            <a:ext cx="438304" cy="422360"/>
            <a:chOff x="624441" y="2438418"/>
            <a:chExt cx="438304" cy="422360"/>
          </a:xfrm>
        </p:grpSpPr>
        <p:sp>
          <p:nvSpPr>
            <p:cNvPr id="4" name="Oval 3">
              <a:extLst>
                <a:ext uri="{FF2B5EF4-FFF2-40B4-BE49-F238E27FC236}">
                  <a16:creationId xmlns:a16="http://schemas.microsoft.com/office/drawing/2014/main" id="{6E69AFDE-9767-96F1-70B1-CC41D9132109}"/>
                </a:ext>
              </a:extLst>
            </p:cNvPr>
            <p:cNvSpPr/>
            <p:nvPr/>
          </p:nvSpPr>
          <p:spPr>
            <a:xfrm>
              <a:off x="624441" y="2438418"/>
              <a:ext cx="422360" cy="422360"/>
            </a:xfrm>
            <a:prstGeom prst="ellipse">
              <a:avLst/>
            </a:prstGeom>
            <a:gradFill>
              <a:gsLst>
                <a:gs pos="0">
                  <a:srgbClr val="25ACF7"/>
                </a:gs>
                <a:gs pos="50000">
                  <a:srgbClr val="099FF0"/>
                </a:gs>
                <a:gs pos="100000">
                  <a:srgbClr val="0887CE"/>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150" b="1" i="0" u="none" strike="noStrike" kern="1200" cap="none" spc="0" normalizeH="0" baseline="0" noProof="0">
                <a:ln>
                  <a:noFill/>
                </a:ln>
                <a:solidFill>
                  <a:prstClr val="white"/>
                </a:solidFill>
                <a:effectLst/>
                <a:uLnTx/>
                <a:uFillTx/>
                <a:latin typeface="Open Sans"/>
                <a:ea typeface="+mn-ea"/>
                <a:cs typeface="+mn-cs"/>
              </a:endParaRPr>
            </a:p>
          </p:txBody>
        </p:sp>
        <p:sp>
          <p:nvSpPr>
            <p:cNvPr id="5" name="TextBox 4">
              <a:extLst>
                <a:ext uri="{FF2B5EF4-FFF2-40B4-BE49-F238E27FC236}">
                  <a16:creationId xmlns:a16="http://schemas.microsoft.com/office/drawing/2014/main" id="{341DA221-0A07-6DE3-A32D-3163010AF8F6}"/>
                </a:ext>
              </a:extLst>
            </p:cNvPr>
            <p:cNvSpPr txBox="1"/>
            <p:nvPr/>
          </p:nvSpPr>
          <p:spPr>
            <a:xfrm>
              <a:off x="640385" y="2487310"/>
              <a:ext cx="4223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12</a:t>
              </a:r>
              <a:endParaRPr kumimoji="0" lang="en-CA"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pic>
        <p:nvPicPr>
          <p:cNvPr id="7" name="Picture 3">
            <a:extLst>
              <a:ext uri="{FF2B5EF4-FFF2-40B4-BE49-F238E27FC236}">
                <a16:creationId xmlns:a16="http://schemas.microsoft.com/office/drawing/2014/main" id="{A757B491-E547-C831-6180-E33993ED2CD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5871882"/>
            <a:ext cx="12192000" cy="986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2439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FF2B5EF4-FFF2-40B4-BE49-F238E27FC236}">
                <a16:creationId xmlns:a16="http://schemas.microsoft.com/office/drawing/2014/main" id="{A3A558AF-5B83-E43E-A565-20C7DE84B0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871882"/>
            <a:ext cx="12192000" cy="986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ZoneTexte 6">
            <a:extLst>
              <a:ext uri="{FF2B5EF4-FFF2-40B4-BE49-F238E27FC236}">
                <a16:creationId xmlns:a16="http://schemas.microsoft.com/office/drawing/2014/main" id="{309183C1-2D12-EA8C-0FEA-805CEC656B75}"/>
              </a:ext>
            </a:extLst>
          </p:cNvPr>
          <p:cNvSpPr txBox="1"/>
          <p:nvPr>
            <p:extLst>
              <p:ext uri="{1162E1C5-73C7-4A58-AE30-91384D911F3F}">
                <p184:classification xmlns:p184="http://schemas.microsoft.com/office/powerpoint/2018/4/main" val="hdr"/>
              </p:ext>
            </p:extLst>
          </p:nvPr>
        </p:nvSpPr>
        <p:spPr>
          <a:xfrm>
            <a:off x="10498251" y="25308"/>
            <a:ext cx="2098050" cy="153888"/>
          </a:xfrm>
          <a:prstGeom prst="rect">
            <a:avLst/>
          </a:prstGeom>
        </p:spPr>
        <p:txBody>
          <a:bodyPr horzOverflow="overflow" wrap="square" lIns="0" tIns="0" rIns="0" b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85000"/>
                  </a:prstClr>
                </a:solidFill>
                <a:effectLst/>
                <a:uLnTx/>
                <a:uFillTx/>
                <a:latin typeface="Calibri" panose="020F0502020204030204" pitchFamily="34" charset="0"/>
                <a:ea typeface="+mn-ea"/>
                <a:cs typeface="Calibri" panose="020F0502020204030204" pitchFamily="34" charset="0"/>
              </a:rPr>
              <a:t>UNCLASSIFIED - NON CLASSIFIÉ</a:t>
            </a:r>
          </a:p>
        </p:txBody>
      </p:sp>
      <p:pic>
        <p:nvPicPr>
          <p:cNvPr id="1038" name="Picture 1037" descr="A computer with a black screen&#10;&#10;Description automatically generated">
            <a:extLst>
              <a:ext uri="{FF2B5EF4-FFF2-40B4-BE49-F238E27FC236}">
                <a16:creationId xmlns:a16="http://schemas.microsoft.com/office/drawing/2014/main" id="{A293C73B-D5C7-5122-3B3A-62C50C7F1D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7019" y="151141"/>
            <a:ext cx="6774070" cy="3398354"/>
          </a:xfrm>
          <a:prstGeom prst="rect">
            <a:avLst/>
          </a:prstGeom>
        </p:spPr>
      </p:pic>
      <p:pic>
        <p:nvPicPr>
          <p:cNvPr id="1056" name="Picture 1055" descr="A screen shot of a computer screen&#10;&#10;Description automatically generated">
            <a:extLst>
              <a:ext uri="{FF2B5EF4-FFF2-40B4-BE49-F238E27FC236}">
                <a16:creationId xmlns:a16="http://schemas.microsoft.com/office/drawing/2014/main" id="{404A3C3A-2554-D393-4C6C-A39E8B9FC6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8615" y="86789"/>
            <a:ext cx="2518644" cy="676463"/>
          </a:xfrm>
          <a:prstGeom prst="rect">
            <a:avLst/>
          </a:prstGeom>
        </p:spPr>
      </p:pic>
      <p:sp>
        <p:nvSpPr>
          <p:cNvPr id="1057" name="TextBox 1056">
            <a:extLst>
              <a:ext uri="{FF2B5EF4-FFF2-40B4-BE49-F238E27FC236}">
                <a16:creationId xmlns:a16="http://schemas.microsoft.com/office/drawing/2014/main" id="{28CD92D2-CC88-DEC0-4783-35975C33D70F}"/>
              </a:ext>
            </a:extLst>
          </p:cNvPr>
          <p:cNvSpPr txBox="1"/>
          <p:nvPr/>
        </p:nvSpPr>
        <p:spPr>
          <a:xfrm>
            <a:off x="231514" y="107131"/>
            <a:ext cx="3112932" cy="701731"/>
          </a:xfrm>
          <a:prstGeom prst="rect">
            <a:avLst/>
          </a:prstGeom>
          <a:noFill/>
        </p:spPr>
        <p:txBody>
          <a:bodyPr wrap="square">
            <a:spAutoFit/>
          </a:bodyPr>
          <a:lstStyle/>
          <a:p>
            <a:pPr marL="0" marR="0" lvl="0" indent="0" algn="l" defTabSz="1511300" rtl="0" eaLnBrk="1" fontAlgn="auto" latinLnBrk="0" hangingPunct="1">
              <a:lnSpc>
                <a:spcPct val="90000"/>
              </a:lnSpc>
              <a:spcBef>
                <a:spcPct val="0"/>
              </a:spcBef>
              <a:spcAft>
                <a:spcPct val="35000"/>
              </a:spcAft>
              <a:buClrTx/>
              <a:buSzTx/>
              <a:buFontTx/>
              <a:buNone/>
              <a:tabLst/>
              <a:defRPr/>
            </a:pPr>
            <a:r>
              <a:rPr kumimoji="0" lang="en-US" sz="4400" b="0" i="0" u="none" strike="noStrike" kern="1200" cap="none" spc="0" normalizeH="0" baseline="0" noProof="0">
                <a:ln>
                  <a:noFill/>
                </a:ln>
                <a:solidFill>
                  <a:srgbClr val="61C3F9"/>
                </a:solidFill>
                <a:effectLst/>
                <a:uLnTx/>
                <a:uFillTx/>
                <a:latin typeface="Calibri Light" panose="020F0302020204030204"/>
                <a:ea typeface="+mn-ea"/>
                <a:cs typeface="+mn-cs"/>
              </a:rPr>
              <a:t>How do I use</a:t>
            </a:r>
          </a:p>
        </p:txBody>
      </p:sp>
      <p:grpSp>
        <p:nvGrpSpPr>
          <p:cNvPr id="3" name="Group 2">
            <a:extLst>
              <a:ext uri="{FF2B5EF4-FFF2-40B4-BE49-F238E27FC236}">
                <a16:creationId xmlns:a16="http://schemas.microsoft.com/office/drawing/2014/main" id="{60295A66-C63F-B0BE-10AF-A00D2C3ECAAA}"/>
              </a:ext>
            </a:extLst>
          </p:cNvPr>
          <p:cNvGrpSpPr/>
          <p:nvPr/>
        </p:nvGrpSpPr>
        <p:grpSpPr>
          <a:xfrm>
            <a:off x="11649035" y="141622"/>
            <a:ext cx="428365" cy="422360"/>
            <a:chOff x="624441" y="2438418"/>
            <a:chExt cx="428365" cy="422360"/>
          </a:xfrm>
        </p:grpSpPr>
        <p:sp>
          <p:nvSpPr>
            <p:cNvPr id="4" name="Oval 3">
              <a:extLst>
                <a:ext uri="{FF2B5EF4-FFF2-40B4-BE49-F238E27FC236}">
                  <a16:creationId xmlns:a16="http://schemas.microsoft.com/office/drawing/2014/main" id="{D0CEBD05-5912-9B52-3D1D-86D6BF3E8AE7}"/>
                </a:ext>
              </a:extLst>
            </p:cNvPr>
            <p:cNvSpPr/>
            <p:nvPr/>
          </p:nvSpPr>
          <p:spPr>
            <a:xfrm>
              <a:off x="624441" y="2438418"/>
              <a:ext cx="422360" cy="422360"/>
            </a:xfrm>
            <a:prstGeom prst="ellipse">
              <a:avLst/>
            </a:prstGeom>
            <a:gradFill>
              <a:gsLst>
                <a:gs pos="0">
                  <a:srgbClr val="25ACF7"/>
                </a:gs>
                <a:gs pos="50000">
                  <a:srgbClr val="099FF0"/>
                </a:gs>
                <a:gs pos="100000">
                  <a:srgbClr val="0887CE"/>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150" b="1" i="0" u="none" strike="noStrike" kern="1200" cap="none" spc="0" normalizeH="0" baseline="0" noProof="0">
                <a:ln>
                  <a:noFill/>
                </a:ln>
                <a:solidFill>
                  <a:prstClr val="white"/>
                </a:solidFill>
                <a:effectLst/>
                <a:uLnTx/>
                <a:uFillTx/>
                <a:latin typeface="Open Sans"/>
                <a:ea typeface="+mn-ea"/>
                <a:cs typeface="+mn-cs"/>
              </a:endParaRPr>
            </a:p>
          </p:txBody>
        </p:sp>
        <p:sp>
          <p:nvSpPr>
            <p:cNvPr id="5" name="TextBox 4">
              <a:extLst>
                <a:ext uri="{FF2B5EF4-FFF2-40B4-BE49-F238E27FC236}">
                  <a16:creationId xmlns:a16="http://schemas.microsoft.com/office/drawing/2014/main" id="{F44C065C-7A26-3433-95F4-4BF7671F9BB1}"/>
                </a:ext>
              </a:extLst>
            </p:cNvPr>
            <p:cNvSpPr txBox="1"/>
            <p:nvPr/>
          </p:nvSpPr>
          <p:spPr>
            <a:xfrm>
              <a:off x="630446" y="2487310"/>
              <a:ext cx="4223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13</a:t>
              </a:r>
              <a:endParaRPr kumimoji="0" lang="en-CA"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pic>
        <p:nvPicPr>
          <p:cNvPr id="6" name="Picture 5">
            <a:extLst>
              <a:ext uri="{FF2B5EF4-FFF2-40B4-BE49-F238E27FC236}">
                <a16:creationId xmlns:a16="http://schemas.microsoft.com/office/drawing/2014/main" id="{60F9330B-DC65-03F0-7AAA-E427746BF7F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450757" y="3765712"/>
            <a:ext cx="3906876" cy="2139480"/>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91DDF71E-7A09-A961-CAD8-BFB822CCA973}"/>
              </a:ext>
            </a:extLst>
          </p:cNvPr>
          <p:cNvPicPr>
            <a:picLocks noChangeAspect="1"/>
          </p:cNvPicPr>
          <p:nvPr/>
        </p:nvPicPr>
        <p:blipFill>
          <a:blip r:embed="rId9"/>
          <a:stretch>
            <a:fillRect/>
          </a:stretch>
        </p:blipFill>
        <p:spPr>
          <a:xfrm>
            <a:off x="9482786" y="3313930"/>
            <a:ext cx="2362124" cy="2182111"/>
          </a:xfrm>
          <a:prstGeom prst="rect">
            <a:avLst/>
          </a:prstGeom>
          <a:effectLst>
            <a:outerShdw blurRad="50800" dist="38100" dir="2700000" algn="tl" rotWithShape="0">
              <a:prstClr val="black">
                <a:alpha val="40000"/>
              </a:prstClr>
            </a:outerShdw>
          </a:effectLst>
        </p:spPr>
      </p:pic>
      <p:sp>
        <p:nvSpPr>
          <p:cNvPr id="30" name="Rectangle: Rounded Corners 29">
            <a:extLst>
              <a:ext uri="{FF2B5EF4-FFF2-40B4-BE49-F238E27FC236}">
                <a16:creationId xmlns:a16="http://schemas.microsoft.com/office/drawing/2014/main" id="{3E3ADE06-1C3D-82BE-2C0C-48079F411941}"/>
              </a:ext>
            </a:extLst>
          </p:cNvPr>
          <p:cNvSpPr/>
          <p:nvPr/>
        </p:nvSpPr>
        <p:spPr>
          <a:xfrm>
            <a:off x="640179" y="3404715"/>
            <a:ext cx="5295823" cy="1678963"/>
          </a:xfrm>
          <a:prstGeom prst="roundRect">
            <a:avLst>
              <a:gd name="adj" fmla="val 6704"/>
            </a:avLst>
          </a:prstGeom>
          <a:solidFill>
            <a:srgbClr val="D5F2FF"/>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1" i="0" u="none" strike="noStrike" kern="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024" name="Rectangle: Rounded Corners 1023">
            <a:extLst>
              <a:ext uri="{FF2B5EF4-FFF2-40B4-BE49-F238E27FC236}">
                <a16:creationId xmlns:a16="http://schemas.microsoft.com/office/drawing/2014/main" id="{2C54EADF-529A-27F9-9707-87A1FDC2F213}"/>
              </a:ext>
            </a:extLst>
          </p:cNvPr>
          <p:cNvSpPr/>
          <p:nvPr/>
        </p:nvSpPr>
        <p:spPr>
          <a:xfrm>
            <a:off x="159065" y="3403219"/>
            <a:ext cx="965172" cy="1680459"/>
          </a:xfrm>
          <a:prstGeom prst="roundRect">
            <a:avLst>
              <a:gd name="adj" fmla="val 13201"/>
            </a:avLst>
          </a:prstGeom>
          <a:solidFill>
            <a:srgbClr val="00AFFA"/>
          </a:solidFill>
          <a:ln w="6350" cap="flat" cmpd="sng" algn="ctr">
            <a:solidFill>
              <a:srgbClr val="0099E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Open Sans"/>
              <a:ea typeface="+mn-ea"/>
              <a:cs typeface="+mn-cs"/>
            </a:endParaRPr>
          </a:p>
        </p:txBody>
      </p:sp>
      <p:sp>
        <p:nvSpPr>
          <p:cNvPr id="1025" name="TextBox 1024">
            <a:extLst>
              <a:ext uri="{FF2B5EF4-FFF2-40B4-BE49-F238E27FC236}">
                <a16:creationId xmlns:a16="http://schemas.microsoft.com/office/drawing/2014/main" id="{26212E9E-BD70-8895-E2E2-6FDA992B1A3E}"/>
              </a:ext>
            </a:extLst>
          </p:cNvPr>
          <p:cNvSpPr txBox="1"/>
          <p:nvPr/>
        </p:nvSpPr>
        <p:spPr>
          <a:xfrm>
            <a:off x="149405" y="3459438"/>
            <a:ext cx="101998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Explore or create your own map!</a:t>
            </a:r>
            <a:endParaRPr kumimoji="0" lang="en-CA" sz="1600" b="1" i="0" u="none" strike="noStrike" kern="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026" name="TextBox 1025">
            <a:extLst>
              <a:ext uri="{FF2B5EF4-FFF2-40B4-BE49-F238E27FC236}">
                <a16:creationId xmlns:a16="http://schemas.microsoft.com/office/drawing/2014/main" id="{1AD71837-4F96-588B-C04A-F4A66FB8D796}"/>
              </a:ext>
            </a:extLst>
          </p:cNvPr>
          <p:cNvSpPr txBox="1"/>
          <p:nvPr/>
        </p:nvSpPr>
        <p:spPr>
          <a:xfrm>
            <a:off x="1184667" y="3436951"/>
            <a:ext cx="4813772" cy="1680460"/>
          </a:xfrm>
          <a:prstGeom prst="rect">
            <a:avLst/>
          </a:prstGeom>
          <a:noFill/>
        </p:spPr>
        <p:txBody>
          <a:bodyPr wrap="square" lIns="91440" tIns="45720" rIns="91440" bIns="45720" anchor="t">
            <a:spAutoFit/>
          </a:bodyPr>
          <a:lstStyle/>
          <a:p>
            <a:pPr marL="0" marR="0" lvl="1" indent="0" algn="l" defTabSz="444500" rtl="0" eaLnBrk="1" fontAlgn="auto" latinLnBrk="0" hangingPunct="1">
              <a:lnSpc>
                <a:spcPct val="90000"/>
              </a:lnSpc>
              <a:spcBef>
                <a:spcPct val="0"/>
              </a:spcBef>
              <a:spcAft>
                <a:spcPct val="15000"/>
              </a:spcAft>
              <a:buClrTx/>
              <a:buSzTx/>
              <a:buFontTx/>
              <a:buNone/>
              <a:tabLst/>
              <a:defRPr/>
            </a:pPr>
            <a:r>
              <a:rPr kumimoji="0" lang="en-US" sz="1600" b="1" i="0" u="none" strike="noStrike" kern="0" cap="none" spc="0" normalizeH="0" baseline="0" noProof="0">
                <a:ln>
                  <a:noFill/>
                </a:ln>
                <a:solidFill>
                  <a:prstClr val="black"/>
                </a:solidFill>
                <a:effectLst/>
                <a:uLnTx/>
                <a:uFillTx/>
                <a:latin typeface="Arial"/>
                <a:ea typeface="Open sans"/>
                <a:cs typeface="Arial"/>
              </a:rPr>
              <a:t>Explore ready-to-use interactive map products or develop your own.</a:t>
            </a:r>
          </a:p>
          <a:p>
            <a:pPr marL="285750" marR="0" lvl="1" indent="-173038" algn="l" defTabSz="4445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1600" b="0" i="0" u="none" strike="noStrike" kern="0" cap="none" spc="0" normalizeH="0" baseline="0" noProof="0">
                <a:ln>
                  <a:noFill/>
                </a:ln>
                <a:solidFill>
                  <a:prstClr val="black"/>
                </a:solidFill>
                <a:effectLst/>
                <a:uLnTx/>
                <a:uFillTx/>
                <a:latin typeface="Arial"/>
                <a:ea typeface="Open sans"/>
                <a:cs typeface="Arial"/>
              </a:rPr>
              <a:t>Combine content to create your own maps to support your specific needs and analysis. Add layers from GEO.ca content or create custom layers by importing your own or another source’s data. </a:t>
            </a:r>
            <a:endParaRPr kumimoji="0" lang="en-CA" sz="1600" b="0" i="0" u="none" strike="noStrike" kern="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029" name="Rectangle: Rounded Corners 1028">
            <a:extLst>
              <a:ext uri="{FF2B5EF4-FFF2-40B4-BE49-F238E27FC236}">
                <a16:creationId xmlns:a16="http://schemas.microsoft.com/office/drawing/2014/main" id="{E258490E-909B-B6E1-28FA-AB3322CE7BC2}"/>
              </a:ext>
            </a:extLst>
          </p:cNvPr>
          <p:cNvSpPr/>
          <p:nvPr/>
        </p:nvSpPr>
        <p:spPr>
          <a:xfrm>
            <a:off x="562392" y="1758583"/>
            <a:ext cx="5373609" cy="1496060"/>
          </a:xfrm>
          <a:prstGeom prst="roundRect">
            <a:avLst>
              <a:gd name="adj" fmla="val 6977"/>
            </a:avLst>
          </a:prstGeom>
          <a:solidFill>
            <a:srgbClr val="D5F2FF"/>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1" i="0" u="none" strike="noStrike" kern="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032" name="Rectangle: Rounded Corners 1031">
            <a:extLst>
              <a:ext uri="{FF2B5EF4-FFF2-40B4-BE49-F238E27FC236}">
                <a16:creationId xmlns:a16="http://schemas.microsoft.com/office/drawing/2014/main" id="{9B83C247-9BFE-EA30-13D8-238CFFE78D0F}"/>
              </a:ext>
            </a:extLst>
          </p:cNvPr>
          <p:cNvSpPr/>
          <p:nvPr/>
        </p:nvSpPr>
        <p:spPr>
          <a:xfrm>
            <a:off x="149405" y="1758650"/>
            <a:ext cx="965172" cy="1496060"/>
          </a:xfrm>
          <a:prstGeom prst="roundRect">
            <a:avLst>
              <a:gd name="adj" fmla="val 12046"/>
            </a:avLst>
          </a:prstGeom>
          <a:solidFill>
            <a:srgbClr val="00AFFA"/>
          </a:solidFill>
          <a:ln w="6350" cap="flat" cmpd="sng" algn="ctr">
            <a:solidFill>
              <a:srgbClr val="0099E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View Data</a:t>
            </a:r>
            <a:endParaRPr kumimoji="0" lang="en-CA" sz="1600" b="1" i="0" u="none" strike="noStrike" kern="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033" name="TextBox 1032">
            <a:extLst>
              <a:ext uri="{FF2B5EF4-FFF2-40B4-BE49-F238E27FC236}">
                <a16:creationId xmlns:a16="http://schemas.microsoft.com/office/drawing/2014/main" id="{94AA78CD-01EA-01BF-A26E-CDB158140DBA}"/>
              </a:ext>
            </a:extLst>
          </p:cNvPr>
          <p:cNvSpPr txBox="1"/>
          <p:nvPr/>
        </p:nvSpPr>
        <p:spPr>
          <a:xfrm>
            <a:off x="1184667" y="1756739"/>
            <a:ext cx="4805159" cy="1473224"/>
          </a:xfrm>
          <a:prstGeom prst="rect">
            <a:avLst/>
          </a:prstGeom>
          <a:noFill/>
        </p:spPr>
        <p:txBody>
          <a:bodyPr wrap="square">
            <a:spAutoFit/>
          </a:bodyPr>
          <a:lstStyle/>
          <a:p>
            <a:pPr marL="0" marR="0" lvl="1" indent="0" algn="l" defTabSz="444500" rtl="0" eaLnBrk="1" fontAlgn="auto" latinLnBrk="0" hangingPunct="1">
              <a:lnSpc>
                <a:spcPct val="90000"/>
              </a:lnSpc>
              <a:spcBef>
                <a:spcPct val="0"/>
              </a:spcBef>
              <a:spcAft>
                <a:spcPts val="40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From the record page, you can view or interact with the data as a map to see the spatial distribution of various data or you can access a detailed metadata record.</a:t>
            </a:r>
          </a:p>
          <a:p>
            <a:pPr marL="285750" marR="0" lvl="1" indent="-173038" algn="l" defTabSz="4445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I.e., Identify areas with greatest potential for specific critical events</a:t>
            </a:r>
            <a:endParaRPr kumimoji="0" lang="en-CA" sz="1600" b="0" i="0" u="none" strike="noStrike" kern="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035" name="Rectangle: Rounded Corners 1034">
            <a:extLst>
              <a:ext uri="{FF2B5EF4-FFF2-40B4-BE49-F238E27FC236}">
                <a16:creationId xmlns:a16="http://schemas.microsoft.com/office/drawing/2014/main" id="{8919BA84-0E0D-5186-D2E7-0253584B649F}"/>
              </a:ext>
            </a:extLst>
          </p:cNvPr>
          <p:cNvSpPr/>
          <p:nvPr/>
        </p:nvSpPr>
        <p:spPr>
          <a:xfrm>
            <a:off x="623125" y="1073078"/>
            <a:ext cx="5312875" cy="538875"/>
          </a:xfrm>
          <a:prstGeom prst="roundRect">
            <a:avLst/>
          </a:prstGeom>
          <a:solidFill>
            <a:srgbClr val="D5F2FF"/>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1" i="0" u="none" strike="noStrike" kern="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040" name="Rectangle: Rounded Corners 1039">
            <a:extLst>
              <a:ext uri="{FF2B5EF4-FFF2-40B4-BE49-F238E27FC236}">
                <a16:creationId xmlns:a16="http://schemas.microsoft.com/office/drawing/2014/main" id="{6E2B1844-EE51-8ED0-8DB5-789E5B24D18E}"/>
              </a:ext>
            </a:extLst>
          </p:cNvPr>
          <p:cNvSpPr/>
          <p:nvPr/>
        </p:nvSpPr>
        <p:spPr>
          <a:xfrm>
            <a:off x="149405" y="1069336"/>
            <a:ext cx="965172" cy="538875"/>
          </a:xfrm>
          <a:prstGeom prst="roundRect">
            <a:avLst/>
          </a:prstGeom>
          <a:solidFill>
            <a:srgbClr val="00AFFA"/>
          </a:solidFill>
          <a:ln w="6350" cap="flat" cmpd="sng" algn="ctr">
            <a:solidFill>
              <a:srgbClr val="0099E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Find Data</a:t>
            </a:r>
            <a:endParaRPr kumimoji="0" lang="en-CA" sz="1600" b="1" i="0" u="none" strike="noStrike" kern="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045" name="TextBox 1044">
            <a:extLst>
              <a:ext uri="{FF2B5EF4-FFF2-40B4-BE49-F238E27FC236}">
                <a16:creationId xmlns:a16="http://schemas.microsoft.com/office/drawing/2014/main" id="{C19A5008-5896-D134-B759-6AB4D7F4C2F9}"/>
              </a:ext>
            </a:extLst>
          </p:cNvPr>
          <p:cNvSpPr txBox="1"/>
          <p:nvPr/>
        </p:nvSpPr>
        <p:spPr>
          <a:xfrm>
            <a:off x="1184667" y="1087374"/>
            <a:ext cx="4801056" cy="535531"/>
          </a:xfrm>
          <a:prstGeom prst="rect">
            <a:avLst/>
          </a:prstGeom>
          <a:noFill/>
        </p:spPr>
        <p:txBody>
          <a:bodyPr wrap="square">
            <a:spAutoFit/>
          </a:bodyPr>
          <a:lstStyle/>
          <a:p>
            <a:pPr marL="0" marR="0" lvl="1" indent="0" algn="l" defTabSz="444500" rtl="0" eaLnBrk="1" fontAlgn="auto" latinLnBrk="0" hangingPunct="1">
              <a:lnSpc>
                <a:spcPct val="90000"/>
              </a:lnSpc>
              <a:spcBef>
                <a:spcPct val="0"/>
              </a:spcBef>
              <a:spcAft>
                <a:spcPct val="15000"/>
              </a:spcAft>
              <a:buClrTx/>
              <a:buSzTx/>
              <a:buFontTx/>
              <a:buNone/>
              <a:tabLst/>
              <a:defRPr/>
            </a:pPr>
            <a:r>
              <a:rPr kumimoji="0" lang="en-US" sz="1600" b="0" i="0" u="none" strike="noStrike" kern="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Use the search bar or browse by curated themes or foundation data. </a:t>
            </a:r>
            <a:endParaRPr kumimoji="0" lang="en-CA" sz="1600" b="0" i="0" u="none" strike="noStrike" kern="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053" name="Rectangle: Rounded Corners 1052">
            <a:extLst>
              <a:ext uri="{FF2B5EF4-FFF2-40B4-BE49-F238E27FC236}">
                <a16:creationId xmlns:a16="http://schemas.microsoft.com/office/drawing/2014/main" id="{E86E9C99-F05C-59C6-B6D9-2552C0D5B3D0}"/>
              </a:ext>
            </a:extLst>
          </p:cNvPr>
          <p:cNvSpPr/>
          <p:nvPr/>
        </p:nvSpPr>
        <p:spPr>
          <a:xfrm>
            <a:off x="765908" y="5265614"/>
            <a:ext cx="5174626" cy="582613"/>
          </a:xfrm>
          <a:prstGeom prst="roundRect">
            <a:avLst/>
          </a:prstGeom>
          <a:solidFill>
            <a:srgbClr val="D5F2FF"/>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1" i="0" u="none" strike="noStrike" kern="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076" name="Rectangle: Rounded Corners 1075">
            <a:extLst>
              <a:ext uri="{FF2B5EF4-FFF2-40B4-BE49-F238E27FC236}">
                <a16:creationId xmlns:a16="http://schemas.microsoft.com/office/drawing/2014/main" id="{E07AC693-432B-5726-3E10-FE301D774937}"/>
              </a:ext>
            </a:extLst>
          </p:cNvPr>
          <p:cNvSpPr/>
          <p:nvPr/>
        </p:nvSpPr>
        <p:spPr>
          <a:xfrm>
            <a:off x="149405" y="5257927"/>
            <a:ext cx="965172" cy="587490"/>
          </a:xfrm>
          <a:prstGeom prst="roundRect">
            <a:avLst/>
          </a:prstGeom>
          <a:solidFill>
            <a:srgbClr val="00AFFA"/>
          </a:solidFill>
          <a:ln w="6350" cap="flat" cmpd="sng" algn="ctr">
            <a:solidFill>
              <a:srgbClr val="0099E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Finish</a:t>
            </a:r>
            <a:endParaRPr kumimoji="0" lang="en-CA" sz="1600" b="1" i="0" u="none" strike="noStrike" kern="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077" name="TextBox 1076">
            <a:extLst>
              <a:ext uri="{FF2B5EF4-FFF2-40B4-BE49-F238E27FC236}">
                <a16:creationId xmlns:a16="http://schemas.microsoft.com/office/drawing/2014/main" id="{853C5E2A-FFD0-72A9-D35F-6F6FCF824C03}"/>
              </a:ext>
            </a:extLst>
          </p:cNvPr>
          <p:cNvSpPr txBox="1"/>
          <p:nvPr/>
        </p:nvSpPr>
        <p:spPr>
          <a:xfrm>
            <a:off x="1184667" y="5404359"/>
            <a:ext cx="4821992" cy="313932"/>
          </a:xfrm>
          <a:prstGeom prst="rect">
            <a:avLst/>
          </a:prstGeom>
          <a:noFill/>
        </p:spPr>
        <p:txBody>
          <a:bodyPr wrap="square">
            <a:spAutoFit/>
          </a:bodyPr>
          <a:lstStyle/>
          <a:p>
            <a:pPr marL="0" marR="0" lvl="1" indent="0" algn="l" defTabSz="444500" rtl="0" eaLnBrk="1" fontAlgn="auto" latinLnBrk="0" hangingPunct="1">
              <a:lnSpc>
                <a:spcPct val="90000"/>
              </a:lnSpc>
              <a:spcBef>
                <a:spcPct val="0"/>
              </a:spcBef>
              <a:spcAft>
                <a:spcPct val="15000"/>
              </a:spcAft>
              <a:buClrTx/>
              <a:buSzTx/>
              <a:buFontTx/>
              <a:buNone/>
              <a:tabLst/>
              <a:defRPr/>
            </a:pPr>
            <a:r>
              <a:rPr kumimoji="0" lang="en-US" sz="1600" b="0" i="0" u="none" strike="noStrike" kern="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Export or share your map and findings!</a:t>
            </a:r>
            <a:endParaRPr kumimoji="0" lang="en-CA" sz="1600" b="0" i="0" u="none" strike="noStrike" kern="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endParaRPr>
          </a:p>
        </p:txBody>
      </p:sp>
      <p:pic>
        <p:nvPicPr>
          <p:cNvPr id="1037" name="4E200CC3">
            <a:hlinkClick r:id="" action="ppaction://media"/>
            <a:extLst>
              <a:ext uri="{FF2B5EF4-FFF2-40B4-BE49-F238E27FC236}">
                <a16:creationId xmlns:a16="http://schemas.microsoft.com/office/drawing/2014/main" id="{0A6DC3CB-FF13-FCDF-2363-DA4BC2284403}"/>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7028737" y="255055"/>
            <a:ext cx="4297980" cy="2436268"/>
          </a:xfrm>
          <a:prstGeom prst="rect">
            <a:avLst/>
          </a:prstGeom>
        </p:spPr>
      </p:pic>
    </p:spTree>
    <p:extLst>
      <p:ext uri="{BB962C8B-B14F-4D97-AF65-F5344CB8AC3E}">
        <p14:creationId xmlns:p14="http://schemas.microsoft.com/office/powerpoint/2010/main" val="255648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70" fill="hold"/>
                                        <p:tgtEl>
                                          <p:spTgt spid="103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3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37"/>
                                        </p:tgtEl>
                                      </p:cBhvr>
                                    </p:cmd>
                                  </p:childTnLst>
                                </p:cTn>
                              </p:par>
                            </p:childTnLst>
                          </p:cTn>
                        </p:par>
                      </p:childTnLst>
                    </p:cTn>
                  </p:par>
                </p:childTnLst>
              </p:cTn>
              <p:nextCondLst>
                <p:cond evt="onClick" delay="0">
                  <p:tgtEl>
                    <p:spTgt spid="1037"/>
                  </p:tgtEl>
                </p:cond>
              </p:nextCondLst>
            </p:seq>
            <p:video>
              <p:cMediaNode vol="80000" mute="1">
                <p:cTn id="12" repeatCount="indefinite" fill="hold" display="0">
                  <p:stCondLst>
                    <p:cond delay="indefinite"/>
                  </p:stCondLst>
                </p:cTn>
                <p:tgtEl>
                  <p:spTgt spid="103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5EA47F9-882B-85CC-8C2E-3ED13D91C9C6}"/>
              </a:ext>
            </a:extLst>
          </p:cNvPr>
          <p:cNvSpPr/>
          <p:nvPr/>
        </p:nvSpPr>
        <p:spPr>
          <a:xfrm>
            <a:off x="0" y="0"/>
            <a:ext cx="12192000" cy="6894186"/>
          </a:xfrm>
          <a:prstGeom prst="rect">
            <a:avLst/>
          </a:prstGeom>
          <a:gradFill rotWithShape="1">
            <a:gsLst>
              <a:gs pos="0">
                <a:srgbClr val="00AFFA">
                  <a:lumMod val="110000"/>
                  <a:satMod val="105000"/>
                  <a:tint val="67000"/>
                </a:srgbClr>
              </a:gs>
              <a:gs pos="50000">
                <a:srgbClr val="00AFFA">
                  <a:lumMod val="105000"/>
                  <a:satMod val="103000"/>
                  <a:tint val="73000"/>
                </a:srgbClr>
              </a:gs>
              <a:gs pos="100000">
                <a:srgbClr val="00AFFA">
                  <a:lumMod val="105000"/>
                  <a:satMod val="109000"/>
                  <a:tint val="81000"/>
                </a:srgbClr>
              </a:gs>
            </a:gsLst>
            <a:lin ang="5400000" scaled="0"/>
          </a:gradFill>
          <a:ln w="6350" cap="flat" cmpd="sng" algn="ctr">
            <a:solidFill>
              <a:srgbClr val="00AF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3C3C3C"/>
              </a:solidFill>
              <a:effectLst/>
              <a:uLnTx/>
              <a:uFillTx/>
              <a:latin typeface="Open Sans"/>
              <a:ea typeface="+mn-ea"/>
              <a:cs typeface="+mn-cs"/>
            </a:endParaRPr>
          </a:p>
        </p:txBody>
      </p:sp>
      <p:sp>
        <p:nvSpPr>
          <p:cNvPr id="2" name="Title 1">
            <a:extLst>
              <a:ext uri="{FF2B5EF4-FFF2-40B4-BE49-F238E27FC236}">
                <a16:creationId xmlns:a16="http://schemas.microsoft.com/office/drawing/2014/main" id="{751B0A5B-C8D6-E74D-C685-F5272C0C05AC}"/>
              </a:ext>
            </a:extLst>
          </p:cNvPr>
          <p:cNvSpPr>
            <a:spLocks noGrp="1"/>
          </p:cNvSpPr>
          <p:nvPr>
            <p:ph type="title"/>
          </p:nvPr>
        </p:nvSpPr>
        <p:spPr>
          <a:xfrm>
            <a:off x="6904428" y="5799026"/>
            <a:ext cx="5219556" cy="862031"/>
          </a:xfrm>
        </p:spPr>
        <p:txBody>
          <a:bodyPr vert="horz" lIns="91440" tIns="45720" rIns="91440" bIns="45720" rtlCol="0" anchor="b">
            <a:normAutofit/>
          </a:bodyPr>
          <a:lstStyle/>
          <a:p>
            <a:pPr algn="ctr"/>
            <a:r>
              <a:rPr lang="en-US" sz="4800" kern="1200">
                <a:solidFill>
                  <a:srgbClr val="FFFFFF"/>
                </a:solidFill>
                <a:latin typeface="Calibri Light" panose="020F0302020204030204" pitchFamily="34" charset="0"/>
                <a:cs typeface="Calibri Light" panose="020F0302020204030204" pitchFamily="34" charset="0"/>
              </a:rPr>
              <a:t>GEO.ca Innovations</a:t>
            </a:r>
          </a:p>
        </p:txBody>
      </p:sp>
      <p:pic>
        <p:nvPicPr>
          <p:cNvPr id="8" name="Picture 7" descr="A map of canada with cities&#10;&#10;Description automatically generated">
            <a:extLst>
              <a:ext uri="{FF2B5EF4-FFF2-40B4-BE49-F238E27FC236}">
                <a16:creationId xmlns:a16="http://schemas.microsoft.com/office/drawing/2014/main" id="{BE7B8CE1-B588-4ECD-5AB5-1EC0C0D5BCBF}"/>
              </a:ext>
            </a:extLst>
          </p:cNvPr>
          <p:cNvPicPr>
            <a:picLocks noChangeAspect="1"/>
          </p:cNvPicPr>
          <p:nvPr/>
        </p:nvPicPr>
        <p:blipFill rotWithShape="1">
          <a:blip r:embed="rId3"/>
          <a:srcRect t="7131" r="1" b="7132"/>
          <a:stretch/>
        </p:blipFill>
        <p:spPr>
          <a:xfrm>
            <a:off x="111955" y="74073"/>
            <a:ext cx="3735878" cy="1977889"/>
          </a:xfrm>
          <a:prstGeom prst="rect">
            <a:avLst/>
          </a:prstGeom>
        </p:spPr>
      </p:pic>
      <p:pic>
        <p:nvPicPr>
          <p:cNvPr id="11" name="Picture 10" descr="A map of a city&#10;&#10;Description automatically generated">
            <a:extLst>
              <a:ext uri="{FF2B5EF4-FFF2-40B4-BE49-F238E27FC236}">
                <a16:creationId xmlns:a16="http://schemas.microsoft.com/office/drawing/2014/main" id="{B745D36B-51C7-4706-3852-01965F4F9776}"/>
              </a:ext>
            </a:extLst>
          </p:cNvPr>
          <p:cNvPicPr>
            <a:picLocks noChangeAspect="1"/>
          </p:cNvPicPr>
          <p:nvPr/>
        </p:nvPicPr>
        <p:blipFill rotWithShape="1">
          <a:blip r:embed="rId4">
            <a:extLst>
              <a:ext uri="{28A0092B-C50C-407E-A947-70E740481C1C}">
                <a14:useLocalDpi xmlns:a14="http://schemas.microsoft.com/office/drawing/2010/main" val="0"/>
              </a:ext>
            </a:extLst>
          </a:blip>
          <a:srcRect l="6000" r="15343" b="3"/>
          <a:stretch/>
        </p:blipFill>
        <p:spPr>
          <a:xfrm>
            <a:off x="3979716" y="58449"/>
            <a:ext cx="2797400" cy="3031791"/>
          </a:xfrm>
          <a:prstGeom prst="rect">
            <a:avLst/>
          </a:prstGeom>
        </p:spPr>
      </p:pic>
      <p:pic>
        <p:nvPicPr>
          <p:cNvPr id="10" name="Picture 9" descr="A screenshot of a web page&#10;&#10;Description automatically generated">
            <a:extLst>
              <a:ext uri="{FF2B5EF4-FFF2-40B4-BE49-F238E27FC236}">
                <a16:creationId xmlns:a16="http://schemas.microsoft.com/office/drawing/2014/main" id="{48110BEF-CB47-8335-E4AB-356CB65AE4BE}"/>
              </a:ext>
            </a:extLst>
          </p:cNvPr>
          <p:cNvPicPr>
            <a:picLocks noChangeAspect="1"/>
          </p:cNvPicPr>
          <p:nvPr/>
        </p:nvPicPr>
        <p:blipFill rotWithShape="1">
          <a:blip r:embed="rId5"/>
          <a:srcRect t="3513" r="1" b="1"/>
          <a:stretch/>
        </p:blipFill>
        <p:spPr>
          <a:xfrm>
            <a:off x="6908999" y="58451"/>
            <a:ext cx="5183824" cy="2750954"/>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B4F20D6E-5C1B-1516-6908-A4076C663961}"/>
              </a:ext>
            </a:extLst>
          </p:cNvPr>
          <p:cNvPicPr>
            <a:picLocks noChangeAspect="1"/>
          </p:cNvPicPr>
          <p:nvPr/>
        </p:nvPicPr>
        <p:blipFill rotWithShape="1">
          <a:blip r:embed="rId6"/>
          <a:srcRect b="6339"/>
          <a:stretch/>
        </p:blipFill>
        <p:spPr>
          <a:xfrm>
            <a:off x="6895838" y="2899631"/>
            <a:ext cx="5183824" cy="2731071"/>
          </a:xfrm>
          <a:prstGeom prst="rect">
            <a:avLst/>
          </a:prstGeom>
        </p:spPr>
      </p:pic>
      <p:pic>
        <p:nvPicPr>
          <p:cNvPr id="4" name="Picture 3" descr="A screenshot of a map&#10;&#10;Description automatically generated">
            <a:extLst>
              <a:ext uri="{FF2B5EF4-FFF2-40B4-BE49-F238E27FC236}">
                <a16:creationId xmlns:a16="http://schemas.microsoft.com/office/drawing/2014/main" id="{A3CEB9D0-88F4-4C4B-02F7-837E01752D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0065" r="3" b="2"/>
          <a:stretch/>
        </p:blipFill>
        <p:spPr bwMode="auto">
          <a:xfrm>
            <a:off x="4005298" y="4366965"/>
            <a:ext cx="2769163" cy="2437271"/>
          </a:xfrm>
          <a:prstGeom prst="rect">
            <a:avLst/>
          </a:prstGeom>
        </p:spPr>
      </p:pic>
      <p:pic>
        <p:nvPicPr>
          <p:cNvPr id="19" name="Picture 18">
            <a:extLst>
              <a:ext uri="{FF2B5EF4-FFF2-40B4-BE49-F238E27FC236}">
                <a16:creationId xmlns:a16="http://schemas.microsoft.com/office/drawing/2014/main" id="{D8B2A269-7B09-9599-448D-A6AB1B6B39CB}"/>
              </a:ext>
            </a:extLst>
          </p:cNvPr>
          <p:cNvPicPr>
            <a:picLocks noChangeAspect="1"/>
          </p:cNvPicPr>
          <p:nvPr/>
        </p:nvPicPr>
        <p:blipFill>
          <a:blip r:embed="rId8"/>
          <a:stretch>
            <a:fillRect/>
          </a:stretch>
        </p:blipFill>
        <p:spPr>
          <a:xfrm>
            <a:off x="111955" y="2126971"/>
            <a:ext cx="3748535" cy="4681928"/>
          </a:xfrm>
          <a:prstGeom prst="rect">
            <a:avLst/>
          </a:prstGeom>
        </p:spPr>
      </p:pic>
      <p:pic>
        <p:nvPicPr>
          <p:cNvPr id="21" name="Picture 20">
            <a:extLst>
              <a:ext uri="{FF2B5EF4-FFF2-40B4-BE49-F238E27FC236}">
                <a16:creationId xmlns:a16="http://schemas.microsoft.com/office/drawing/2014/main" id="{D6150A7C-4338-1E1B-7A64-88493D1B183E}"/>
              </a:ext>
            </a:extLst>
          </p:cNvPr>
          <p:cNvPicPr>
            <a:picLocks noChangeAspect="1"/>
          </p:cNvPicPr>
          <p:nvPr/>
        </p:nvPicPr>
        <p:blipFill rotWithShape="1">
          <a:blip r:embed="rId9"/>
          <a:srcRect l="1623" r="8825" b="-8253"/>
          <a:stretch/>
        </p:blipFill>
        <p:spPr>
          <a:xfrm>
            <a:off x="3993025" y="3163816"/>
            <a:ext cx="2771817" cy="1230632"/>
          </a:xfrm>
          <a:prstGeom prst="rect">
            <a:avLst/>
          </a:prstGeom>
        </p:spPr>
      </p:pic>
      <p:grpSp>
        <p:nvGrpSpPr>
          <p:cNvPr id="27" name="Group 26">
            <a:extLst>
              <a:ext uri="{FF2B5EF4-FFF2-40B4-BE49-F238E27FC236}">
                <a16:creationId xmlns:a16="http://schemas.microsoft.com/office/drawing/2014/main" id="{4E09A189-6E32-AB1F-BA36-F6240E41C1EC}"/>
              </a:ext>
            </a:extLst>
          </p:cNvPr>
          <p:cNvGrpSpPr/>
          <p:nvPr/>
        </p:nvGrpSpPr>
        <p:grpSpPr>
          <a:xfrm>
            <a:off x="2933725" y="2333"/>
            <a:ext cx="2073996" cy="366804"/>
            <a:chOff x="4182674" y="-466930"/>
            <a:chExt cx="2088292" cy="369332"/>
          </a:xfrm>
        </p:grpSpPr>
        <p:sp>
          <p:nvSpPr>
            <p:cNvPr id="26" name="Rectangle: Rounded Corners 25">
              <a:extLst>
                <a:ext uri="{FF2B5EF4-FFF2-40B4-BE49-F238E27FC236}">
                  <a16:creationId xmlns:a16="http://schemas.microsoft.com/office/drawing/2014/main" id="{4B9C8217-CA6B-A375-938D-0BEAAB93F912}"/>
                </a:ext>
              </a:extLst>
            </p:cNvPr>
            <p:cNvSpPr/>
            <p:nvPr/>
          </p:nvSpPr>
          <p:spPr>
            <a:xfrm>
              <a:off x="4182674" y="-412300"/>
              <a:ext cx="2088291" cy="280902"/>
            </a:xfrm>
            <a:prstGeom prst="roundRect">
              <a:avLst/>
            </a:prstGeom>
            <a:gradFill rotWithShape="1">
              <a:gsLst>
                <a:gs pos="0">
                  <a:srgbClr val="007EE6">
                    <a:satMod val="103000"/>
                    <a:lumMod val="102000"/>
                    <a:tint val="94000"/>
                  </a:srgbClr>
                </a:gs>
                <a:gs pos="50000">
                  <a:srgbClr val="007EE6">
                    <a:satMod val="110000"/>
                    <a:lumMod val="100000"/>
                    <a:shade val="100000"/>
                  </a:srgbClr>
                </a:gs>
                <a:gs pos="100000">
                  <a:srgbClr val="007EE6">
                    <a:lumMod val="99000"/>
                    <a:satMod val="120000"/>
                    <a:shade val="78000"/>
                  </a:srgbClr>
                </a:gs>
              </a:gsLst>
              <a:lin ang="5400000" scaled="0"/>
            </a:gradFill>
            <a:ln w="6350" cap="flat" cmpd="sng" algn="ctr">
              <a:solidFill>
                <a:srgbClr val="007EE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Open Sans"/>
                <a:ea typeface="+mn-ea"/>
                <a:cs typeface="+mn-cs"/>
              </a:endParaRPr>
            </a:p>
          </p:txBody>
        </p:sp>
        <p:sp>
          <p:nvSpPr>
            <p:cNvPr id="22" name="TextBox 21">
              <a:extLst>
                <a:ext uri="{FF2B5EF4-FFF2-40B4-BE49-F238E27FC236}">
                  <a16:creationId xmlns:a16="http://schemas.microsoft.com/office/drawing/2014/main" id="{A6537B36-F1EC-231C-2A06-1A19D48BFC31}"/>
                </a:ext>
              </a:extLst>
            </p:cNvPr>
            <p:cNvSpPr txBox="1"/>
            <p:nvPr/>
          </p:nvSpPr>
          <p:spPr>
            <a:xfrm>
              <a:off x="4182674" y="-466930"/>
              <a:ext cx="2088292" cy="369332"/>
            </a:xfrm>
            <a:prstGeom prst="rect">
              <a:avLst/>
            </a:prstGeom>
            <a:noFill/>
          </p:spPr>
          <p:txBody>
            <a:bodyPr wrap="square" rtlCol="0">
              <a:spAutoFit/>
            </a:bodyPr>
            <a:lstStyle/>
            <a:p>
              <a:pPr algn="ctr"/>
              <a:r>
                <a:rPr lang="en-US">
                  <a:solidFill>
                    <a:schemeClr val="bg1"/>
                  </a:solidFill>
                  <a:latin typeface="Calibri Light" panose="020F0302020204030204" pitchFamily="34" charset="0"/>
                  <a:cs typeface="Calibri Light" panose="020F0302020204030204" pitchFamily="34" charset="0"/>
                </a:rPr>
                <a:t>Basemap of Canada</a:t>
              </a:r>
              <a:endParaRPr lang="en-CA">
                <a:solidFill>
                  <a:schemeClr val="bg1"/>
                </a:solidFill>
                <a:latin typeface="Calibri Light" panose="020F0302020204030204" pitchFamily="34" charset="0"/>
                <a:cs typeface="Calibri Light" panose="020F0302020204030204" pitchFamily="34" charset="0"/>
              </a:endParaRPr>
            </a:p>
          </p:txBody>
        </p:sp>
      </p:grpSp>
      <p:grpSp>
        <p:nvGrpSpPr>
          <p:cNvPr id="29" name="Group 28">
            <a:extLst>
              <a:ext uri="{FF2B5EF4-FFF2-40B4-BE49-F238E27FC236}">
                <a16:creationId xmlns:a16="http://schemas.microsoft.com/office/drawing/2014/main" id="{C83C42A8-92DE-471C-5282-7E00DFBA1A1A}"/>
              </a:ext>
            </a:extLst>
          </p:cNvPr>
          <p:cNvGrpSpPr/>
          <p:nvPr/>
        </p:nvGrpSpPr>
        <p:grpSpPr>
          <a:xfrm>
            <a:off x="102953" y="6477662"/>
            <a:ext cx="1444116" cy="366804"/>
            <a:chOff x="4222706" y="-537257"/>
            <a:chExt cx="1454070" cy="369332"/>
          </a:xfrm>
        </p:grpSpPr>
        <p:sp>
          <p:nvSpPr>
            <p:cNvPr id="31" name="Rectangle: Rounded Corners 30">
              <a:extLst>
                <a:ext uri="{FF2B5EF4-FFF2-40B4-BE49-F238E27FC236}">
                  <a16:creationId xmlns:a16="http://schemas.microsoft.com/office/drawing/2014/main" id="{77C7C704-11F8-2CC4-A74D-80326A33F01F}"/>
                </a:ext>
              </a:extLst>
            </p:cNvPr>
            <p:cNvSpPr/>
            <p:nvPr/>
          </p:nvSpPr>
          <p:spPr>
            <a:xfrm>
              <a:off x="4222706" y="-492364"/>
              <a:ext cx="1454070" cy="280902"/>
            </a:xfrm>
            <a:prstGeom prst="roundRect">
              <a:avLst/>
            </a:prstGeom>
            <a:gradFill rotWithShape="1">
              <a:gsLst>
                <a:gs pos="0">
                  <a:srgbClr val="007EE6">
                    <a:satMod val="103000"/>
                    <a:lumMod val="102000"/>
                    <a:tint val="94000"/>
                  </a:srgbClr>
                </a:gs>
                <a:gs pos="50000">
                  <a:srgbClr val="007EE6">
                    <a:satMod val="110000"/>
                    <a:lumMod val="100000"/>
                    <a:shade val="100000"/>
                  </a:srgbClr>
                </a:gs>
                <a:gs pos="100000">
                  <a:srgbClr val="007EE6">
                    <a:lumMod val="99000"/>
                    <a:satMod val="120000"/>
                    <a:shade val="78000"/>
                  </a:srgbClr>
                </a:gs>
              </a:gsLst>
              <a:lin ang="5400000" scaled="0"/>
            </a:gradFill>
            <a:ln w="6350" cap="flat" cmpd="sng" algn="ctr">
              <a:solidFill>
                <a:srgbClr val="007EE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Open Sans"/>
                <a:ea typeface="+mn-ea"/>
                <a:cs typeface="+mn-cs"/>
              </a:endParaRPr>
            </a:p>
          </p:txBody>
        </p:sp>
        <p:sp>
          <p:nvSpPr>
            <p:cNvPr id="33" name="TextBox 32">
              <a:extLst>
                <a:ext uri="{FF2B5EF4-FFF2-40B4-BE49-F238E27FC236}">
                  <a16:creationId xmlns:a16="http://schemas.microsoft.com/office/drawing/2014/main" id="{89C62EE6-B4D5-0CCF-E980-F9DE97738DB0}"/>
                </a:ext>
              </a:extLst>
            </p:cNvPr>
            <p:cNvSpPr txBox="1"/>
            <p:nvPr/>
          </p:nvSpPr>
          <p:spPr>
            <a:xfrm>
              <a:off x="4231770" y="-537257"/>
              <a:ext cx="1445001" cy="369332"/>
            </a:xfrm>
            <a:prstGeom prst="rect">
              <a:avLst/>
            </a:prstGeom>
            <a:noFill/>
          </p:spPr>
          <p:txBody>
            <a:bodyPr wrap="square" rtlCol="0">
              <a:spAutoFit/>
            </a:bodyPr>
            <a:lstStyle/>
            <a:p>
              <a:pPr algn="ctr"/>
              <a:r>
                <a:rPr lang="en-US">
                  <a:solidFill>
                    <a:schemeClr val="bg1"/>
                  </a:solidFill>
                  <a:latin typeface="Calibri Light" panose="020F0302020204030204" pitchFamily="34" charset="0"/>
                  <a:cs typeface="Calibri Light" panose="020F0302020204030204" pitchFamily="34" charset="0"/>
                </a:rPr>
                <a:t>GeoView</a:t>
              </a:r>
              <a:endParaRPr lang="en-CA">
                <a:solidFill>
                  <a:schemeClr val="bg1"/>
                </a:solidFill>
                <a:latin typeface="Calibri Light" panose="020F0302020204030204" pitchFamily="34" charset="0"/>
                <a:cs typeface="Calibri Light" panose="020F0302020204030204" pitchFamily="34" charset="0"/>
              </a:endParaRPr>
            </a:p>
          </p:txBody>
        </p:sp>
      </p:grpSp>
      <p:grpSp>
        <p:nvGrpSpPr>
          <p:cNvPr id="35" name="Group 34">
            <a:extLst>
              <a:ext uri="{FF2B5EF4-FFF2-40B4-BE49-F238E27FC236}">
                <a16:creationId xmlns:a16="http://schemas.microsoft.com/office/drawing/2014/main" id="{1F734566-0D9B-8E38-9245-12D97B6782D0}"/>
              </a:ext>
            </a:extLst>
          </p:cNvPr>
          <p:cNvGrpSpPr/>
          <p:nvPr/>
        </p:nvGrpSpPr>
        <p:grpSpPr>
          <a:xfrm>
            <a:off x="10011142" y="2843921"/>
            <a:ext cx="2073996" cy="366804"/>
            <a:chOff x="4182674" y="-466930"/>
            <a:chExt cx="2088292" cy="369332"/>
          </a:xfrm>
        </p:grpSpPr>
        <p:sp>
          <p:nvSpPr>
            <p:cNvPr id="37" name="Rectangle: Rounded Corners 36">
              <a:extLst>
                <a:ext uri="{FF2B5EF4-FFF2-40B4-BE49-F238E27FC236}">
                  <a16:creationId xmlns:a16="http://schemas.microsoft.com/office/drawing/2014/main" id="{A99B8F3A-9762-02A4-F2BE-B235954CF799}"/>
                </a:ext>
              </a:extLst>
            </p:cNvPr>
            <p:cNvSpPr/>
            <p:nvPr/>
          </p:nvSpPr>
          <p:spPr>
            <a:xfrm>
              <a:off x="4182674" y="-412300"/>
              <a:ext cx="2088291" cy="280902"/>
            </a:xfrm>
            <a:prstGeom prst="roundRect">
              <a:avLst/>
            </a:prstGeom>
            <a:gradFill rotWithShape="1">
              <a:gsLst>
                <a:gs pos="0">
                  <a:srgbClr val="007EE6">
                    <a:satMod val="103000"/>
                    <a:lumMod val="102000"/>
                    <a:tint val="94000"/>
                  </a:srgbClr>
                </a:gs>
                <a:gs pos="50000">
                  <a:srgbClr val="007EE6">
                    <a:satMod val="110000"/>
                    <a:lumMod val="100000"/>
                    <a:shade val="100000"/>
                  </a:srgbClr>
                </a:gs>
                <a:gs pos="100000">
                  <a:srgbClr val="007EE6">
                    <a:lumMod val="99000"/>
                    <a:satMod val="120000"/>
                    <a:shade val="78000"/>
                  </a:srgbClr>
                </a:gs>
              </a:gsLst>
              <a:lin ang="5400000" scaled="0"/>
            </a:gradFill>
            <a:ln w="6350" cap="flat" cmpd="sng" algn="ctr">
              <a:solidFill>
                <a:srgbClr val="007EE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Open Sans"/>
                <a:ea typeface="+mn-ea"/>
                <a:cs typeface="+mn-cs"/>
              </a:endParaRPr>
            </a:p>
          </p:txBody>
        </p:sp>
        <p:sp>
          <p:nvSpPr>
            <p:cNvPr id="38" name="TextBox 37">
              <a:extLst>
                <a:ext uri="{FF2B5EF4-FFF2-40B4-BE49-F238E27FC236}">
                  <a16:creationId xmlns:a16="http://schemas.microsoft.com/office/drawing/2014/main" id="{99ADC6AD-D32E-8FC7-3E5F-A13F5E39B50A}"/>
                </a:ext>
              </a:extLst>
            </p:cNvPr>
            <p:cNvSpPr txBox="1"/>
            <p:nvPr/>
          </p:nvSpPr>
          <p:spPr>
            <a:xfrm>
              <a:off x="4182674" y="-466930"/>
              <a:ext cx="2088292" cy="369332"/>
            </a:xfrm>
            <a:prstGeom prst="rect">
              <a:avLst/>
            </a:prstGeom>
            <a:noFill/>
          </p:spPr>
          <p:txBody>
            <a:bodyPr wrap="square" rtlCol="0">
              <a:spAutoFit/>
            </a:bodyPr>
            <a:lstStyle/>
            <a:p>
              <a:pPr algn="ctr"/>
              <a:r>
                <a:rPr lang="en-US">
                  <a:solidFill>
                    <a:schemeClr val="bg1"/>
                  </a:solidFill>
                  <a:latin typeface="Calibri Light" panose="020F0302020204030204" pitchFamily="34" charset="0"/>
                  <a:cs typeface="Calibri Light" panose="020F0302020204030204" pitchFamily="34" charset="0"/>
                </a:rPr>
                <a:t>Similarity Engine</a:t>
              </a:r>
              <a:endParaRPr lang="en-CA">
                <a:solidFill>
                  <a:schemeClr val="bg1"/>
                </a:solidFill>
                <a:latin typeface="Calibri Light" panose="020F0302020204030204" pitchFamily="34" charset="0"/>
                <a:cs typeface="Calibri Light" panose="020F0302020204030204" pitchFamily="34" charset="0"/>
              </a:endParaRPr>
            </a:p>
          </p:txBody>
        </p:sp>
      </p:grpSp>
      <p:grpSp>
        <p:nvGrpSpPr>
          <p:cNvPr id="39" name="Group 38">
            <a:extLst>
              <a:ext uri="{FF2B5EF4-FFF2-40B4-BE49-F238E27FC236}">
                <a16:creationId xmlns:a16="http://schemas.microsoft.com/office/drawing/2014/main" id="{C3B5FDC5-71FF-6D49-E8C6-1D5B3FB127C0}"/>
              </a:ext>
            </a:extLst>
          </p:cNvPr>
          <p:cNvGrpSpPr/>
          <p:nvPr/>
        </p:nvGrpSpPr>
        <p:grpSpPr>
          <a:xfrm>
            <a:off x="9692244" y="-5196"/>
            <a:ext cx="2404708" cy="366804"/>
            <a:chOff x="3849682" y="-466930"/>
            <a:chExt cx="2421284" cy="369332"/>
          </a:xfrm>
        </p:grpSpPr>
        <p:sp>
          <p:nvSpPr>
            <p:cNvPr id="40" name="Rectangle: Rounded Corners 39">
              <a:extLst>
                <a:ext uri="{FF2B5EF4-FFF2-40B4-BE49-F238E27FC236}">
                  <a16:creationId xmlns:a16="http://schemas.microsoft.com/office/drawing/2014/main" id="{D25FE46D-5CC7-21A8-B3C7-ECC6815AE6BD}"/>
                </a:ext>
              </a:extLst>
            </p:cNvPr>
            <p:cNvSpPr/>
            <p:nvPr/>
          </p:nvSpPr>
          <p:spPr>
            <a:xfrm>
              <a:off x="3855196" y="-412300"/>
              <a:ext cx="2415770" cy="280902"/>
            </a:xfrm>
            <a:prstGeom prst="roundRect">
              <a:avLst/>
            </a:prstGeom>
            <a:gradFill rotWithShape="1">
              <a:gsLst>
                <a:gs pos="0">
                  <a:srgbClr val="007EE6">
                    <a:satMod val="103000"/>
                    <a:lumMod val="102000"/>
                    <a:tint val="94000"/>
                  </a:srgbClr>
                </a:gs>
                <a:gs pos="50000">
                  <a:srgbClr val="007EE6">
                    <a:satMod val="110000"/>
                    <a:lumMod val="100000"/>
                    <a:shade val="100000"/>
                  </a:srgbClr>
                </a:gs>
                <a:gs pos="100000">
                  <a:srgbClr val="007EE6">
                    <a:lumMod val="99000"/>
                    <a:satMod val="120000"/>
                    <a:shade val="78000"/>
                  </a:srgbClr>
                </a:gs>
              </a:gsLst>
              <a:lin ang="5400000" scaled="0"/>
            </a:gradFill>
            <a:ln w="6350" cap="flat" cmpd="sng" algn="ctr">
              <a:solidFill>
                <a:srgbClr val="007EE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Open Sans"/>
                <a:ea typeface="+mn-ea"/>
                <a:cs typeface="+mn-cs"/>
              </a:endParaRPr>
            </a:p>
          </p:txBody>
        </p:sp>
        <p:sp>
          <p:nvSpPr>
            <p:cNvPr id="42" name="TextBox 41">
              <a:extLst>
                <a:ext uri="{FF2B5EF4-FFF2-40B4-BE49-F238E27FC236}">
                  <a16:creationId xmlns:a16="http://schemas.microsoft.com/office/drawing/2014/main" id="{17BB2477-763B-AE4B-94CC-6517018B73F6}"/>
                </a:ext>
              </a:extLst>
            </p:cNvPr>
            <p:cNvSpPr txBox="1"/>
            <p:nvPr/>
          </p:nvSpPr>
          <p:spPr>
            <a:xfrm>
              <a:off x="3849682" y="-466930"/>
              <a:ext cx="2421284" cy="369332"/>
            </a:xfrm>
            <a:prstGeom prst="rect">
              <a:avLst/>
            </a:prstGeom>
            <a:noFill/>
          </p:spPr>
          <p:txBody>
            <a:bodyPr wrap="square" rtlCol="0">
              <a:spAutoFit/>
            </a:bodyPr>
            <a:lstStyle/>
            <a:p>
              <a:pPr algn="ctr"/>
              <a:r>
                <a:rPr lang="en-US">
                  <a:solidFill>
                    <a:schemeClr val="bg1"/>
                  </a:solidFill>
                  <a:latin typeface="Calibri Light" panose="020F0302020204030204" pitchFamily="34" charset="0"/>
                  <a:cs typeface="Calibri Light" panose="020F0302020204030204" pitchFamily="34" charset="0"/>
                  <a:hlinkClick r:id="rId10">
                    <a:extLst>
                      <a:ext uri="{A12FA001-AC4F-418D-AE19-62706E023703}">
                        <ahyp:hlinkClr xmlns:ahyp="http://schemas.microsoft.com/office/drawing/2018/hyperlinkcolor" val="tx"/>
                      </a:ext>
                    </a:extLst>
                  </a:hlinkClick>
                </a:rPr>
                <a:t>Semantic Search Engine</a:t>
              </a:r>
              <a:endParaRPr lang="en-CA">
                <a:solidFill>
                  <a:schemeClr val="bg1"/>
                </a:solidFill>
                <a:latin typeface="Calibri Light" panose="020F0302020204030204" pitchFamily="34" charset="0"/>
                <a:cs typeface="Calibri Light" panose="020F0302020204030204" pitchFamily="34" charset="0"/>
              </a:endParaRPr>
            </a:p>
          </p:txBody>
        </p:sp>
      </p:grpSp>
      <p:grpSp>
        <p:nvGrpSpPr>
          <p:cNvPr id="44" name="Group 43">
            <a:extLst>
              <a:ext uri="{FF2B5EF4-FFF2-40B4-BE49-F238E27FC236}">
                <a16:creationId xmlns:a16="http://schemas.microsoft.com/office/drawing/2014/main" id="{CD8C1EA2-9DFE-27F7-220B-F8853BBD5C50}"/>
              </a:ext>
            </a:extLst>
          </p:cNvPr>
          <p:cNvGrpSpPr/>
          <p:nvPr/>
        </p:nvGrpSpPr>
        <p:grpSpPr>
          <a:xfrm>
            <a:off x="5366481" y="3110119"/>
            <a:ext cx="1407326" cy="374158"/>
            <a:chOff x="4172666" y="-486945"/>
            <a:chExt cx="1417027" cy="376737"/>
          </a:xfrm>
        </p:grpSpPr>
        <p:sp>
          <p:nvSpPr>
            <p:cNvPr id="45" name="Rectangle: Rounded Corners 44">
              <a:extLst>
                <a:ext uri="{FF2B5EF4-FFF2-40B4-BE49-F238E27FC236}">
                  <a16:creationId xmlns:a16="http://schemas.microsoft.com/office/drawing/2014/main" id="{B6FCB9D9-98B5-A79A-B9EE-699C916D83EE}"/>
                </a:ext>
              </a:extLst>
            </p:cNvPr>
            <p:cNvSpPr/>
            <p:nvPr/>
          </p:nvSpPr>
          <p:spPr>
            <a:xfrm>
              <a:off x="4172666" y="-442324"/>
              <a:ext cx="1407019" cy="280902"/>
            </a:xfrm>
            <a:prstGeom prst="roundRect">
              <a:avLst/>
            </a:prstGeom>
            <a:gradFill rotWithShape="1">
              <a:gsLst>
                <a:gs pos="0">
                  <a:srgbClr val="007EE6">
                    <a:satMod val="103000"/>
                    <a:lumMod val="102000"/>
                    <a:tint val="94000"/>
                  </a:srgbClr>
                </a:gs>
                <a:gs pos="50000">
                  <a:srgbClr val="007EE6">
                    <a:satMod val="110000"/>
                    <a:lumMod val="100000"/>
                    <a:shade val="100000"/>
                  </a:srgbClr>
                </a:gs>
                <a:gs pos="100000">
                  <a:srgbClr val="007EE6">
                    <a:lumMod val="99000"/>
                    <a:satMod val="120000"/>
                    <a:shade val="78000"/>
                  </a:srgbClr>
                </a:gs>
              </a:gsLst>
              <a:lin ang="5400000" scaled="0"/>
            </a:gradFill>
            <a:ln w="6350" cap="flat" cmpd="sng" algn="ctr">
              <a:solidFill>
                <a:srgbClr val="007EE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Open Sans"/>
                <a:ea typeface="+mn-ea"/>
                <a:cs typeface="+mn-cs"/>
              </a:endParaRPr>
            </a:p>
          </p:txBody>
        </p:sp>
        <p:sp>
          <p:nvSpPr>
            <p:cNvPr id="46" name="TextBox 45">
              <a:extLst>
                <a:ext uri="{FF2B5EF4-FFF2-40B4-BE49-F238E27FC236}">
                  <a16:creationId xmlns:a16="http://schemas.microsoft.com/office/drawing/2014/main" id="{AC6ED274-AC8F-C3F7-39F7-5898AA14D49A}"/>
                </a:ext>
              </a:extLst>
            </p:cNvPr>
            <p:cNvSpPr txBox="1"/>
            <p:nvPr/>
          </p:nvSpPr>
          <p:spPr>
            <a:xfrm>
              <a:off x="4182675" y="-486945"/>
              <a:ext cx="1407018" cy="376737"/>
            </a:xfrm>
            <a:prstGeom prst="rect">
              <a:avLst/>
            </a:prstGeom>
            <a:noFill/>
          </p:spPr>
          <p:txBody>
            <a:bodyPr wrap="square" rtlCol="0">
              <a:spAutoFit/>
            </a:bodyPr>
            <a:lstStyle/>
            <a:p>
              <a:pPr algn="ctr"/>
              <a:r>
                <a:rPr lang="en-US">
                  <a:solidFill>
                    <a:schemeClr val="bg1"/>
                  </a:solidFill>
                  <a:latin typeface="Calibri Light" panose="020F0302020204030204" pitchFamily="34" charset="0"/>
                  <a:cs typeface="Calibri Light" panose="020F0302020204030204" pitchFamily="34" charset="0"/>
                </a:rPr>
                <a:t>EO Data</a:t>
              </a:r>
              <a:endParaRPr lang="en-CA">
                <a:solidFill>
                  <a:schemeClr val="bg1"/>
                </a:solidFill>
                <a:latin typeface="Calibri Light" panose="020F0302020204030204" pitchFamily="34" charset="0"/>
                <a:cs typeface="Calibri Light" panose="020F0302020204030204" pitchFamily="34" charset="0"/>
              </a:endParaRPr>
            </a:p>
          </p:txBody>
        </p:sp>
      </p:grpSp>
      <p:sp>
        <p:nvSpPr>
          <p:cNvPr id="48" name="Arrow: Up 47">
            <a:extLst>
              <a:ext uri="{FF2B5EF4-FFF2-40B4-BE49-F238E27FC236}">
                <a16:creationId xmlns:a16="http://schemas.microsoft.com/office/drawing/2014/main" id="{DCFB8F4A-F2EB-21B3-B43E-C5BF0241F68E}"/>
              </a:ext>
            </a:extLst>
          </p:cNvPr>
          <p:cNvSpPr/>
          <p:nvPr/>
        </p:nvSpPr>
        <p:spPr>
          <a:xfrm rot="7296032">
            <a:off x="9897250" y="4134788"/>
            <a:ext cx="225560" cy="675910"/>
          </a:xfrm>
          <a:prstGeom prst="upArrow">
            <a:avLst/>
          </a:prstGeom>
          <a:gradFill rotWithShape="1">
            <a:gsLst>
              <a:gs pos="0">
                <a:srgbClr val="00AFFA">
                  <a:satMod val="103000"/>
                  <a:lumMod val="102000"/>
                  <a:tint val="94000"/>
                </a:srgbClr>
              </a:gs>
              <a:gs pos="50000">
                <a:srgbClr val="00AFFA">
                  <a:satMod val="110000"/>
                  <a:lumMod val="100000"/>
                  <a:shade val="100000"/>
                </a:srgbClr>
              </a:gs>
              <a:gs pos="100000">
                <a:srgbClr val="00AFFA">
                  <a:lumMod val="99000"/>
                  <a:satMod val="120000"/>
                  <a:shade val="78000"/>
                </a:srgbClr>
              </a:gs>
            </a:gsLst>
            <a:lin ang="5400000" scaled="0"/>
          </a:gradFill>
          <a:ln w="6350" cap="flat" cmpd="sng" algn="ctr">
            <a:solidFill>
              <a:srgbClr val="00AF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2390960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screenshot of a computer&#10;&#10;Description automatically generated">
            <a:extLst>
              <a:ext uri="{FF2B5EF4-FFF2-40B4-BE49-F238E27FC236}">
                <a16:creationId xmlns:a16="http://schemas.microsoft.com/office/drawing/2014/main" id="{197DF310-4AEA-B6B5-5603-C24EF0852230}"/>
              </a:ext>
            </a:extLst>
          </p:cNvPr>
          <p:cNvPicPr>
            <a:picLocks noChangeAspect="1"/>
          </p:cNvPicPr>
          <p:nvPr/>
        </p:nvPicPr>
        <p:blipFill rotWithShape="1">
          <a:blip r:embed="rId3">
            <a:extLst>
              <a:ext uri="{28A0092B-C50C-407E-A947-70E740481C1C}">
                <a14:useLocalDpi xmlns:a14="http://schemas.microsoft.com/office/drawing/2010/main" val="0"/>
              </a:ext>
            </a:extLst>
          </a:blip>
          <a:srcRect t="54004" r="34879" b="3915"/>
          <a:stretch/>
        </p:blipFill>
        <p:spPr>
          <a:xfrm>
            <a:off x="10138918" y="-2616669"/>
            <a:ext cx="2257142" cy="1745706"/>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60A6C74F-41E3-9121-BC5A-C62207B71ED9}"/>
              </a:ext>
            </a:extLst>
          </p:cNvPr>
          <p:cNvPicPr>
            <a:picLocks noChangeAspect="1"/>
          </p:cNvPicPr>
          <p:nvPr/>
        </p:nvPicPr>
        <p:blipFill rotWithShape="1">
          <a:blip r:embed="rId3">
            <a:extLst>
              <a:ext uri="{28A0092B-C50C-407E-A947-70E740481C1C}">
                <a14:useLocalDpi xmlns:a14="http://schemas.microsoft.com/office/drawing/2010/main" val="0"/>
              </a:ext>
            </a:extLst>
          </a:blip>
          <a:srcRect t="9902" r="31741" b="46967"/>
          <a:stretch/>
        </p:blipFill>
        <p:spPr>
          <a:xfrm>
            <a:off x="7472929" y="-2739488"/>
            <a:ext cx="2422840" cy="1832313"/>
          </a:xfrm>
          <a:prstGeom prst="rect">
            <a:avLst/>
          </a:prstGeom>
        </p:spPr>
      </p:pic>
      <p:sp>
        <p:nvSpPr>
          <p:cNvPr id="16" name="TextBox 10">
            <a:extLst>
              <a:ext uri="{FF2B5EF4-FFF2-40B4-BE49-F238E27FC236}">
                <a16:creationId xmlns:a16="http://schemas.microsoft.com/office/drawing/2014/main" id="{34247DD1-1B52-6815-3906-5D4742938AA8}"/>
              </a:ext>
            </a:extLst>
          </p:cNvPr>
          <p:cNvSpPr txBox="1"/>
          <p:nvPr/>
        </p:nvSpPr>
        <p:spPr>
          <a:xfrm>
            <a:off x="208612" y="1482349"/>
            <a:ext cx="5887388" cy="5037402"/>
          </a:xfrm>
          <a:prstGeom prst="rect">
            <a:avLst/>
          </a:prstGeom>
          <a:no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66688" marR="0" lvl="0" indent="-166688" algn="l" defTabSz="914400" rtl="0" eaLnBrk="1" fontAlgn="auto" latinLnBrk="0" hangingPunct="1">
              <a:lnSpc>
                <a:spcPct val="110000"/>
              </a:lnSpc>
              <a:spcAft>
                <a:spcPts val="18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chemeClr val="tx1">
                    <a:lumMod val="50000"/>
                  </a:schemeClr>
                </a:solidFill>
                <a:effectLst/>
                <a:uLnTx/>
                <a:uFillTx/>
                <a:latin typeface="Calibri" panose="020F0502020204030204" pitchFamily="34" charset="0"/>
                <a:cs typeface="Calibri" panose="020F0502020204030204" pitchFamily="34" charset="0"/>
              </a:rPr>
              <a:t>Since 2016: </a:t>
            </a:r>
            <a:r>
              <a:rPr kumimoji="0" lang="en-US" sz="2400" i="0" u="none" strike="noStrike" kern="1200" cap="none" spc="0" normalizeH="0" baseline="0" noProof="0" dirty="0">
                <a:ln>
                  <a:noFill/>
                </a:ln>
                <a:solidFill>
                  <a:schemeClr val="tx1">
                    <a:lumMod val="50000"/>
                  </a:schemeClr>
                </a:solidFill>
                <a:effectLst/>
                <a:uLnTx/>
                <a:uFillTx/>
                <a:latin typeface="Calibri" panose="020F0502020204030204" pitchFamily="34" charset="0"/>
                <a:cs typeface="Calibri" panose="020F0502020204030204" pitchFamily="34" charset="0"/>
              </a:rPr>
              <a:t>we have onboarded ~ 89 datasets with 6 contributors, under the theme of Emergency, to </a:t>
            </a:r>
            <a:r>
              <a:rPr kumimoji="0" lang="en-US" sz="2400" i="0" u="none" strike="noStrike" kern="1200" cap="none" spc="0" normalizeH="0" baseline="0" noProof="0" dirty="0" err="1">
                <a:ln>
                  <a:noFill/>
                </a:ln>
                <a:solidFill>
                  <a:schemeClr val="tx1">
                    <a:lumMod val="50000"/>
                  </a:schemeClr>
                </a:solidFill>
                <a:effectLst/>
                <a:uLnTx/>
                <a:uFillTx/>
                <a:latin typeface="Calibri" panose="020F0502020204030204" pitchFamily="34" charset="0"/>
                <a:cs typeface="Calibri" panose="020F0502020204030204" pitchFamily="34" charset="0"/>
              </a:rPr>
              <a:t>GCGeo</a:t>
            </a:r>
            <a:r>
              <a:rPr kumimoji="0" lang="en-US" sz="2400" i="0" u="none" strike="noStrike" kern="1200" cap="none" spc="0" normalizeH="0" baseline="0" noProof="0" dirty="0">
                <a:ln>
                  <a:noFill/>
                </a:ln>
                <a:solidFill>
                  <a:schemeClr val="tx1">
                    <a:lumMod val="50000"/>
                  </a:schemeClr>
                </a:solidFill>
                <a:effectLst/>
                <a:uLnTx/>
                <a:uFillTx/>
                <a:latin typeface="Calibri" panose="020F0502020204030204" pitchFamily="34" charset="0"/>
                <a:cs typeface="Calibri" panose="020F0502020204030204" pitchFamily="34" charset="0"/>
              </a:rPr>
              <a:t>, making them available on Canada.ca, GEO.ca and the OSDP.</a:t>
            </a:r>
            <a:r>
              <a:rPr lang="en-US" sz="2400" dirty="0">
                <a:latin typeface="Calibri" panose="020F0502020204030204" pitchFamily="34" charset="0"/>
                <a:cs typeface="Calibri" panose="020F0502020204030204" pitchFamily="34" charset="0"/>
              </a:rPr>
              <a:t> </a:t>
            </a:r>
          </a:p>
          <a:p>
            <a:pPr marL="168275" marR="0" lvl="0" indent="-168275" algn="l" defTabSz="914400" rtl="0" eaLnBrk="1" fontAlgn="auto" latinLnBrk="0" hangingPunct="1">
              <a:lnSpc>
                <a:spcPct val="110000"/>
              </a:lnSpc>
              <a:spcAft>
                <a:spcPts val="1800"/>
              </a:spcAft>
              <a:buClrTx/>
              <a:buSzTx/>
              <a:buFont typeface="Arial" panose="020B0604020202020204" pitchFamily="34" charset="0"/>
              <a:buChar char="•"/>
              <a:tabLst/>
              <a:defRPr/>
            </a:pPr>
            <a:r>
              <a:rPr lang="en-US" sz="2400" i="1" dirty="0">
                <a:solidFill>
                  <a:schemeClr val="tx1">
                    <a:lumMod val="50000"/>
                  </a:schemeClr>
                </a:solidFill>
                <a:latin typeface="Calibri" panose="020F0502020204030204" pitchFamily="34" charset="0"/>
                <a:cs typeface="Calibri" panose="020F0502020204030204" pitchFamily="34" charset="0"/>
              </a:rPr>
              <a:t>There are many other NRCan and F/P/T datasets available on GEO.ca that are relevant to our emergency theme, such as datasets on air quality, natural disasters, historical data, natural hazards, etc. </a:t>
            </a:r>
          </a:p>
          <a:p>
            <a:pPr marL="168275" marR="0" lvl="0" indent="-168275" algn="l" defTabSz="914400" rtl="0" eaLnBrk="1" fontAlgn="auto" latinLnBrk="0" hangingPunct="1">
              <a:spcAft>
                <a:spcPts val="8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chemeClr val="tx1">
                  <a:lumMod val="50000"/>
                </a:schemeClr>
              </a:solidFill>
              <a:effectLst/>
              <a:uLnTx/>
              <a:uFillTx/>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2DFC1D40-B859-4F81-83D2-BC5F8123D875}"/>
              </a:ext>
            </a:extLst>
          </p:cNvPr>
          <p:cNvSpPr txBox="1"/>
          <p:nvPr/>
        </p:nvSpPr>
        <p:spPr>
          <a:xfrm>
            <a:off x="0" y="69448"/>
            <a:ext cx="6517287" cy="1353576"/>
          </a:xfrm>
          <a:prstGeom prst="rect">
            <a:avLst/>
          </a:prstGeom>
          <a:noFill/>
        </p:spPr>
        <p:txBody>
          <a:bodyPr wrap="square">
            <a:spAutoFit/>
          </a:bodyPr>
          <a:lstStyle/>
          <a:p>
            <a:pPr marL="0" marR="0" lvl="0" indent="0" algn="ctr" defTabSz="914400" rtl="0" eaLnBrk="1" fontAlgn="auto" latinLnBrk="0" hangingPunct="1">
              <a:lnSpc>
                <a:spcPct val="85000"/>
              </a:lnSpc>
              <a:spcBef>
                <a:spcPts val="0"/>
              </a:spcBef>
              <a:spcAft>
                <a:spcPts val="200"/>
              </a:spcAft>
              <a:buClrTx/>
              <a:buSzTx/>
              <a:buFontTx/>
              <a:buNone/>
              <a:tabLst/>
              <a:defRPr/>
            </a:pPr>
            <a:r>
              <a:rPr kumimoji="0" lang="en-US" sz="4800" i="0" u="none" strike="noStrike" kern="1200" cap="none" spc="0" normalizeH="0" baseline="0" noProof="0" dirty="0">
                <a:ln>
                  <a:noFill/>
                </a:ln>
                <a:solidFill>
                  <a:srgbClr val="3C3C3C"/>
                </a:solidFill>
                <a:effectLst/>
                <a:uLnTx/>
                <a:uFillTx/>
                <a:latin typeface="Calibri Light" panose="020F0302020204030204" pitchFamily="34" charset="0"/>
                <a:ea typeface="+mn-ea"/>
                <a:cs typeface="Calibri Light" panose="020F0302020204030204" pitchFamily="34" charset="0"/>
              </a:rPr>
              <a:t>Emergency Datasets </a:t>
            </a:r>
            <a:br>
              <a:rPr kumimoji="0" lang="en-US" sz="4800" i="0" u="none" strike="noStrike" kern="1200" cap="none" spc="0" normalizeH="0" baseline="0" noProof="0" dirty="0">
                <a:ln>
                  <a:noFill/>
                </a:ln>
                <a:solidFill>
                  <a:srgbClr val="3C3C3C"/>
                </a:solidFill>
                <a:effectLst/>
                <a:uLnTx/>
                <a:uFillTx/>
                <a:latin typeface="Calibri Light" panose="020F0302020204030204" pitchFamily="34" charset="0"/>
                <a:ea typeface="+mn-ea"/>
                <a:cs typeface="Calibri Light" panose="020F0302020204030204" pitchFamily="34" charset="0"/>
              </a:rPr>
            </a:br>
            <a:r>
              <a:rPr kumimoji="0" lang="en-US" sz="4800" i="0" u="none" strike="noStrike" kern="1200" cap="none" spc="0" normalizeH="0" baseline="0" noProof="0" dirty="0">
                <a:ln>
                  <a:noFill/>
                </a:ln>
                <a:solidFill>
                  <a:srgbClr val="3C3C3C"/>
                </a:solidFill>
                <a:effectLst/>
                <a:uLnTx/>
                <a:uFillTx/>
                <a:latin typeface="Calibri Light" panose="020F0302020204030204" pitchFamily="34" charset="0"/>
                <a:ea typeface="+mn-ea"/>
                <a:cs typeface="Calibri Light" panose="020F0302020204030204" pitchFamily="34" charset="0"/>
              </a:rPr>
              <a:t>on GEO.ca </a:t>
            </a:r>
          </a:p>
        </p:txBody>
      </p:sp>
      <p:sp>
        <p:nvSpPr>
          <p:cNvPr id="42" name="TextBox 41">
            <a:extLst>
              <a:ext uri="{FF2B5EF4-FFF2-40B4-BE49-F238E27FC236}">
                <a16:creationId xmlns:a16="http://schemas.microsoft.com/office/drawing/2014/main" id="{3403F97A-D5D3-58BF-2171-BCECE0929D6E}"/>
              </a:ext>
            </a:extLst>
          </p:cNvPr>
          <p:cNvSpPr txBox="1"/>
          <p:nvPr/>
        </p:nvSpPr>
        <p:spPr>
          <a:xfrm>
            <a:off x="6517287" y="-12204"/>
            <a:ext cx="5670759" cy="3539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0" i="0" dirty="0">
                <a:solidFill>
                  <a:schemeClr val="accent3"/>
                </a:solidFill>
                <a:effectLst/>
                <a:latin typeface="Calibri Light" panose="020F0302020204030204" pitchFamily="34" charset="0"/>
                <a:cs typeface="Calibri Light" panose="020F0302020204030204" pitchFamily="34" charset="0"/>
              </a:rPr>
              <a:t>BC Wildfire Fire Perimeters, British Columbia</a:t>
            </a:r>
            <a:endParaRPr lang="en-US" sz="1700" b="0" i="0" dirty="0">
              <a:solidFill>
                <a:schemeClr val="accent3"/>
              </a:solidFill>
              <a:effectLst/>
              <a:highlight>
                <a:srgbClr val="495197"/>
              </a:highlight>
              <a:latin typeface="Calibri Light" panose="020F0302020204030204" pitchFamily="34" charset="0"/>
              <a:cs typeface="Calibri Light" panose="020F0302020204030204" pitchFamily="34" charset="0"/>
            </a:endParaRPr>
          </a:p>
        </p:txBody>
      </p:sp>
      <p:grpSp>
        <p:nvGrpSpPr>
          <p:cNvPr id="44" name="Group 43">
            <a:extLst>
              <a:ext uri="{FF2B5EF4-FFF2-40B4-BE49-F238E27FC236}">
                <a16:creationId xmlns:a16="http://schemas.microsoft.com/office/drawing/2014/main" id="{B43C7C53-F70E-9D89-9CDF-5321491A9B29}"/>
              </a:ext>
            </a:extLst>
          </p:cNvPr>
          <p:cNvGrpSpPr/>
          <p:nvPr/>
        </p:nvGrpSpPr>
        <p:grpSpPr>
          <a:xfrm>
            <a:off x="102443" y="93334"/>
            <a:ext cx="425018" cy="422360"/>
            <a:chOff x="621783" y="2438418"/>
            <a:chExt cx="425018" cy="422360"/>
          </a:xfrm>
        </p:grpSpPr>
        <p:sp>
          <p:nvSpPr>
            <p:cNvPr id="45" name="Oval 44">
              <a:extLst>
                <a:ext uri="{FF2B5EF4-FFF2-40B4-BE49-F238E27FC236}">
                  <a16:creationId xmlns:a16="http://schemas.microsoft.com/office/drawing/2014/main" id="{764744AD-255E-9745-619E-E2FA7B57B548}"/>
                </a:ext>
              </a:extLst>
            </p:cNvPr>
            <p:cNvSpPr/>
            <p:nvPr/>
          </p:nvSpPr>
          <p:spPr>
            <a:xfrm>
              <a:off x="624441" y="2438418"/>
              <a:ext cx="422360" cy="422360"/>
            </a:xfrm>
            <a:prstGeom prst="ellipse">
              <a:avLst/>
            </a:prstGeom>
            <a:gradFill>
              <a:gsLst>
                <a:gs pos="0">
                  <a:srgbClr val="25ACF7"/>
                </a:gs>
                <a:gs pos="50000">
                  <a:srgbClr val="099FF0"/>
                </a:gs>
                <a:gs pos="100000">
                  <a:srgbClr val="0887CE"/>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150" b="1" i="0" u="none" strike="noStrike" kern="1200" cap="none" spc="0" normalizeH="0" baseline="0" noProof="0">
                <a:ln>
                  <a:noFill/>
                </a:ln>
                <a:solidFill>
                  <a:prstClr val="white"/>
                </a:solidFill>
                <a:effectLst/>
                <a:uLnTx/>
                <a:uFillTx/>
                <a:latin typeface="Open Sans"/>
                <a:ea typeface="+mn-ea"/>
                <a:cs typeface="+mn-cs"/>
              </a:endParaRPr>
            </a:p>
          </p:txBody>
        </p:sp>
        <p:sp>
          <p:nvSpPr>
            <p:cNvPr id="46" name="TextBox 45">
              <a:extLst>
                <a:ext uri="{FF2B5EF4-FFF2-40B4-BE49-F238E27FC236}">
                  <a16:creationId xmlns:a16="http://schemas.microsoft.com/office/drawing/2014/main" id="{4839C94D-6769-8CB5-8FE0-50540967404A}"/>
                </a:ext>
              </a:extLst>
            </p:cNvPr>
            <p:cNvSpPr txBox="1"/>
            <p:nvPr/>
          </p:nvSpPr>
          <p:spPr>
            <a:xfrm>
              <a:off x="621783" y="2474953"/>
              <a:ext cx="4223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16</a:t>
              </a:r>
              <a:endParaRPr kumimoji="0" lang="en-CA"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pic>
        <p:nvPicPr>
          <p:cNvPr id="7" name="Picture 6">
            <a:extLst>
              <a:ext uri="{FF2B5EF4-FFF2-40B4-BE49-F238E27FC236}">
                <a16:creationId xmlns:a16="http://schemas.microsoft.com/office/drawing/2014/main" id="{E9B6AA22-0475-315B-DA09-446DF6CF9A55}"/>
              </a:ext>
            </a:extLst>
          </p:cNvPr>
          <p:cNvPicPr>
            <a:picLocks noChangeAspect="1"/>
          </p:cNvPicPr>
          <p:nvPr/>
        </p:nvPicPr>
        <p:blipFill>
          <a:blip r:embed="rId4"/>
          <a:stretch>
            <a:fillRect/>
          </a:stretch>
        </p:blipFill>
        <p:spPr>
          <a:xfrm>
            <a:off x="6527169" y="1722592"/>
            <a:ext cx="5666807" cy="4556915"/>
          </a:xfrm>
          <a:prstGeom prst="rect">
            <a:avLst/>
          </a:prstGeom>
        </p:spPr>
      </p:pic>
      <p:pic>
        <p:nvPicPr>
          <p:cNvPr id="12" name="Picture 11">
            <a:extLst>
              <a:ext uri="{FF2B5EF4-FFF2-40B4-BE49-F238E27FC236}">
                <a16:creationId xmlns:a16="http://schemas.microsoft.com/office/drawing/2014/main" id="{CA32B603-FBD0-8C20-939C-7B88A22CA858}"/>
              </a:ext>
            </a:extLst>
          </p:cNvPr>
          <p:cNvPicPr>
            <a:picLocks noChangeAspect="1"/>
          </p:cNvPicPr>
          <p:nvPr/>
        </p:nvPicPr>
        <p:blipFill>
          <a:blip r:embed="rId5"/>
          <a:stretch>
            <a:fillRect/>
          </a:stretch>
        </p:blipFill>
        <p:spPr>
          <a:xfrm>
            <a:off x="6523899" y="437281"/>
            <a:ext cx="4163390" cy="1135470"/>
          </a:xfrm>
          <a:prstGeom prst="rect">
            <a:avLst/>
          </a:prstGeom>
        </p:spPr>
      </p:pic>
    </p:spTree>
    <p:extLst>
      <p:ext uri="{BB962C8B-B14F-4D97-AF65-F5344CB8AC3E}">
        <p14:creationId xmlns:p14="http://schemas.microsoft.com/office/powerpoint/2010/main" val="3176328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1C0850D-E2DF-EA63-8584-1C9D64BC046A}"/>
              </a:ext>
            </a:extLst>
          </p:cNvPr>
          <p:cNvSpPr/>
          <p:nvPr/>
        </p:nvSpPr>
        <p:spPr>
          <a:xfrm>
            <a:off x="0" y="0"/>
            <a:ext cx="12192000" cy="3970116"/>
          </a:xfrm>
          <a:prstGeom prst="rect">
            <a:avLst/>
          </a:prstGeom>
          <a:solidFill>
            <a:srgbClr val="21AA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1" descr="A computer with a map on the screen&#10;&#10;Description automatically generated">
            <a:extLst>
              <a:ext uri="{FF2B5EF4-FFF2-40B4-BE49-F238E27FC236}">
                <a16:creationId xmlns:a16="http://schemas.microsoft.com/office/drawing/2014/main" id="{53AB2982-F4FB-BD82-7375-0E3FEDE7B3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3077" y="204150"/>
            <a:ext cx="8960060" cy="5968589"/>
          </a:xfrm>
          <a:prstGeom prst="rect">
            <a:avLst/>
          </a:prstGeom>
        </p:spPr>
      </p:pic>
      <p:pic>
        <p:nvPicPr>
          <p:cNvPr id="24" name="Picture 3">
            <a:extLst>
              <a:ext uri="{FF2B5EF4-FFF2-40B4-BE49-F238E27FC236}">
                <a16:creationId xmlns:a16="http://schemas.microsoft.com/office/drawing/2014/main" id="{B147F839-0E13-57E3-8FCA-2B445582C4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71882"/>
            <a:ext cx="12192000" cy="986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phic 4">
            <a:extLst>
              <a:ext uri="{FF2B5EF4-FFF2-40B4-BE49-F238E27FC236}">
                <a16:creationId xmlns:a16="http://schemas.microsoft.com/office/drawing/2014/main" id="{429C36D4-52FD-6F54-B1A0-6E5B5F5509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5510" y="1078511"/>
            <a:ext cx="6356529" cy="3649949"/>
          </a:xfrm>
          <a:prstGeom prst="rect">
            <a:avLst/>
          </a:prstGeom>
        </p:spPr>
      </p:pic>
      <p:sp>
        <p:nvSpPr>
          <p:cNvPr id="5" name="Title 11">
            <a:extLst>
              <a:ext uri="{FF2B5EF4-FFF2-40B4-BE49-F238E27FC236}">
                <a16:creationId xmlns:a16="http://schemas.microsoft.com/office/drawing/2014/main" id="{4DFE2440-36F7-5494-D940-97A5B3EA28FD}"/>
              </a:ext>
            </a:extLst>
          </p:cNvPr>
          <p:cNvSpPr txBox="1">
            <a:spLocks/>
          </p:cNvSpPr>
          <p:nvPr/>
        </p:nvSpPr>
        <p:spPr>
          <a:xfrm>
            <a:off x="0" y="117286"/>
            <a:ext cx="12192000" cy="54548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Light" panose="020F0302020204030204"/>
                <a:ea typeface="Open Sans" panose="020B0606030504020204" pitchFamily="34" charset="0"/>
                <a:cs typeface="Poppins" panose="00000500000000000000" pitchFamily="50" charset="0"/>
              </a:rPr>
              <a:t>Examples of Viewable </a:t>
            </a:r>
            <a:r>
              <a:rPr lang="en-US" sz="3200" dirty="0">
                <a:solidFill>
                  <a:srgbClr val="FFFFFF"/>
                </a:solidFill>
                <a:latin typeface="Calibri Light" panose="020F0302020204030204"/>
                <a:ea typeface="Open Sans" panose="020B0606030504020204" pitchFamily="34" charset="0"/>
                <a:cs typeface="Poppins" panose="00000500000000000000" pitchFamily="50" charset="0"/>
              </a:rPr>
              <a:t>E</a:t>
            </a:r>
            <a:r>
              <a:rPr kumimoji="0" lang="en-US" sz="3200" b="0" i="0" u="none" strike="noStrike" kern="1200" cap="none" spc="0" normalizeH="0" baseline="0" noProof="0" dirty="0" err="1">
                <a:ln>
                  <a:noFill/>
                </a:ln>
                <a:solidFill>
                  <a:srgbClr val="FFFFFF"/>
                </a:solidFill>
                <a:effectLst/>
                <a:uLnTx/>
                <a:uFillTx/>
                <a:latin typeface="Calibri Light" panose="020F0302020204030204"/>
                <a:ea typeface="Open Sans" panose="020B0606030504020204" pitchFamily="34" charset="0"/>
                <a:cs typeface="Poppins" panose="00000500000000000000" pitchFamily="50" charset="0"/>
              </a:rPr>
              <a:t>nvironmental</a:t>
            </a:r>
            <a:r>
              <a:rPr kumimoji="0" lang="en-US" sz="3200" b="0" i="0" u="none" strike="noStrike" kern="1200" cap="none" spc="0" normalizeH="0" baseline="0" noProof="0">
                <a:ln>
                  <a:noFill/>
                </a:ln>
                <a:solidFill>
                  <a:srgbClr val="FFFFFF"/>
                </a:solidFill>
                <a:effectLst/>
                <a:uLnTx/>
                <a:uFillTx/>
                <a:latin typeface="Calibri Light" panose="020F0302020204030204"/>
                <a:ea typeface="Open Sans" panose="020B0606030504020204" pitchFamily="34" charset="0"/>
                <a:cs typeface="Poppins" panose="00000500000000000000" pitchFamily="50" charset="0"/>
              </a:rPr>
              <a:t> Disasters </a:t>
            </a:r>
            <a:r>
              <a:rPr kumimoji="0" lang="en-US" sz="3200" b="0" i="0" u="none" strike="noStrike" kern="1200" cap="none" spc="0" normalizeH="0" baseline="0" noProof="0" dirty="0">
                <a:ln>
                  <a:noFill/>
                </a:ln>
                <a:solidFill>
                  <a:srgbClr val="FFFFFF"/>
                </a:solidFill>
                <a:effectLst/>
                <a:uLnTx/>
                <a:uFillTx/>
                <a:latin typeface="Calibri Light" panose="020F0302020204030204"/>
                <a:ea typeface="Open Sans" panose="020B0606030504020204" pitchFamily="34" charset="0"/>
                <a:cs typeface="Poppins" panose="00000500000000000000" pitchFamily="50" charset="0"/>
              </a:rPr>
              <a:t>Datasets on GEO.ca</a:t>
            </a:r>
          </a:p>
        </p:txBody>
      </p:sp>
      <p:sp>
        <p:nvSpPr>
          <p:cNvPr id="43" name="Rectangle 2">
            <a:extLst>
              <a:ext uri="{FF2B5EF4-FFF2-40B4-BE49-F238E27FC236}">
                <a16:creationId xmlns:a16="http://schemas.microsoft.com/office/drawing/2014/main" id="{EDE3C7EC-1258-EE89-B8AE-7E4D17F4BE3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F23309B1-1A05-C728-BE9A-B3D4358ED3B2}"/>
              </a:ext>
            </a:extLst>
          </p:cNvPr>
          <p:cNvGrpSpPr/>
          <p:nvPr/>
        </p:nvGrpSpPr>
        <p:grpSpPr>
          <a:xfrm>
            <a:off x="11649035" y="110092"/>
            <a:ext cx="428365" cy="422360"/>
            <a:chOff x="624441" y="2438418"/>
            <a:chExt cx="428365" cy="422360"/>
          </a:xfrm>
        </p:grpSpPr>
        <p:sp>
          <p:nvSpPr>
            <p:cNvPr id="7" name="Oval 6">
              <a:extLst>
                <a:ext uri="{FF2B5EF4-FFF2-40B4-BE49-F238E27FC236}">
                  <a16:creationId xmlns:a16="http://schemas.microsoft.com/office/drawing/2014/main" id="{8ECBA77B-F07D-540A-51E5-0BD600DD7730}"/>
                </a:ext>
              </a:extLst>
            </p:cNvPr>
            <p:cNvSpPr/>
            <p:nvPr/>
          </p:nvSpPr>
          <p:spPr>
            <a:xfrm>
              <a:off x="624441" y="2438418"/>
              <a:ext cx="422360" cy="422360"/>
            </a:xfrm>
            <a:prstGeom prst="ellipse">
              <a:avLst/>
            </a:prstGeom>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15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2DF8153-B7D6-8DDB-6304-F9B49D1C3384}"/>
                </a:ext>
              </a:extLst>
            </p:cNvPr>
            <p:cNvSpPr txBox="1"/>
            <p:nvPr/>
          </p:nvSpPr>
          <p:spPr>
            <a:xfrm>
              <a:off x="630446" y="2476800"/>
              <a:ext cx="4223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17</a:t>
              </a:r>
              <a:endParaRPr kumimoji="0" lang="en-CA"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9" name="Rectangle 2">
            <a:extLst>
              <a:ext uri="{FF2B5EF4-FFF2-40B4-BE49-F238E27FC236}">
                <a16:creationId xmlns:a16="http://schemas.microsoft.com/office/drawing/2014/main" id="{6DE9F794-9C8C-1649-331A-BD9DAA67D72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1D074E63-E500-B25B-0662-D02B171C9A62}"/>
              </a:ext>
            </a:extLst>
          </p:cNvPr>
          <p:cNvSpPr txBox="1"/>
          <p:nvPr/>
        </p:nvSpPr>
        <p:spPr>
          <a:xfrm>
            <a:off x="10248879" y="4598358"/>
            <a:ext cx="1923483"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a:solidFill>
                  <a:schemeClr val="accent3"/>
                </a:solidFill>
                <a:latin typeface="Calibri Light" panose="020F0302020204030204" pitchFamily="34" charset="0"/>
                <a:cs typeface="Calibri Light" panose="020F0302020204030204" pitchFamily="34" charset="0"/>
              </a:rPr>
              <a:t>Canadian Protected and Conserved Areas Database (CPCAD)</a:t>
            </a:r>
            <a:r>
              <a:rPr lang="en-CA" sz="1600">
                <a:solidFill>
                  <a:schemeClr val="accent3"/>
                </a:solidFill>
                <a:latin typeface="Calibri Light" panose="020F0302020204030204" pitchFamily="34" charset="0"/>
                <a:cs typeface="Calibri Light" panose="020F0302020204030204" pitchFamily="34" charset="0"/>
              </a:rPr>
              <a:t>, ECCC, Canadian Wildlife Service</a:t>
            </a:r>
          </a:p>
        </p:txBody>
      </p:sp>
      <p:sp>
        <p:nvSpPr>
          <p:cNvPr id="23" name="TextBox 22">
            <a:extLst>
              <a:ext uri="{FF2B5EF4-FFF2-40B4-BE49-F238E27FC236}">
                <a16:creationId xmlns:a16="http://schemas.microsoft.com/office/drawing/2014/main" id="{8A20733C-DD7B-3D4B-C77D-D55381962AFE}"/>
              </a:ext>
            </a:extLst>
          </p:cNvPr>
          <p:cNvSpPr txBox="1"/>
          <p:nvPr/>
        </p:nvSpPr>
        <p:spPr>
          <a:xfrm>
            <a:off x="400698" y="4848166"/>
            <a:ext cx="3427972"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dirty="0">
                <a:solidFill>
                  <a:schemeClr val="accent3"/>
                </a:solidFill>
                <a:latin typeface="Calibri Light" panose="020F0302020204030204" pitchFamily="34" charset="0"/>
                <a:cs typeface="Calibri Light" panose="020F0302020204030204" pitchFamily="34" charset="0"/>
              </a:rPr>
              <a:t>Fire Season Length Across Canada, Natural Resources Canada, Federal Geospatial Platform</a:t>
            </a:r>
          </a:p>
        </p:txBody>
      </p:sp>
      <p:pic>
        <p:nvPicPr>
          <p:cNvPr id="4" name="Picture 3">
            <a:extLst>
              <a:ext uri="{FF2B5EF4-FFF2-40B4-BE49-F238E27FC236}">
                <a16:creationId xmlns:a16="http://schemas.microsoft.com/office/drawing/2014/main" id="{F3D15CDB-795D-332D-CA6C-5AFEC3DE912F}"/>
              </a:ext>
            </a:extLst>
          </p:cNvPr>
          <p:cNvPicPr>
            <a:picLocks noChangeAspect="1"/>
          </p:cNvPicPr>
          <p:nvPr/>
        </p:nvPicPr>
        <p:blipFill rotWithShape="1">
          <a:blip r:embed="rId7"/>
          <a:srcRect l="823" r="12382" b="1812"/>
          <a:stretch/>
        </p:blipFill>
        <p:spPr>
          <a:xfrm>
            <a:off x="12367507" y="834721"/>
            <a:ext cx="4950157" cy="3135395"/>
          </a:xfrm>
          <a:prstGeom prst="rect">
            <a:avLst/>
          </a:prstGeom>
        </p:spPr>
      </p:pic>
      <p:sp>
        <p:nvSpPr>
          <p:cNvPr id="20" name="TextBox 19">
            <a:extLst>
              <a:ext uri="{FF2B5EF4-FFF2-40B4-BE49-F238E27FC236}">
                <a16:creationId xmlns:a16="http://schemas.microsoft.com/office/drawing/2014/main" id="{45BF4521-475C-B707-285F-6873135CD0D6}"/>
              </a:ext>
            </a:extLst>
          </p:cNvPr>
          <p:cNvSpPr txBox="1"/>
          <p:nvPr/>
        </p:nvSpPr>
        <p:spPr>
          <a:xfrm>
            <a:off x="4204137" y="5774863"/>
            <a:ext cx="46333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accent3"/>
                </a:solidFill>
                <a:latin typeface="Calibri Light" panose="020F0302020204030204" pitchFamily="34" charset="0"/>
                <a:cs typeface="Calibri Light" panose="020F0302020204030204" pitchFamily="34" charset="0"/>
              </a:rPr>
              <a:t>River Ice in Canada, Natural Resources Canada, Emergency Geomatics Services</a:t>
            </a:r>
          </a:p>
        </p:txBody>
      </p:sp>
      <p:pic>
        <p:nvPicPr>
          <p:cNvPr id="15" name="Picture 14">
            <a:extLst>
              <a:ext uri="{FF2B5EF4-FFF2-40B4-BE49-F238E27FC236}">
                <a16:creationId xmlns:a16="http://schemas.microsoft.com/office/drawing/2014/main" id="{F056AED2-D4A8-EDB2-F3D2-5CC4ABFD7F1D}"/>
              </a:ext>
            </a:extLst>
          </p:cNvPr>
          <p:cNvPicPr>
            <a:picLocks noChangeAspect="1"/>
          </p:cNvPicPr>
          <p:nvPr/>
        </p:nvPicPr>
        <p:blipFill>
          <a:blip r:embed="rId8"/>
          <a:stretch>
            <a:fillRect/>
          </a:stretch>
        </p:blipFill>
        <p:spPr>
          <a:xfrm>
            <a:off x="539827" y="1278604"/>
            <a:ext cx="4958930" cy="3172520"/>
          </a:xfrm>
          <a:prstGeom prst="rect">
            <a:avLst/>
          </a:prstGeom>
        </p:spPr>
      </p:pic>
      <p:pic>
        <p:nvPicPr>
          <p:cNvPr id="13" name="Monitor">
            <a:extLst>
              <a:ext uri="{FF2B5EF4-FFF2-40B4-BE49-F238E27FC236}">
                <a16:creationId xmlns:a16="http://schemas.microsoft.com/office/drawing/2014/main" id="{45A82E32-AF38-CC37-4A32-4A3835E1AB1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004177" y="2280838"/>
            <a:ext cx="4898980" cy="3800314"/>
          </a:xfrm>
          <a:prstGeom prst="rect">
            <a:avLst/>
          </a:prstGeom>
        </p:spPr>
      </p:pic>
      <p:pic>
        <p:nvPicPr>
          <p:cNvPr id="18" name="Picture 17">
            <a:extLst>
              <a:ext uri="{FF2B5EF4-FFF2-40B4-BE49-F238E27FC236}">
                <a16:creationId xmlns:a16="http://schemas.microsoft.com/office/drawing/2014/main" id="{2E780923-898D-43F5-1C02-32B49110AFF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2406721" y="4110140"/>
            <a:ext cx="4255908" cy="2387299"/>
          </a:xfrm>
          <a:prstGeom prst="rect">
            <a:avLst/>
          </a:prstGeom>
        </p:spPr>
      </p:pic>
      <p:pic>
        <p:nvPicPr>
          <p:cNvPr id="14" name="Picture 13">
            <a:extLst>
              <a:ext uri="{FF2B5EF4-FFF2-40B4-BE49-F238E27FC236}">
                <a16:creationId xmlns:a16="http://schemas.microsoft.com/office/drawing/2014/main" id="{1CA91111-5E32-61D3-6DA2-C2CF918A85AE}"/>
              </a:ext>
            </a:extLst>
          </p:cNvPr>
          <p:cNvPicPr>
            <a:picLocks noChangeAspect="1"/>
          </p:cNvPicPr>
          <p:nvPr/>
        </p:nvPicPr>
        <p:blipFill>
          <a:blip r:embed="rId11"/>
          <a:stretch>
            <a:fillRect/>
          </a:stretch>
        </p:blipFill>
        <p:spPr>
          <a:xfrm>
            <a:off x="4379464" y="2557429"/>
            <a:ext cx="4185410" cy="2298804"/>
          </a:xfrm>
          <a:prstGeom prst="rect">
            <a:avLst/>
          </a:prstGeom>
        </p:spPr>
      </p:pic>
    </p:spTree>
    <p:extLst>
      <p:ext uri="{BB962C8B-B14F-4D97-AF65-F5344CB8AC3E}">
        <p14:creationId xmlns:p14="http://schemas.microsoft.com/office/powerpoint/2010/main" val="1077882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075ABF-9316-7140-6237-BCAE35E87DD3}"/>
              </a:ext>
            </a:extLst>
          </p:cNvPr>
          <p:cNvSpPr/>
          <p:nvPr/>
        </p:nvSpPr>
        <p:spPr>
          <a:xfrm>
            <a:off x="7776072" y="-1"/>
            <a:ext cx="4415928" cy="6541477"/>
          </a:xfrm>
          <a:prstGeom prst="rect">
            <a:avLst/>
          </a:prstGeom>
          <a:solidFill>
            <a:srgbClr val="D7F3FF"/>
          </a:solidFill>
          <a:ln>
            <a:noFill/>
          </a:ln>
          <a:effectLst>
            <a:outerShdw blurRad="50800" dist="38100" dir="10800000" algn="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nvGrpSpPr>
          <p:cNvPr id="47" name="Group 46">
            <a:extLst>
              <a:ext uri="{FF2B5EF4-FFF2-40B4-BE49-F238E27FC236}">
                <a16:creationId xmlns:a16="http://schemas.microsoft.com/office/drawing/2014/main" id="{E33494B9-FEF5-25AE-1048-7DF5C90E6509}"/>
              </a:ext>
            </a:extLst>
          </p:cNvPr>
          <p:cNvGrpSpPr/>
          <p:nvPr/>
        </p:nvGrpSpPr>
        <p:grpSpPr>
          <a:xfrm>
            <a:off x="7984910" y="218612"/>
            <a:ext cx="4012683" cy="5545132"/>
            <a:chOff x="7942870" y="187082"/>
            <a:chExt cx="4012683" cy="5545132"/>
          </a:xfrm>
        </p:grpSpPr>
        <p:sp>
          <p:nvSpPr>
            <p:cNvPr id="4" name="Rectangle: Rounded Corners 3">
              <a:extLst>
                <a:ext uri="{FF2B5EF4-FFF2-40B4-BE49-F238E27FC236}">
                  <a16:creationId xmlns:a16="http://schemas.microsoft.com/office/drawing/2014/main" id="{F08FB69F-B9F0-D4F0-96D0-7E53CAA2F32A}"/>
                </a:ext>
              </a:extLst>
            </p:cNvPr>
            <p:cNvSpPr/>
            <p:nvPr/>
          </p:nvSpPr>
          <p:spPr>
            <a:xfrm>
              <a:off x="8621408" y="867634"/>
              <a:ext cx="2976796" cy="446757"/>
            </a:xfrm>
            <a:prstGeom prst="roundRect">
              <a:avLst/>
            </a:prstGeom>
            <a:solidFill>
              <a:sysClr val="window" lastClr="FFFFFF"/>
            </a:solidFill>
            <a:ln w="12700" cap="flat" cmpd="sng" algn="ctr">
              <a:solidFill>
                <a:srgbClr val="0072E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Creation of custom mapping products</a:t>
              </a:r>
              <a:endParaRPr kumimoji="0" lang="en-CA" sz="1400" b="0" i="0" u="none" strike="noStrike" kern="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6" name="Rectangle: Rounded Corners 5">
              <a:extLst>
                <a:ext uri="{FF2B5EF4-FFF2-40B4-BE49-F238E27FC236}">
                  <a16:creationId xmlns:a16="http://schemas.microsoft.com/office/drawing/2014/main" id="{A8598C5B-9DBB-48C7-62AE-F0DEA0A4B2A7}"/>
                </a:ext>
              </a:extLst>
            </p:cNvPr>
            <p:cNvSpPr/>
            <p:nvPr/>
          </p:nvSpPr>
          <p:spPr>
            <a:xfrm>
              <a:off x="8621408" y="1419862"/>
              <a:ext cx="2976796" cy="446757"/>
            </a:xfrm>
            <a:prstGeom prst="roundRect">
              <a:avLst/>
            </a:prstGeom>
            <a:solidFill>
              <a:sysClr val="window" lastClr="FFFFFF"/>
            </a:solidFill>
            <a:ln w="12700" cap="flat" cmpd="sng" algn="ctr">
              <a:solidFill>
                <a:srgbClr val="0072E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The mapping workflow</a:t>
              </a:r>
              <a:endParaRPr kumimoji="0" lang="en-CA" sz="1400" b="0" i="0" u="none" strike="noStrike" kern="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8" name="Rectangle: Rounded Corners 7">
              <a:extLst>
                <a:ext uri="{FF2B5EF4-FFF2-40B4-BE49-F238E27FC236}">
                  <a16:creationId xmlns:a16="http://schemas.microsoft.com/office/drawing/2014/main" id="{B7AD234E-BA58-48EF-A5CE-991102B8F448}"/>
                </a:ext>
              </a:extLst>
            </p:cNvPr>
            <p:cNvSpPr/>
            <p:nvPr/>
          </p:nvSpPr>
          <p:spPr>
            <a:xfrm>
              <a:off x="8621408" y="1972090"/>
              <a:ext cx="2976796" cy="446757"/>
            </a:xfrm>
            <a:prstGeom prst="roundRect">
              <a:avLst/>
            </a:prstGeom>
            <a:solidFill>
              <a:sysClr val="window" lastClr="FFFFFF"/>
            </a:solidFill>
            <a:ln w="12700" cap="flat" cmpd="sng" algn="ctr">
              <a:solidFill>
                <a:srgbClr val="0072E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Geospatial software options</a:t>
              </a:r>
              <a:endParaRPr kumimoji="0" lang="en-CA" sz="1400" b="0" i="0" u="none" strike="noStrike" kern="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9" name="Rectangle: Rounded Corners 8">
              <a:extLst>
                <a:ext uri="{FF2B5EF4-FFF2-40B4-BE49-F238E27FC236}">
                  <a16:creationId xmlns:a16="http://schemas.microsoft.com/office/drawing/2014/main" id="{6F8FE577-FCDB-256C-3DBC-C96157D74C86}"/>
                </a:ext>
              </a:extLst>
            </p:cNvPr>
            <p:cNvSpPr/>
            <p:nvPr/>
          </p:nvSpPr>
          <p:spPr>
            <a:xfrm>
              <a:off x="8621408" y="2524318"/>
              <a:ext cx="2976796" cy="446757"/>
            </a:xfrm>
            <a:prstGeom prst="roundRect">
              <a:avLst/>
            </a:prstGeom>
            <a:solidFill>
              <a:sysClr val="window" lastClr="FFFFFF"/>
            </a:solidFill>
            <a:ln w="12700" cap="flat" cmpd="sng" algn="ctr">
              <a:solidFill>
                <a:srgbClr val="0072E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Workflows</a:t>
              </a:r>
              <a:endParaRPr kumimoji="0" lang="en-CA" sz="1400" b="0" i="0" u="none" strike="noStrike" kern="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11" name="Rectangle: Rounded Corners 10">
              <a:extLst>
                <a:ext uri="{FF2B5EF4-FFF2-40B4-BE49-F238E27FC236}">
                  <a16:creationId xmlns:a16="http://schemas.microsoft.com/office/drawing/2014/main" id="{CE73FA1B-BA94-A1F6-366C-3F2992529FEE}"/>
                </a:ext>
              </a:extLst>
            </p:cNvPr>
            <p:cNvSpPr/>
            <p:nvPr/>
          </p:nvSpPr>
          <p:spPr>
            <a:xfrm>
              <a:off x="8621408" y="3076546"/>
              <a:ext cx="2976796" cy="446757"/>
            </a:xfrm>
            <a:prstGeom prst="roundRect">
              <a:avLst/>
            </a:prstGeom>
            <a:solidFill>
              <a:sysClr val="window" lastClr="FFFFFF"/>
            </a:solidFill>
            <a:ln w="12700" cap="flat" cmpd="sng" algn="ctr">
              <a:solidFill>
                <a:srgbClr val="0072E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Map Design</a:t>
              </a:r>
              <a:endParaRPr kumimoji="0" lang="en-CA" sz="1400" b="0" i="0" u="none" strike="noStrike" kern="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12" name="Rectangle: Rounded Corners 11">
              <a:extLst>
                <a:ext uri="{FF2B5EF4-FFF2-40B4-BE49-F238E27FC236}">
                  <a16:creationId xmlns:a16="http://schemas.microsoft.com/office/drawing/2014/main" id="{F878F382-E9B0-5033-249C-1BFE32902B95}"/>
                </a:ext>
              </a:extLst>
            </p:cNvPr>
            <p:cNvSpPr/>
            <p:nvPr/>
          </p:nvSpPr>
          <p:spPr>
            <a:xfrm>
              <a:off x="8621408" y="3628774"/>
              <a:ext cx="2976796" cy="446757"/>
            </a:xfrm>
            <a:prstGeom prst="roundRect">
              <a:avLst/>
            </a:prstGeom>
            <a:solidFill>
              <a:sysClr val="window" lastClr="FFFFFF"/>
            </a:solidFill>
            <a:ln w="12700" cap="flat" cmpd="sng" algn="ctr">
              <a:solidFill>
                <a:srgbClr val="0072E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Project collaboration</a:t>
              </a:r>
              <a:endParaRPr kumimoji="0" lang="en-CA" sz="1400" b="0" i="0" u="none" strike="noStrike" kern="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13" name="Rectangle: Rounded Corners 12">
              <a:extLst>
                <a:ext uri="{FF2B5EF4-FFF2-40B4-BE49-F238E27FC236}">
                  <a16:creationId xmlns:a16="http://schemas.microsoft.com/office/drawing/2014/main" id="{A9FF5785-ED71-A2F5-89AD-78980DA07E93}"/>
                </a:ext>
              </a:extLst>
            </p:cNvPr>
            <p:cNvSpPr/>
            <p:nvPr/>
          </p:nvSpPr>
          <p:spPr>
            <a:xfrm>
              <a:off x="8621408" y="4181002"/>
              <a:ext cx="2976796" cy="446757"/>
            </a:xfrm>
            <a:prstGeom prst="roundRect">
              <a:avLst/>
            </a:prstGeom>
            <a:solidFill>
              <a:sysClr val="window" lastClr="FFFFFF"/>
            </a:solidFill>
            <a:ln w="12700" cap="flat" cmpd="sng" algn="ctr">
              <a:solidFill>
                <a:srgbClr val="0072E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Data Sharing</a:t>
              </a:r>
              <a:endParaRPr kumimoji="0" lang="en-CA" sz="1400" b="0" i="0" u="none" strike="noStrike" kern="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14" name="Rectangle: Rounded Corners 13">
              <a:extLst>
                <a:ext uri="{FF2B5EF4-FFF2-40B4-BE49-F238E27FC236}">
                  <a16:creationId xmlns:a16="http://schemas.microsoft.com/office/drawing/2014/main" id="{025001F8-B579-7363-5433-6909826418B5}"/>
                </a:ext>
              </a:extLst>
            </p:cNvPr>
            <p:cNvSpPr/>
            <p:nvPr/>
          </p:nvSpPr>
          <p:spPr>
            <a:xfrm>
              <a:off x="8621408" y="4733230"/>
              <a:ext cx="2976796" cy="446757"/>
            </a:xfrm>
            <a:prstGeom prst="roundRect">
              <a:avLst/>
            </a:prstGeom>
            <a:solidFill>
              <a:sysClr val="window" lastClr="FFFFFF"/>
            </a:solidFill>
            <a:ln w="12700" cap="flat" cmpd="sng" algn="ctr">
              <a:solidFill>
                <a:srgbClr val="0072E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Sharing of Basemap of Canada and support on integration in your applications/projects</a:t>
              </a:r>
              <a:endParaRPr kumimoji="0" lang="en-CA" sz="1200" b="0" i="0" u="none" strike="noStrike" kern="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15" name="Rectangle: Rounded Corners 14">
              <a:extLst>
                <a:ext uri="{FF2B5EF4-FFF2-40B4-BE49-F238E27FC236}">
                  <a16:creationId xmlns:a16="http://schemas.microsoft.com/office/drawing/2014/main" id="{6766A167-8C8F-A20B-8310-11B10A4A79A6}"/>
                </a:ext>
              </a:extLst>
            </p:cNvPr>
            <p:cNvSpPr/>
            <p:nvPr/>
          </p:nvSpPr>
          <p:spPr>
            <a:xfrm>
              <a:off x="8621408" y="5285457"/>
              <a:ext cx="2976796" cy="446757"/>
            </a:xfrm>
            <a:prstGeom prst="roundRect">
              <a:avLst/>
            </a:prstGeom>
            <a:solidFill>
              <a:sysClr val="window" lastClr="FFFFFF"/>
            </a:solidFill>
            <a:ln w="12700" cap="flat" cmpd="sng" algn="ctr">
              <a:solidFill>
                <a:srgbClr val="0072E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Sharing of geospatial knowledge</a:t>
              </a:r>
              <a:endParaRPr kumimoji="0" lang="en-CA" sz="1400" b="0" i="0" u="none" strike="noStrike" kern="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cxnSp>
          <p:nvCxnSpPr>
            <p:cNvPr id="16" name="Straight Connector 15">
              <a:extLst>
                <a:ext uri="{FF2B5EF4-FFF2-40B4-BE49-F238E27FC236}">
                  <a16:creationId xmlns:a16="http://schemas.microsoft.com/office/drawing/2014/main" id="{4E476ED6-CC3D-3261-6576-AAFF416B060B}"/>
                </a:ext>
              </a:extLst>
            </p:cNvPr>
            <p:cNvCxnSpPr>
              <a:cxnSpLocks/>
            </p:cNvCxnSpPr>
            <p:nvPr/>
          </p:nvCxnSpPr>
          <p:spPr>
            <a:xfrm>
              <a:off x="8404931" y="655777"/>
              <a:ext cx="0" cy="4874882"/>
            </a:xfrm>
            <a:prstGeom prst="line">
              <a:avLst/>
            </a:prstGeom>
            <a:noFill/>
            <a:ln w="19050" cap="flat" cmpd="sng" algn="ctr">
              <a:solidFill>
                <a:srgbClr val="0072E1"/>
              </a:solidFill>
              <a:prstDash val="solid"/>
              <a:miter lim="800000"/>
            </a:ln>
            <a:effectLst/>
          </p:spPr>
        </p:cxnSp>
        <p:sp>
          <p:nvSpPr>
            <p:cNvPr id="23" name="Rectangle: Rounded Corners 22">
              <a:extLst>
                <a:ext uri="{FF2B5EF4-FFF2-40B4-BE49-F238E27FC236}">
                  <a16:creationId xmlns:a16="http://schemas.microsoft.com/office/drawing/2014/main" id="{3816E39C-5581-AE9F-D48D-A6079C1FA463}"/>
                </a:ext>
              </a:extLst>
            </p:cNvPr>
            <p:cNvSpPr/>
            <p:nvPr/>
          </p:nvSpPr>
          <p:spPr>
            <a:xfrm>
              <a:off x="7942870" y="187082"/>
              <a:ext cx="4012683" cy="527595"/>
            </a:xfrm>
            <a:prstGeom prst="roundRect">
              <a:avLst/>
            </a:prstGeom>
            <a:gradFill rotWithShape="1">
              <a:gsLst>
                <a:gs pos="0">
                  <a:srgbClr val="007EE6">
                    <a:satMod val="103000"/>
                    <a:lumMod val="102000"/>
                    <a:tint val="94000"/>
                  </a:srgbClr>
                </a:gs>
                <a:gs pos="50000">
                  <a:srgbClr val="007EE6">
                    <a:satMod val="110000"/>
                    <a:lumMod val="100000"/>
                    <a:shade val="100000"/>
                  </a:srgbClr>
                </a:gs>
                <a:gs pos="100000">
                  <a:srgbClr val="007EE6">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Provide guidance or collaborate on:</a:t>
              </a:r>
              <a:endParaRPr kumimoji="0" lang="en-CA" sz="2000" b="0" i="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cxnSp>
          <p:nvCxnSpPr>
            <p:cNvPr id="24" name="Straight Connector 23">
              <a:extLst>
                <a:ext uri="{FF2B5EF4-FFF2-40B4-BE49-F238E27FC236}">
                  <a16:creationId xmlns:a16="http://schemas.microsoft.com/office/drawing/2014/main" id="{D63C10A3-4783-E2DB-2A8F-8A90C77C7304}"/>
                </a:ext>
              </a:extLst>
            </p:cNvPr>
            <p:cNvCxnSpPr>
              <a:cxnSpLocks/>
              <a:stCxn id="4" idx="1"/>
            </p:cNvCxnSpPr>
            <p:nvPr/>
          </p:nvCxnSpPr>
          <p:spPr>
            <a:xfrm flipH="1">
              <a:off x="8404931" y="1091013"/>
              <a:ext cx="216477" cy="0"/>
            </a:xfrm>
            <a:prstGeom prst="line">
              <a:avLst/>
            </a:prstGeom>
            <a:noFill/>
            <a:ln w="19050" cap="flat" cmpd="sng" algn="ctr">
              <a:solidFill>
                <a:srgbClr val="0072E1"/>
              </a:solidFill>
              <a:prstDash val="solid"/>
              <a:miter lim="800000"/>
            </a:ln>
            <a:effectLst/>
          </p:spPr>
        </p:cxnSp>
        <p:cxnSp>
          <p:nvCxnSpPr>
            <p:cNvPr id="25" name="Straight Connector 24">
              <a:extLst>
                <a:ext uri="{FF2B5EF4-FFF2-40B4-BE49-F238E27FC236}">
                  <a16:creationId xmlns:a16="http://schemas.microsoft.com/office/drawing/2014/main" id="{CCBD7197-CFEA-FE2E-E33E-2936D5CF0DEE}"/>
                </a:ext>
              </a:extLst>
            </p:cNvPr>
            <p:cNvCxnSpPr>
              <a:cxnSpLocks/>
            </p:cNvCxnSpPr>
            <p:nvPr/>
          </p:nvCxnSpPr>
          <p:spPr>
            <a:xfrm flipH="1">
              <a:off x="8404931" y="1649049"/>
              <a:ext cx="216477" cy="0"/>
            </a:xfrm>
            <a:prstGeom prst="line">
              <a:avLst/>
            </a:prstGeom>
            <a:noFill/>
            <a:ln w="19050" cap="flat" cmpd="sng" algn="ctr">
              <a:solidFill>
                <a:srgbClr val="0072E1"/>
              </a:solidFill>
              <a:prstDash val="solid"/>
              <a:miter lim="800000"/>
            </a:ln>
            <a:effectLst/>
          </p:spPr>
        </p:cxnSp>
        <p:cxnSp>
          <p:nvCxnSpPr>
            <p:cNvPr id="26" name="Straight Connector 25">
              <a:extLst>
                <a:ext uri="{FF2B5EF4-FFF2-40B4-BE49-F238E27FC236}">
                  <a16:creationId xmlns:a16="http://schemas.microsoft.com/office/drawing/2014/main" id="{387B3AEC-7D68-3EB6-6B15-2F8D3EDAD37C}"/>
                </a:ext>
              </a:extLst>
            </p:cNvPr>
            <p:cNvCxnSpPr>
              <a:cxnSpLocks/>
            </p:cNvCxnSpPr>
            <p:nvPr/>
          </p:nvCxnSpPr>
          <p:spPr>
            <a:xfrm flipH="1">
              <a:off x="8404931" y="2202185"/>
              <a:ext cx="216477" cy="0"/>
            </a:xfrm>
            <a:prstGeom prst="line">
              <a:avLst/>
            </a:prstGeom>
            <a:noFill/>
            <a:ln w="19050" cap="flat" cmpd="sng" algn="ctr">
              <a:solidFill>
                <a:srgbClr val="0072E1"/>
              </a:solidFill>
              <a:prstDash val="solid"/>
              <a:miter lim="800000"/>
            </a:ln>
            <a:effectLst/>
          </p:spPr>
        </p:cxnSp>
        <p:cxnSp>
          <p:nvCxnSpPr>
            <p:cNvPr id="27" name="Straight Connector 26">
              <a:extLst>
                <a:ext uri="{FF2B5EF4-FFF2-40B4-BE49-F238E27FC236}">
                  <a16:creationId xmlns:a16="http://schemas.microsoft.com/office/drawing/2014/main" id="{3BFB6265-FD31-AAA0-F18F-C235D0DDB139}"/>
                </a:ext>
              </a:extLst>
            </p:cNvPr>
            <p:cNvCxnSpPr>
              <a:cxnSpLocks/>
            </p:cNvCxnSpPr>
            <p:nvPr/>
          </p:nvCxnSpPr>
          <p:spPr>
            <a:xfrm flipH="1">
              <a:off x="8404931" y="2755321"/>
              <a:ext cx="216477" cy="0"/>
            </a:xfrm>
            <a:prstGeom prst="line">
              <a:avLst/>
            </a:prstGeom>
            <a:noFill/>
            <a:ln w="19050" cap="flat" cmpd="sng" algn="ctr">
              <a:solidFill>
                <a:srgbClr val="0072E1"/>
              </a:solidFill>
              <a:prstDash val="solid"/>
              <a:miter lim="800000"/>
            </a:ln>
            <a:effectLst/>
          </p:spPr>
        </p:cxnSp>
        <p:cxnSp>
          <p:nvCxnSpPr>
            <p:cNvPr id="28" name="Straight Connector 27">
              <a:extLst>
                <a:ext uri="{FF2B5EF4-FFF2-40B4-BE49-F238E27FC236}">
                  <a16:creationId xmlns:a16="http://schemas.microsoft.com/office/drawing/2014/main" id="{753A4D85-4149-8516-09A7-19C0858EC503}"/>
                </a:ext>
              </a:extLst>
            </p:cNvPr>
            <p:cNvCxnSpPr>
              <a:cxnSpLocks/>
            </p:cNvCxnSpPr>
            <p:nvPr/>
          </p:nvCxnSpPr>
          <p:spPr>
            <a:xfrm flipH="1">
              <a:off x="8404931" y="3308457"/>
              <a:ext cx="216477" cy="0"/>
            </a:xfrm>
            <a:prstGeom prst="line">
              <a:avLst/>
            </a:prstGeom>
            <a:noFill/>
            <a:ln w="19050" cap="flat" cmpd="sng" algn="ctr">
              <a:solidFill>
                <a:srgbClr val="0072E1"/>
              </a:solidFill>
              <a:prstDash val="solid"/>
              <a:miter lim="800000"/>
            </a:ln>
            <a:effectLst/>
          </p:spPr>
        </p:cxnSp>
        <p:cxnSp>
          <p:nvCxnSpPr>
            <p:cNvPr id="34" name="Straight Connector 33">
              <a:extLst>
                <a:ext uri="{FF2B5EF4-FFF2-40B4-BE49-F238E27FC236}">
                  <a16:creationId xmlns:a16="http://schemas.microsoft.com/office/drawing/2014/main" id="{0BA503DD-E43C-5512-03B7-2962607FA516}"/>
                </a:ext>
              </a:extLst>
            </p:cNvPr>
            <p:cNvCxnSpPr>
              <a:cxnSpLocks/>
            </p:cNvCxnSpPr>
            <p:nvPr/>
          </p:nvCxnSpPr>
          <p:spPr>
            <a:xfrm flipH="1">
              <a:off x="8404931" y="3861593"/>
              <a:ext cx="216477" cy="0"/>
            </a:xfrm>
            <a:prstGeom prst="line">
              <a:avLst/>
            </a:prstGeom>
            <a:noFill/>
            <a:ln w="19050" cap="flat" cmpd="sng" algn="ctr">
              <a:solidFill>
                <a:srgbClr val="0072E1"/>
              </a:solidFill>
              <a:prstDash val="solid"/>
              <a:miter lim="800000"/>
            </a:ln>
            <a:effectLst/>
          </p:spPr>
        </p:cxnSp>
        <p:cxnSp>
          <p:nvCxnSpPr>
            <p:cNvPr id="38" name="Straight Connector 37">
              <a:extLst>
                <a:ext uri="{FF2B5EF4-FFF2-40B4-BE49-F238E27FC236}">
                  <a16:creationId xmlns:a16="http://schemas.microsoft.com/office/drawing/2014/main" id="{BD42AD31-0AAE-64CA-932C-83FEA9E928B3}"/>
                </a:ext>
              </a:extLst>
            </p:cNvPr>
            <p:cNvCxnSpPr>
              <a:cxnSpLocks/>
            </p:cNvCxnSpPr>
            <p:nvPr/>
          </p:nvCxnSpPr>
          <p:spPr>
            <a:xfrm flipH="1">
              <a:off x="8404931" y="4414729"/>
              <a:ext cx="216477" cy="0"/>
            </a:xfrm>
            <a:prstGeom prst="line">
              <a:avLst/>
            </a:prstGeom>
            <a:noFill/>
            <a:ln w="19050" cap="flat" cmpd="sng" algn="ctr">
              <a:solidFill>
                <a:srgbClr val="0072E1"/>
              </a:solidFill>
              <a:prstDash val="solid"/>
              <a:miter lim="800000"/>
            </a:ln>
            <a:effectLst/>
          </p:spPr>
        </p:cxnSp>
        <p:cxnSp>
          <p:nvCxnSpPr>
            <p:cNvPr id="39" name="Straight Connector 38">
              <a:extLst>
                <a:ext uri="{FF2B5EF4-FFF2-40B4-BE49-F238E27FC236}">
                  <a16:creationId xmlns:a16="http://schemas.microsoft.com/office/drawing/2014/main" id="{CEA6F772-65D4-4A42-A9D0-09AE4317FD96}"/>
                </a:ext>
              </a:extLst>
            </p:cNvPr>
            <p:cNvCxnSpPr>
              <a:cxnSpLocks/>
            </p:cNvCxnSpPr>
            <p:nvPr/>
          </p:nvCxnSpPr>
          <p:spPr>
            <a:xfrm flipH="1">
              <a:off x="8404931" y="5520999"/>
              <a:ext cx="216477" cy="0"/>
            </a:xfrm>
            <a:prstGeom prst="line">
              <a:avLst/>
            </a:prstGeom>
            <a:noFill/>
            <a:ln w="19050" cap="flat" cmpd="sng" algn="ctr">
              <a:solidFill>
                <a:srgbClr val="0072E1"/>
              </a:solidFill>
              <a:prstDash val="solid"/>
              <a:miter lim="800000"/>
            </a:ln>
            <a:effectLst/>
          </p:spPr>
        </p:cxnSp>
        <p:cxnSp>
          <p:nvCxnSpPr>
            <p:cNvPr id="40" name="Straight Connector 39">
              <a:extLst>
                <a:ext uri="{FF2B5EF4-FFF2-40B4-BE49-F238E27FC236}">
                  <a16:creationId xmlns:a16="http://schemas.microsoft.com/office/drawing/2014/main" id="{1294A45A-2CE2-A87D-7DEC-320241989EED}"/>
                </a:ext>
              </a:extLst>
            </p:cNvPr>
            <p:cNvCxnSpPr>
              <a:cxnSpLocks/>
            </p:cNvCxnSpPr>
            <p:nvPr/>
          </p:nvCxnSpPr>
          <p:spPr>
            <a:xfrm flipH="1">
              <a:off x="8404931" y="4967865"/>
              <a:ext cx="216477" cy="0"/>
            </a:xfrm>
            <a:prstGeom prst="line">
              <a:avLst/>
            </a:prstGeom>
            <a:noFill/>
            <a:ln w="19050" cap="flat" cmpd="sng" algn="ctr">
              <a:solidFill>
                <a:srgbClr val="0072E1"/>
              </a:solidFill>
              <a:prstDash val="solid"/>
              <a:miter lim="800000"/>
            </a:ln>
            <a:effectLst/>
          </p:spPr>
        </p:cxnSp>
      </p:grpSp>
      <p:sp>
        <p:nvSpPr>
          <p:cNvPr id="10" name="Rectangle 2">
            <a:extLst>
              <a:ext uri="{FF2B5EF4-FFF2-40B4-BE49-F238E27FC236}">
                <a16:creationId xmlns:a16="http://schemas.microsoft.com/office/drawing/2014/main" id="{759F73A0-D397-7702-276B-8D8CDD7046C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7" name="Monitor">
            <a:extLst>
              <a:ext uri="{FF2B5EF4-FFF2-40B4-BE49-F238E27FC236}">
                <a16:creationId xmlns:a16="http://schemas.microsoft.com/office/drawing/2014/main" id="{511A81F3-E9C0-4868-3B6F-F112F2F36A4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817" y="1338470"/>
            <a:ext cx="3556235" cy="3110806"/>
          </a:xfrm>
          <a:prstGeom prst="rect">
            <a:avLst/>
          </a:prstGeom>
          <a:effectLst>
            <a:outerShdw blurRad="50800" dist="38100" dir="2700000" algn="tl" rotWithShape="0">
              <a:prstClr val="black">
                <a:alpha val="40000"/>
              </a:prstClr>
            </a:outerShdw>
          </a:effectLst>
        </p:spPr>
      </p:pic>
      <p:sp>
        <p:nvSpPr>
          <p:cNvPr id="19" name="ZoneTexte 21">
            <a:extLst>
              <a:ext uri="{FF2B5EF4-FFF2-40B4-BE49-F238E27FC236}">
                <a16:creationId xmlns:a16="http://schemas.microsoft.com/office/drawing/2014/main" id="{BB57EE2B-44C8-6656-A2C3-A027A2833B4A}"/>
              </a:ext>
            </a:extLst>
          </p:cNvPr>
          <p:cNvSpPr txBox="1"/>
          <p:nvPr/>
        </p:nvSpPr>
        <p:spPr>
          <a:xfrm>
            <a:off x="237191" y="910606"/>
            <a:ext cx="32527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dirty="0">
                <a:solidFill>
                  <a:prstClr val="black"/>
                </a:solidFill>
                <a:latin typeface="Calibri" panose="020F0502020204030204" pitchFamily="34" charset="0"/>
                <a:cs typeface="Calibri" panose="020F0502020204030204" pitchFamily="34" charset="0"/>
              </a:rPr>
              <a:t>Wildfires for DEOC</a:t>
            </a:r>
            <a:endParaRPr kumimoji="0" lang="en-US" sz="1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GeoProducts</a:t>
            </a: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team delivery in season</a:t>
            </a:r>
          </a:p>
        </p:txBody>
      </p:sp>
      <p:sp>
        <p:nvSpPr>
          <p:cNvPr id="20" name="ZoneTexte 21">
            <a:extLst>
              <a:ext uri="{FF2B5EF4-FFF2-40B4-BE49-F238E27FC236}">
                <a16:creationId xmlns:a16="http://schemas.microsoft.com/office/drawing/2014/main" id="{88E2FCF1-2237-32FD-4FFA-F8FEB10DFE14}"/>
              </a:ext>
            </a:extLst>
          </p:cNvPr>
          <p:cNvSpPr txBox="1"/>
          <p:nvPr/>
        </p:nvSpPr>
        <p:spPr>
          <a:xfrm>
            <a:off x="2604081" y="3308455"/>
            <a:ext cx="60648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Flood Susceptibility in Canada: </a:t>
            </a:r>
            <a:r>
              <a:rPr kumimoji="0" lang="en-US" sz="1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Swipe Map</a:t>
            </a:r>
            <a:br>
              <a:rPr kumimoji="0" lang="en-US" sz="1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Classed from low to high susceptibility on the right (0-100)</a:t>
            </a:r>
          </a:p>
        </p:txBody>
      </p:sp>
      <p:pic>
        <p:nvPicPr>
          <p:cNvPr id="21" name="1F88897E">
            <a:hlinkClick r:id="" action="ppaction://media"/>
            <a:extLst>
              <a:ext uri="{FF2B5EF4-FFF2-40B4-BE49-F238E27FC236}">
                <a16:creationId xmlns:a16="http://schemas.microsoft.com/office/drawing/2014/main" id="{BBDD308B-8DF1-E0E4-B369-8E047C99C4F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81456" y="1166423"/>
            <a:ext cx="3069092" cy="1918182"/>
          </a:xfrm>
          <a:prstGeom prst="rect">
            <a:avLst/>
          </a:prstGeom>
        </p:spPr>
      </p:pic>
      <p:pic>
        <p:nvPicPr>
          <p:cNvPr id="22" name="Picture 21" descr="A computer with a black screen&#10;&#10;Description automatically generated">
            <a:extLst>
              <a:ext uri="{FF2B5EF4-FFF2-40B4-BE49-F238E27FC236}">
                <a16:creationId xmlns:a16="http://schemas.microsoft.com/office/drawing/2014/main" id="{9E360F2A-A8F3-AB74-72D2-CF66712B4F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13986" y="1028788"/>
            <a:ext cx="4863456" cy="2596255"/>
          </a:xfrm>
          <a:prstGeom prst="rect">
            <a:avLst/>
          </a:prstGeom>
        </p:spPr>
      </p:pic>
      <p:pic>
        <p:nvPicPr>
          <p:cNvPr id="32" name="Picture 3">
            <a:extLst>
              <a:ext uri="{FF2B5EF4-FFF2-40B4-BE49-F238E27FC236}">
                <a16:creationId xmlns:a16="http://schemas.microsoft.com/office/drawing/2014/main" id="{EF32767E-98B0-DA71-1210-1446ECF5EC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871882"/>
            <a:ext cx="12192000" cy="986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 35">
            <a:extLst>
              <a:ext uri="{FF2B5EF4-FFF2-40B4-BE49-F238E27FC236}">
                <a16:creationId xmlns:a16="http://schemas.microsoft.com/office/drawing/2014/main" id="{6485A257-2EDF-E98B-D207-28457FE7CA36}"/>
              </a:ext>
            </a:extLst>
          </p:cNvPr>
          <p:cNvGrpSpPr/>
          <p:nvPr/>
        </p:nvGrpSpPr>
        <p:grpSpPr>
          <a:xfrm>
            <a:off x="1708032" y="3920351"/>
            <a:ext cx="4104141" cy="2121926"/>
            <a:chOff x="445701" y="2116064"/>
            <a:chExt cx="5788713" cy="2992884"/>
          </a:xfrm>
        </p:grpSpPr>
        <p:pic>
          <p:nvPicPr>
            <p:cNvPr id="33" name="Graphic 4">
              <a:extLst>
                <a:ext uri="{FF2B5EF4-FFF2-40B4-BE49-F238E27FC236}">
                  <a16:creationId xmlns:a16="http://schemas.microsoft.com/office/drawing/2014/main" id="{551724FF-EE68-4C3A-7CAB-1BAF27931D4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5701" y="2116064"/>
              <a:ext cx="5788713" cy="2992884"/>
            </a:xfrm>
            <a:prstGeom prst="rect">
              <a:avLst/>
            </a:prstGeom>
          </p:spPr>
        </p:pic>
        <p:pic>
          <p:nvPicPr>
            <p:cNvPr id="35" name="Picture 34" descr="A screenshot of a computer&#10;&#10;Description automatically generated">
              <a:extLst>
                <a:ext uri="{FF2B5EF4-FFF2-40B4-BE49-F238E27FC236}">
                  <a16:creationId xmlns:a16="http://schemas.microsoft.com/office/drawing/2014/main" id="{62042606-F7F7-4E6A-9F2C-65AA1A3D0C6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9917" y="2293605"/>
              <a:ext cx="4473771" cy="2518436"/>
            </a:xfrm>
            <a:prstGeom prst="rect">
              <a:avLst/>
            </a:prstGeom>
          </p:spPr>
        </p:pic>
      </p:grpSp>
      <p:sp>
        <p:nvSpPr>
          <p:cNvPr id="37" name="ZoneTexte 21">
            <a:extLst>
              <a:ext uri="{FF2B5EF4-FFF2-40B4-BE49-F238E27FC236}">
                <a16:creationId xmlns:a16="http://schemas.microsoft.com/office/drawing/2014/main" id="{F8177DBB-06A4-FA95-AB64-F54A036A9ABD}"/>
              </a:ext>
            </a:extLst>
          </p:cNvPr>
          <p:cNvSpPr txBox="1"/>
          <p:nvPr/>
        </p:nvSpPr>
        <p:spPr>
          <a:xfrm>
            <a:off x="5444184" y="4604744"/>
            <a:ext cx="221587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State of Mass Timber in Canada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Map, Database and Dashboard for Canadian Forest Service, NRCan</a:t>
            </a:r>
          </a:p>
        </p:txBody>
      </p:sp>
      <p:sp>
        <p:nvSpPr>
          <p:cNvPr id="7" name="Title 11">
            <a:extLst>
              <a:ext uri="{FF2B5EF4-FFF2-40B4-BE49-F238E27FC236}">
                <a16:creationId xmlns:a16="http://schemas.microsoft.com/office/drawing/2014/main" id="{2B8EB0D3-D4FB-66E2-3035-6BAA323E03B8}"/>
              </a:ext>
            </a:extLst>
          </p:cNvPr>
          <p:cNvSpPr txBox="1">
            <a:spLocks/>
          </p:cNvSpPr>
          <p:nvPr/>
        </p:nvSpPr>
        <p:spPr>
          <a:xfrm>
            <a:off x="39328" y="215435"/>
            <a:ext cx="7762902" cy="54548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70000"/>
              </a:lnSpc>
              <a:spcBef>
                <a:spcPct val="0"/>
              </a:spcBef>
              <a:spcAft>
                <a:spcPts val="0"/>
              </a:spcAft>
              <a:buClrTx/>
              <a:buSzTx/>
              <a:buFontTx/>
              <a:buNone/>
              <a:tabLst/>
              <a:defRPr/>
            </a:pPr>
            <a:r>
              <a:rPr kumimoji="0" lang="en-US" sz="3400" b="0" i="0" u="none" strike="noStrike" kern="1200" cap="none" spc="0" normalizeH="0" baseline="0" noProof="0">
                <a:ln>
                  <a:noFill/>
                </a:ln>
                <a:solidFill>
                  <a:prstClr val="black"/>
                </a:solidFill>
                <a:effectLst/>
                <a:uLnTx/>
                <a:uFillTx/>
                <a:latin typeface="Calibri Light" panose="020F0302020204030204" pitchFamily="34" charset="0"/>
                <a:ea typeface="Open Sans" panose="020B0606030504020204" pitchFamily="34" charset="0"/>
                <a:cs typeface="Calibri Light" panose="020F0302020204030204" pitchFamily="34" charset="0"/>
              </a:rPr>
              <a:t>Other opportunities for collaboration:</a:t>
            </a:r>
            <a:br>
              <a:rPr kumimoji="0" lang="en-US" sz="3400" b="0" i="0" u="none" strike="noStrike" kern="1200" cap="none" spc="0" normalizeH="0" baseline="0" noProof="0">
                <a:ln>
                  <a:noFill/>
                </a:ln>
                <a:solidFill>
                  <a:prstClr val="black"/>
                </a:solidFill>
                <a:effectLst/>
                <a:uLnTx/>
                <a:uFillTx/>
                <a:latin typeface="Calibri Light" panose="020F0302020204030204" pitchFamily="34" charset="0"/>
                <a:ea typeface="Open Sans" panose="020B0606030504020204" pitchFamily="34" charset="0"/>
                <a:cs typeface="Calibri Light" panose="020F0302020204030204" pitchFamily="34" charset="0"/>
              </a:rPr>
            </a:br>
            <a:r>
              <a:rPr kumimoji="0" lang="en-US" sz="3400" b="0" i="0" u="none" strike="noStrike" kern="1200" cap="none" spc="0" normalizeH="0" baseline="0" noProof="0">
                <a:ln>
                  <a:noFill/>
                </a:ln>
                <a:solidFill>
                  <a:prstClr val="black"/>
                </a:solidFill>
                <a:effectLst/>
                <a:uLnTx/>
                <a:uFillTx/>
                <a:latin typeface="Calibri Light" panose="020F0302020204030204" pitchFamily="34" charset="0"/>
                <a:ea typeface="Open Sans" panose="020B0606030504020204" pitchFamily="34" charset="0"/>
                <a:cs typeface="Calibri Light" panose="020F0302020204030204" pitchFamily="34" charset="0"/>
              </a:rPr>
              <a:t> How can we support you?</a:t>
            </a:r>
          </a:p>
        </p:txBody>
      </p:sp>
      <p:grpSp>
        <p:nvGrpSpPr>
          <p:cNvPr id="5" name="Group 4">
            <a:extLst>
              <a:ext uri="{FF2B5EF4-FFF2-40B4-BE49-F238E27FC236}">
                <a16:creationId xmlns:a16="http://schemas.microsoft.com/office/drawing/2014/main" id="{C6196CC7-9515-FB45-B15E-86ED52C14160}"/>
              </a:ext>
            </a:extLst>
          </p:cNvPr>
          <p:cNvGrpSpPr/>
          <p:nvPr/>
        </p:nvGrpSpPr>
        <p:grpSpPr>
          <a:xfrm>
            <a:off x="81423" y="61804"/>
            <a:ext cx="425018" cy="422360"/>
            <a:chOff x="621783" y="2438418"/>
            <a:chExt cx="425018" cy="422360"/>
          </a:xfrm>
        </p:grpSpPr>
        <p:sp>
          <p:nvSpPr>
            <p:cNvPr id="29" name="Oval 28">
              <a:extLst>
                <a:ext uri="{FF2B5EF4-FFF2-40B4-BE49-F238E27FC236}">
                  <a16:creationId xmlns:a16="http://schemas.microsoft.com/office/drawing/2014/main" id="{5B65B86A-0CAC-3971-6325-2CCD9F6F8E69}"/>
                </a:ext>
              </a:extLst>
            </p:cNvPr>
            <p:cNvSpPr/>
            <p:nvPr/>
          </p:nvSpPr>
          <p:spPr>
            <a:xfrm>
              <a:off x="624441" y="2438418"/>
              <a:ext cx="422360" cy="422360"/>
            </a:xfrm>
            <a:prstGeom prst="ellipse">
              <a:avLst/>
            </a:prstGeom>
            <a:gradFill>
              <a:gsLst>
                <a:gs pos="0">
                  <a:srgbClr val="25ACF7"/>
                </a:gs>
                <a:gs pos="50000">
                  <a:srgbClr val="099FF0"/>
                </a:gs>
                <a:gs pos="100000">
                  <a:srgbClr val="0887CE"/>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150" b="1" i="0" u="none" strike="noStrike" kern="1200" cap="none" spc="0" normalizeH="0" baseline="0" noProof="0">
                <a:ln>
                  <a:noFill/>
                </a:ln>
                <a:solidFill>
                  <a:prstClr val="white"/>
                </a:solidFill>
                <a:effectLst/>
                <a:uLnTx/>
                <a:uFillTx/>
                <a:latin typeface="Open Sans"/>
                <a:ea typeface="+mn-ea"/>
                <a:cs typeface="+mn-cs"/>
              </a:endParaRPr>
            </a:p>
          </p:txBody>
        </p:sp>
        <p:sp>
          <p:nvSpPr>
            <p:cNvPr id="30" name="TextBox 29">
              <a:extLst>
                <a:ext uri="{FF2B5EF4-FFF2-40B4-BE49-F238E27FC236}">
                  <a16:creationId xmlns:a16="http://schemas.microsoft.com/office/drawing/2014/main" id="{C2BBE470-5BCA-D600-7F36-923E68D9C3AE}"/>
                </a:ext>
              </a:extLst>
            </p:cNvPr>
            <p:cNvSpPr txBox="1"/>
            <p:nvPr/>
          </p:nvSpPr>
          <p:spPr>
            <a:xfrm>
              <a:off x="621783" y="2474953"/>
              <a:ext cx="4223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18</a:t>
              </a:r>
              <a:endParaRPr kumimoji="0" lang="en-CA"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pic>
        <p:nvPicPr>
          <p:cNvPr id="1027" name="Picture 2">
            <a:extLst>
              <a:ext uri="{FF2B5EF4-FFF2-40B4-BE49-F238E27FC236}">
                <a16:creationId xmlns:a16="http://schemas.microsoft.com/office/drawing/2014/main" id="{8F8885E1-A59D-6CC9-1C64-17DE31AE680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6428" y="1551160"/>
            <a:ext cx="3065097" cy="194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547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90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1"/>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5AE6CB-AD89-8864-3802-20480A8848A2}"/>
              </a:ext>
            </a:extLst>
          </p:cNvPr>
          <p:cNvSpPr>
            <a:spLocks/>
          </p:cNvSpPr>
          <p:nvPr/>
        </p:nvSpPr>
        <p:spPr>
          <a:xfrm>
            <a:off x="6917635" y="0"/>
            <a:ext cx="5274364" cy="4171950"/>
          </a:xfrm>
          <a:prstGeom prst="rect">
            <a:avLst/>
          </a:prstGeom>
          <a:solidFill>
            <a:srgbClr val="E5F7FF"/>
          </a:solidFill>
          <a:ln>
            <a:noFill/>
          </a:ln>
          <a:effectLst>
            <a:outerShdw blurRad="50800" dist="38100" dir="10800000" algn="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A9F7"/>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E0D511FB-D41A-B0F9-2781-EFAA52573D56}"/>
              </a:ext>
            </a:extLst>
          </p:cNvPr>
          <p:cNvSpPr>
            <a:spLocks/>
          </p:cNvSpPr>
          <p:nvPr/>
        </p:nvSpPr>
        <p:spPr>
          <a:xfrm>
            <a:off x="6917635" y="3780346"/>
            <a:ext cx="5274364" cy="3077653"/>
          </a:xfrm>
          <a:prstGeom prst="rect">
            <a:avLst/>
          </a:prstGeom>
          <a:solidFill>
            <a:srgbClr val="00A9F7"/>
          </a:solidFill>
          <a:ln>
            <a:noFill/>
          </a:ln>
          <a:effectLst>
            <a:outerShdw blurRad="50800" dist="38100" dir="10800000" algn="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Title 1">
            <a:extLst>
              <a:ext uri="{FF2B5EF4-FFF2-40B4-BE49-F238E27FC236}">
                <a16:creationId xmlns:a16="http://schemas.microsoft.com/office/drawing/2014/main" id="{3F083332-EB86-8F61-CF5C-A32E50AAFAC9}"/>
              </a:ext>
            </a:extLst>
          </p:cNvPr>
          <p:cNvSpPr txBox="1">
            <a:spLocks/>
          </p:cNvSpPr>
          <p:nvPr/>
        </p:nvSpPr>
        <p:spPr>
          <a:xfrm>
            <a:off x="76827" y="61542"/>
            <a:ext cx="6763979" cy="58731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3C3C3C"/>
                </a:solidFill>
                <a:effectLst/>
                <a:uLnTx/>
                <a:uFillTx/>
                <a:latin typeface="Calibri Light" panose="020F0302020204030204" pitchFamily="34" charset="0"/>
                <a:ea typeface="+mj-ea"/>
                <a:cs typeface="Calibri Light" panose="020F0302020204030204" pitchFamily="34" charset="0"/>
              </a:rPr>
              <a:t>Collaboration Opportunities</a:t>
            </a:r>
            <a:endParaRPr kumimoji="0" lang="en-CA" sz="3600" b="0" i="0" u="none" strike="noStrike" kern="1200" cap="none" spc="0" normalizeH="0" baseline="0" noProof="0">
              <a:ln>
                <a:noFill/>
              </a:ln>
              <a:solidFill>
                <a:srgbClr val="3C3C3C"/>
              </a:solidFill>
              <a:effectLst/>
              <a:uLnTx/>
              <a:uFillTx/>
              <a:latin typeface="Calibri Light" panose="020F0302020204030204" pitchFamily="34" charset="0"/>
              <a:ea typeface="+mj-ea"/>
              <a:cs typeface="Calibri Light" panose="020F0302020204030204" pitchFamily="34" charset="0"/>
            </a:endParaRPr>
          </a:p>
        </p:txBody>
      </p:sp>
      <p:sp>
        <p:nvSpPr>
          <p:cNvPr id="20" name="Text Placeholder 19">
            <a:extLst>
              <a:ext uri="{FF2B5EF4-FFF2-40B4-BE49-F238E27FC236}">
                <a16:creationId xmlns:a16="http://schemas.microsoft.com/office/drawing/2014/main" id="{1518232E-D94D-F6D1-C24F-90E7B889A656}"/>
              </a:ext>
            </a:extLst>
          </p:cNvPr>
          <p:cNvSpPr txBox="1">
            <a:spLocks/>
          </p:cNvSpPr>
          <p:nvPr/>
        </p:nvSpPr>
        <p:spPr>
          <a:xfrm>
            <a:off x="6751850" y="180110"/>
            <a:ext cx="2414100" cy="396932"/>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4000" b="1" kern="1200">
                <a:solidFill>
                  <a:schemeClr val="accent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0AAF6"/>
                </a:solidFill>
                <a:effectLst/>
                <a:uLnTx/>
                <a:uFillTx/>
                <a:latin typeface="Calibri Light" panose="020F0302020204030204"/>
                <a:ea typeface="+mn-ea"/>
                <a:cs typeface="+mn-cs"/>
              </a:rPr>
              <a:t>HC “Real-time</a:t>
            </a:r>
            <a:br>
              <a:rPr kumimoji="0" lang="en-US" sz="1400" b="0" i="0" u="none" strike="noStrike" kern="1200" cap="none" spc="0" normalizeH="0" baseline="0" noProof="0">
                <a:ln>
                  <a:noFill/>
                </a:ln>
                <a:solidFill>
                  <a:srgbClr val="00AAF6"/>
                </a:solidFill>
                <a:effectLst/>
                <a:uLnTx/>
                <a:uFillTx/>
                <a:latin typeface="Calibri Light" panose="020F0302020204030204"/>
                <a:ea typeface="+mn-ea"/>
                <a:cs typeface="+mn-cs"/>
              </a:rPr>
            </a:br>
            <a:r>
              <a:rPr kumimoji="0" lang="en-US" sz="1400" b="0" i="0" u="none" strike="noStrike" kern="1200" cap="none" spc="0" normalizeH="0" baseline="0" noProof="0">
                <a:ln>
                  <a:noFill/>
                </a:ln>
                <a:solidFill>
                  <a:srgbClr val="00AAF6"/>
                </a:solidFill>
                <a:effectLst/>
                <a:uLnTx/>
                <a:uFillTx/>
                <a:latin typeface="Calibri Light" panose="020F0302020204030204"/>
                <a:ea typeface="+mn-ea"/>
                <a:cs typeface="+mn-cs"/>
              </a:rPr>
              <a:t> Environmental Radioactivity </a:t>
            </a:r>
            <a:br>
              <a:rPr kumimoji="0" lang="en-US" sz="1400" b="0" i="0" u="none" strike="noStrike" kern="1200" cap="none" spc="0" normalizeH="0" baseline="0" noProof="0">
                <a:ln>
                  <a:noFill/>
                </a:ln>
                <a:solidFill>
                  <a:srgbClr val="00AAF6"/>
                </a:solidFill>
                <a:effectLst/>
                <a:uLnTx/>
                <a:uFillTx/>
                <a:latin typeface="Calibri Light" panose="020F0302020204030204"/>
                <a:ea typeface="+mn-ea"/>
                <a:cs typeface="+mn-cs"/>
              </a:rPr>
            </a:br>
            <a:r>
              <a:rPr kumimoji="0" lang="en-US" sz="1400" b="0" i="0" u="none" strike="noStrike" kern="1200" cap="none" spc="0" normalizeH="0" baseline="0" noProof="0">
                <a:ln>
                  <a:noFill/>
                </a:ln>
                <a:solidFill>
                  <a:srgbClr val="00AAF6"/>
                </a:solidFill>
                <a:effectLst/>
                <a:uLnTx/>
                <a:uFillTx/>
                <a:latin typeface="Calibri Light" panose="020F0302020204030204"/>
                <a:ea typeface="+mn-ea"/>
                <a:cs typeface="+mn-cs"/>
              </a:rPr>
              <a:t>Monitoring Dataset</a:t>
            </a:r>
          </a:p>
        </p:txBody>
      </p:sp>
      <p:sp>
        <p:nvSpPr>
          <p:cNvPr id="109" name="Freeform: Shape 108">
            <a:extLst>
              <a:ext uri="{FF2B5EF4-FFF2-40B4-BE49-F238E27FC236}">
                <a16:creationId xmlns:a16="http://schemas.microsoft.com/office/drawing/2014/main" id="{CF66C15C-8061-46C3-913E-07F96A8187CC}"/>
              </a:ext>
            </a:extLst>
          </p:cNvPr>
          <p:cNvSpPr/>
          <p:nvPr/>
        </p:nvSpPr>
        <p:spPr>
          <a:xfrm>
            <a:off x="154700" y="3451000"/>
            <a:ext cx="6600146" cy="2603249"/>
          </a:xfrm>
          <a:custGeom>
            <a:avLst/>
            <a:gdLst>
              <a:gd name="connsiteX0" fmla="*/ 0 w 11608903"/>
              <a:gd name="connsiteY0" fmla="*/ 0 h 963900"/>
              <a:gd name="connsiteX1" fmla="*/ 11608903 w 11608903"/>
              <a:gd name="connsiteY1" fmla="*/ 0 h 963900"/>
              <a:gd name="connsiteX2" fmla="*/ 11608903 w 11608903"/>
              <a:gd name="connsiteY2" fmla="*/ 963900 h 963900"/>
              <a:gd name="connsiteX3" fmla="*/ 0 w 11608903"/>
              <a:gd name="connsiteY3" fmla="*/ 963900 h 963900"/>
              <a:gd name="connsiteX4" fmla="*/ 0 w 11608903"/>
              <a:gd name="connsiteY4" fmla="*/ 0 h 96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8903" h="963900">
                <a:moveTo>
                  <a:pt x="0" y="0"/>
                </a:moveTo>
                <a:lnTo>
                  <a:pt x="11608903" y="0"/>
                </a:lnTo>
                <a:lnTo>
                  <a:pt x="11608903" y="963900"/>
                </a:lnTo>
                <a:lnTo>
                  <a:pt x="0" y="963900"/>
                </a:lnTo>
                <a:lnTo>
                  <a:pt x="0" y="0"/>
                </a:lnTo>
                <a:close/>
              </a:path>
            </a:pathLst>
          </a:custGeom>
          <a:ln>
            <a:solidFill>
              <a:srgbClr val="0073E3"/>
            </a:solidFill>
          </a:ln>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0980" tIns="354076" rIns="900980" bIns="120904" numCol="1" spcCol="1270" anchor="t" anchorCtr="0">
            <a:noAutofit/>
          </a:bodyPr>
          <a:lstStyle/>
          <a:p>
            <a:pPr marL="0" marR="0" lvl="1" indent="0" algn="l" defTabSz="755650" rtl="0" eaLnBrk="1" fontAlgn="auto" latinLnBrk="0" hangingPunct="1">
              <a:lnSpc>
                <a:spcPct val="90000"/>
              </a:lnSpc>
              <a:spcBef>
                <a:spcPct val="0"/>
              </a:spcBef>
              <a:spcAft>
                <a:spcPct val="15000"/>
              </a:spcAft>
              <a:buClrTx/>
              <a:buSzTx/>
              <a:buFontTx/>
              <a:buNone/>
              <a:tabLst/>
              <a:defRPr/>
            </a:pPr>
            <a:endParaRPr kumimoji="0" lang="en-CA" sz="1700" b="0" i="0" u="none" strike="noStrike" kern="1200" cap="none" spc="0" normalizeH="0" baseline="0" noProof="0">
              <a:ln>
                <a:noFill/>
              </a:ln>
              <a:solidFill>
                <a:srgbClr val="3C3C3C">
                  <a:hueOff val="0"/>
                  <a:satOff val="0"/>
                  <a:lumOff val="0"/>
                  <a:alphaOff val="0"/>
                </a:srgbClr>
              </a:solidFill>
              <a:effectLst/>
              <a:uLnTx/>
              <a:uFillTx/>
              <a:latin typeface="Open Sans"/>
              <a:ea typeface="+mn-ea"/>
              <a:cs typeface="+mn-cs"/>
            </a:endParaRPr>
          </a:p>
        </p:txBody>
      </p:sp>
      <p:sp>
        <p:nvSpPr>
          <p:cNvPr id="110" name="Freeform: Shape 109">
            <a:extLst>
              <a:ext uri="{FF2B5EF4-FFF2-40B4-BE49-F238E27FC236}">
                <a16:creationId xmlns:a16="http://schemas.microsoft.com/office/drawing/2014/main" id="{B5CBC7DA-C264-54AA-5E16-0DAEB57DDA10}"/>
              </a:ext>
            </a:extLst>
          </p:cNvPr>
          <p:cNvSpPr/>
          <p:nvPr/>
        </p:nvSpPr>
        <p:spPr>
          <a:xfrm>
            <a:off x="211830" y="3224010"/>
            <a:ext cx="6311366" cy="311902"/>
          </a:xfrm>
          <a:custGeom>
            <a:avLst/>
            <a:gdLst>
              <a:gd name="connsiteX0" fmla="*/ 0 w 8126232"/>
              <a:gd name="connsiteY0" fmla="*/ 83642 h 501840"/>
              <a:gd name="connsiteX1" fmla="*/ 83642 w 8126232"/>
              <a:gd name="connsiteY1" fmla="*/ 0 h 501840"/>
              <a:gd name="connsiteX2" fmla="*/ 8042590 w 8126232"/>
              <a:gd name="connsiteY2" fmla="*/ 0 h 501840"/>
              <a:gd name="connsiteX3" fmla="*/ 8126232 w 8126232"/>
              <a:gd name="connsiteY3" fmla="*/ 83642 h 501840"/>
              <a:gd name="connsiteX4" fmla="*/ 8126232 w 8126232"/>
              <a:gd name="connsiteY4" fmla="*/ 418198 h 501840"/>
              <a:gd name="connsiteX5" fmla="*/ 8042590 w 8126232"/>
              <a:gd name="connsiteY5" fmla="*/ 501840 h 501840"/>
              <a:gd name="connsiteX6" fmla="*/ 83642 w 8126232"/>
              <a:gd name="connsiteY6" fmla="*/ 501840 h 501840"/>
              <a:gd name="connsiteX7" fmla="*/ 0 w 8126232"/>
              <a:gd name="connsiteY7" fmla="*/ 418198 h 501840"/>
              <a:gd name="connsiteX8" fmla="*/ 0 w 8126232"/>
              <a:gd name="connsiteY8" fmla="*/ 83642 h 50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6232" h="501840">
                <a:moveTo>
                  <a:pt x="0" y="83642"/>
                </a:moveTo>
                <a:cubicBezTo>
                  <a:pt x="0" y="37448"/>
                  <a:pt x="37448" y="0"/>
                  <a:pt x="83642" y="0"/>
                </a:cubicBezTo>
                <a:lnTo>
                  <a:pt x="8042590" y="0"/>
                </a:lnTo>
                <a:cubicBezTo>
                  <a:pt x="8088784" y="0"/>
                  <a:pt x="8126232" y="37448"/>
                  <a:pt x="8126232" y="83642"/>
                </a:cubicBezTo>
                <a:lnTo>
                  <a:pt x="8126232" y="418198"/>
                </a:lnTo>
                <a:cubicBezTo>
                  <a:pt x="8126232" y="464392"/>
                  <a:pt x="8088784" y="501840"/>
                  <a:pt x="8042590" y="501840"/>
                </a:cubicBezTo>
                <a:lnTo>
                  <a:pt x="83642" y="501840"/>
                </a:lnTo>
                <a:cubicBezTo>
                  <a:pt x="37448" y="501840"/>
                  <a:pt x="0" y="464392"/>
                  <a:pt x="0" y="418198"/>
                </a:cubicBezTo>
                <a:lnTo>
                  <a:pt x="0" y="83642"/>
                </a:lnTo>
                <a:close/>
              </a:path>
            </a:pathLst>
          </a:custGeom>
          <a:ln/>
        </p:spPr>
        <p:style>
          <a:lnRef idx="0">
            <a:schemeClr val="accent3"/>
          </a:lnRef>
          <a:fillRef idx="3">
            <a:schemeClr val="accent3"/>
          </a:fillRef>
          <a:effectRef idx="3">
            <a:schemeClr val="accent3"/>
          </a:effectRef>
          <a:fontRef idx="minor">
            <a:schemeClr val="lt1"/>
          </a:fontRef>
        </p:style>
        <p:txBody>
          <a:bodyPr spcFirstLastPara="0" vert="horz" wrap="square" lIns="331650" tIns="24498" rIns="331650" bIns="24498" numCol="1" spcCol="1270" anchor="ctr" anchorCtr="0">
            <a:noAutofit/>
          </a:bodyPr>
          <a:lstStyle/>
          <a:p>
            <a:pPr marL="0" marR="0" lvl="0" indent="0" algn="l" defTabSz="755650" rtl="0" eaLnBrk="1" fontAlgn="auto" latinLnBrk="0" hangingPunct="1">
              <a:lnSpc>
                <a:spcPct val="90000"/>
              </a:lnSpc>
              <a:spcBef>
                <a:spcPct val="0"/>
              </a:spcBef>
              <a:spcAft>
                <a:spcPct val="3500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07" name="TextBox 106">
            <a:extLst>
              <a:ext uri="{FF2B5EF4-FFF2-40B4-BE49-F238E27FC236}">
                <a16:creationId xmlns:a16="http://schemas.microsoft.com/office/drawing/2014/main" id="{CCC49759-36AE-39F9-990F-61288D5772FB}"/>
              </a:ext>
            </a:extLst>
          </p:cNvPr>
          <p:cNvSpPr txBox="1"/>
          <p:nvPr/>
        </p:nvSpPr>
        <p:spPr>
          <a:xfrm>
            <a:off x="154698" y="3519531"/>
            <a:ext cx="6771808" cy="2708434"/>
          </a:xfrm>
          <a:prstGeom prst="rect">
            <a:avLst/>
          </a:prstGeom>
          <a:noFill/>
        </p:spPr>
        <p:txBody>
          <a:bodyPr wrap="square">
            <a:spAutoFit/>
          </a:bodyPr>
          <a:lstStyle/>
          <a:p>
            <a:pPr marL="288925" marR="0" lvl="2" indent="-231775" algn="l" defTabSz="444500" rtl="0" eaLnBrk="1" fontAlgn="auto" latinLnBrk="0" hangingPunct="1">
              <a:spcBef>
                <a:spcPct val="0"/>
              </a:spcBef>
              <a:spcAft>
                <a:spcPts val="200"/>
              </a:spcAft>
              <a:buClrTx/>
              <a:buSzTx/>
              <a:buFont typeface="Arial" panose="020B0604020202020204" pitchFamily="34" charset="0"/>
              <a:buChar char="•"/>
              <a:tabLst/>
              <a:defRPr/>
            </a:pPr>
            <a:r>
              <a:rPr lang="en-US" sz="1600" b="1">
                <a:solidFill>
                  <a:srgbClr val="3C3C3C"/>
                </a:solidFill>
                <a:latin typeface="Calibri" panose="020F0502020204030204" pitchFamily="34" charset="0"/>
                <a:cs typeface="Calibri" panose="020F0502020204030204" pitchFamily="34" charset="0"/>
              </a:rPr>
              <a:t>Initiative Pages: </a:t>
            </a:r>
            <a:r>
              <a:rPr lang="en-US" sz="1600">
                <a:solidFill>
                  <a:srgbClr val="3C3C3C"/>
                </a:solidFill>
                <a:latin typeface="Calibri" panose="020F0502020204030204" pitchFamily="34" charset="0"/>
                <a:cs typeface="Calibri" panose="020F0502020204030204" pitchFamily="34" charset="0"/>
              </a:rPr>
              <a:t>Featured geospatial initiatives on GEO.ca: </a:t>
            </a:r>
          </a:p>
          <a:p>
            <a:pPr marL="288925" marR="0" lvl="2" indent="-231775" algn="l" defTabSz="444500" rtl="0" eaLnBrk="1" fontAlgn="auto" latinLnBrk="0" hangingPunct="1">
              <a:spcBef>
                <a:spcPct val="0"/>
              </a:spcBef>
              <a:spcAft>
                <a:spcPts val="20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3C3C3C"/>
                </a:solidFill>
                <a:effectLst/>
                <a:uLnTx/>
                <a:uFillTx/>
                <a:latin typeface="Calibri" panose="020F0502020204030204" pitchFamily="34" charset="0"/>
                <a:cs typeface="Calibri" panose="020F0502020204030204" pitchFamily="34" charset="0"/>
              </a:rPr>
              <a:t>Communities: </a:t>
            </a:r>
            <a:r>
              <a:rPr kumimoji="0" lang="en-US" sz="1600" b="0" i="0" u="none" strike="noStrike" kern="1200" cap="none" spc="0" normalizeH="0" baseline="0" noProof="0">
                <a:ln>
                  <a:noFill/>
                </a:ln>
                <a:solidFill>
                  <a:srgbClr val="3C3C3C"/>
                </a:solidFill>
                <a:effectLst/>
                <a:uLnTx/>
                <a:uFillTx/>
                <a:latin typeface="Calibri" panose="020F0502020204030204" pitchFamily="34" charset="0"/>
                <a:cs typeface="Calibri" panose="020F0502020204030204" pitchFamily="34" charset="0"/>
              </a:rPr>
              <a:t>Open, issue/subject-focused web spaces in GEO.ca where you can connect to data, resources and information – to spur interaction and innovation. </a:t>
            </a:r>
          </a:p>
          <a:p>
            <a:pPr marL="509588" lvl="3" indent="-161925" defTabSz="444500">
              <a:spcBef>
                <a:spcPct val="0"/>
              </a:spcBef>
              <a:buFont typeface="Courier New" panose="02070309020205020404" pitchFamily="49" charset="0"/>
              <a:buChar char="o"/>
              <a:defRPr/>
            </a:pPr>
            <a:r>
              <a:rPr lang="en-US" sz="1600" b="1">
                <a:solidFill>
                  <a:srgbClr val="3C3C3C"/>
                </a:solidFill>
                <a:latin typeface="Calibri" panose="020F0502020204030204" pitchFamily="34" charset="0"/>
                <a:cs typeface="Calibri" panose="020F0502020204030204" pitchFamily="34" charset="0"/>
              </a:rPr>
              <a:t>Increase exposure </a:t>
            </a:r>
            <a:r>
              <a:rPr lang="en-US" sz="1600">
                <a:solidFill>
                  <a:srgbClr val="3C3C3C"/>
                </a:solidFill>
                <a:latin typeface="Calibri" panose="020F0502020204030204" pitchFamily="34" charset="0"/>
                <a:cs typeface="Calibri" panose="020F0502020204030204" pitchFamily="34" charset="0"/>
              </a:rPr>
              <a:t>of your work by reaching a broader audience</a:t>
            </a:r>
          </a:p>
          <a:p>
            <a:pPr marL="509588" lvl="3" indent="-161925" defTabSz="444500">
              <a:spcBef>
                <a:spcPct val="0"/>
              </a:spcBef>
              <a:buFont typeface="Courier New" panose="02070309020205020404" pitchFamily="49" charset="0"/>
              <a:buChar char="o"/>
              <a:defRPr/>
            </a:pPr>
            <a:r>
              <a:rPr lang="en-US" sz="1600" b="1">
                <a:solidFill>
                  <a:srgbClr val="3C3C3C"/>
                </a:solidFill>
                <a:latin typeface="Calibri" panose="020F0502020204030204" pitchFamily="34" charset="0"/>
                <a:cs typeface="Calibri" panose="020F0502020204030204" pitchFamily="34" charset="0"/>
              </a:rPr>
              <a:t>Enhanced visibility</a:t>
            </a:r>
            <a:r>
              <a:rPr lang="en-US" sz="1600">
                <a:solidFill>
                  <a:srgbClr val="3C3C3C"/>
                </a:solidFill>
                <a:latin typeface="Calibri" panose="020F0502020204030204" pitchFamily="34" charset="0"/>
                <a:cs typeface="Calibri" panose="020F0502020204030204" pitchFamily="34" charset="0"/>
              </a:rPr>
              <a:t>: Provide direct links to your key pages, promoted through social media</a:t>
            </a:r>
          </a:p>
          <a:p>
            <a:pPr marL="509588" lvl="3" indent="-161925" defTabSz="444500">
              <a:spcBef>
                <a:spcPct val="0"/>
              </a:spcBef>
              <a:buFont typeface="Courier New" panose="02070309020205020404" pitchFamily="49" charset="0"/>
              <a:buChar char="o"/>
              <a:defRPr/>
            </a:pPr>
            <a:r>
              <a:rPr lang="en-US" sz="1600" b="1">
                <a:solidFill>
                  <a:srgbClr val="3C3C3C"/>
                </a:solidFill>
                <a:latin typeface="Calibri" panose="020F0502020204030204" pitchFamily="34" charset="0"/>
                <a:cs typeface="Calibri" panose="020F0502020204030204" pitchFamily="34" charset="0"/>
              </a:rPr>
              <a:t>Align with GC priorities</a:t>
            </a:r>
            <a:r>
              <a:rPr lang="en-US" sz="1600">
                <a:solidFill>
                  <a:srgbClr val="3C3C3C"/>
                </a:solidFill>
                <a:latin typeface="Calibri" panose="020F0502020204030204" pitchFamily="34" charset="0"/>
                <a:cs typeface="Calibri" panose="020F0502020204030204" pitchFamily="34" charset="0"/>
              </a:rPr>
              <a:t>: Open data/government</a:t>
            </a:r>
          </a:p>
          <a:p>
            <a:pPr marL="509588" lvl="3" indent="-161925" defTabSz="444500">
              <a:spcBef>
                <a:spcPct val="0"/>
              </a:spcBef>
              <a:buFont typeface="Courier New" panose="02070309020205020404" pitchFamily="49" charset="0"/>
              <a:buChar char="o"/>
              <a:defRPr/>
            </a:pPr>
            <a:r>
              <a:rPr lang="en-US" sz="1600" b="1">
                <a:solidFill>
                  <a:srgbClr val="3C3C3C"/>
                </a:solidFill>
                <a:latin typeface="Calibri" panose="020F0502020204030204" pitchFamily="34" charset="0"/>
                <a:cs typeface="Calibri" panose="020F0502020204030204" pitchFamily="34" charset="0"/>
              </a:rPr>
              <a:t>Advanced visualization</a:t>
            </a:r>
            <a:r>
              <a:rPr lang="en-US" sz="1600">
                <a:solidFill>
                  <a:srgbClr val="3C3C3C"/>
                </a:solidFill>
                <a:latin typeface="Calibri" panose="020F0502020204030204" pitchFamily="34" charset="0"/>
                <a:cs typeface="Calibri" panose="020F0502020204030204" pitchFamily="34" charset="0"/>
              </a:rPr>
              <a:t>: GeoView and Basemap of Canada</a:t>
            </a:r>
          </a:p>
          <a:p>
            <a:pPr marL="509588" lvl="3" indent="-161925" defTabSz="444500">
              <a:spcBef>
                <a:spcPct val="0"/>
              </a:spcBef>
              <a:buFont typeface="Courier New" panose="02070309020205020404" pitchFamily="49" charset="0"/>
              <a:buChar char="o"/>
              <a:defRPr/>
            </a:pPr>
            <a:r>
              <a:rPr lang="en-US" sz="1600" b="1">
                <a:solidFill>
                  <a:srgbClr val="3C3C3C"/>
                </a:solidFill>
                <a:latin typeface="Calibri" panose="020F0502020204030204" pitchFamily="34" charset="0"/>
                <a:cs typeface="Calibri" panose="020F0502020204030204" pitchFamily="34" charset="0"/>
              </a:rPr>
              <a:t>Authoritativeness of GEO.ca </a:t>
            </a:r>
          </a:p>
        </p:txBody>
      </p:sp>
      <p:pic>
        <p:nvPicPr>
          <p:cNvPr id="113" name="Picture 3">
            <a:extLst>
              <a:ext uri="{FF2B5EF4-FFF2-40B4-BE49-F238E27FC236}">
                <a16:creationId xmlns:a16="http://schemas.microsoft.com/office/drawing/2014/main" id="{309E98A8-121A-6FEF-F41D-A5ABFE892DC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5878418"/>
            <a:ext cx="12192000" cy="986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1BEA7A37-A9A2-6454-03D6-83465C4EFDDB}"/>
              </a:ext>
            </a:extLst>
          </p:cNvPr>
          <p:cNvGrpSpPr/>
          <p:nvPr/>
        </p:nvGrpSpPr>
        <p:grpSpPr>
          <a:xfrm>
            <a:off x="6902891" y="91532"/>
            <a:ext cx="5165478" cy="3460969"/>
            <a:chOff x="6288221" y="1333591"/>
            <a:chExt cx="6482599" cy="4343461"/>
          </a:xfrm>
        </p:grpSpPr>
        <p:grpSp>
          <p:nvGrpSpPr>
            <p:cNvPr id="117" name="Group 116">
              <a:extLst>
                <a:ext uri="{FF2B5EF4-FFF2-40B4-BE49-F238E27FC236}">
                  <a16:creationId xmlns:a16="http://schemas.microsoft.com/office/drawing/2014/main" id="{AB9BA95D-1AD2-57B7-1C06-E57435064A24}"/>
                </a:ext>
              </a:extLst>
            </p:cNvPr>
            <p:cNvGrpSpPr/>
            <p:nvPr/>
          </p:nvGrpSpPr>
          <p:grpSpPr>
            <a:xfrm>
              <a:off x="6288221" y="1797744"/>
              <a:ext cx="4376166" cy="3879308"/>
              <a:chOff x="-1210108" y="-402137"/>
              <a:chExt cx="6364918" cy="5642263"/>
            </a:xfrm>
          </p:grpSpPr>
          <p:pic>
            <p:nvPicPr>
              <p:cNvPr id="115" name="Picture 114">
                <a:extLst>
                  <a:ext uri="{FF2B5EF4-FFF2-40B4-BE49-F238E27FC236}">
                    <a16:creationId xmlns:a16="http://schemas.microsoft.com/office/drawing/2014/main" id="{4A92D340-4596-3E36-5F6E-EF49821259D7}"/>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210108" y="-402137"/>
                <a:ext cx="6364918" cy="5642263"/>
              </a:xfrm>
              <a:prstGeom prst="rect">
                <a:avLst/>
              </a:prstGeom>
            </p:spPr>
          </p:pic>
          <p:pic>
            <p:nvPicPr>
              <p:cNvPr id="116" name="Picture Placeholder 3" descr="A map of the world&#10;&#10;Description automatically generated">
                <a:extLst>
                  <a:ext uri="{FF2B5EF4-FFF2-40B4-BE49-F238E27FC236}">
                    <a16:creationId xmlns:a16="http://schemas.microsoft.com/office/drawing/2014/main" id="{8F468922-09B0-F9B9-94AD-EA6F0694F058}"/>
                  </a:ext>
                </a:extLst>
              </p:cNvPr>
              <p:cNvPicPr>
                <a:picLocks noChangeAspect="1"/>
              </p:cNvPicPr>
              <p:nvPr/>
            </p:nvPicPr>
            <p:blipFill>
              <a:blip r:embed="rId13">
                <a:extLst>
                  <a:ext uri="{28A0092B-C50C-407E-A947-70E740481C1C}">
                    <a14:useLocalDpi xmlns:a14="http://schemas.microsoft.com/office/drawing/2010/main" val="0"/>
                  </a:ext>
                </a:extLst>
              </a:blip>
              <a:srcRect l="595" r="595"/>
              <a:stretch>
                <a:fillRect/>
              </a:stretch>
            </p:blipFill>
            <p:spPr>
              <a:xfrm>
                <a:off x="-907235" y="224871"/>
                <a:ext cx="5702300" cy="3270251"/>
              </a:xfrm>
              <a:custGeom>
                <a:avLst/>
                <a:gdLst>
                  <a:gd name="connsiteX0" fmla="*/ 0 w 2863519"/>
                  <a:gd name="connsiteY0" fmla="*/ 0 h 3270250"/>
                  <a:gd name="connsiteX1" fmla="*/ 2863519 w 2863519"/>
                  <a:gd name="connsiteY1" fmla="*/ 0 h 3270250"/>
                  <a:gd name="connsiteX2" fmla="*/ 2863519 w 2863519"/>
                  <a:gd name="connsiteY2" fmla="*/ 3270250 h 3270250"/>
                  <a:gd name="connsiteX3" fmla="*/ 0 w 2863519"/>
                  <a:gd name="connsiteY3" fmla="*/ 3270250 h 3270250"/>
                </a:gdLst>
                <a:ahLst/>
                <a:cxnLst>
                  <a:cxn ang="0">
                    <a:pos x="connsiteX0" y="connsiteY0"/>
                  </a:cxn>
                  <a:cxn ang="0">
                    <a:pos x="connsiteX1" y="connsiteY1"/>
                  </a:cxn>
                  <a:cxn ang="0">
                    <a:pos x="connsiteX2" y="connsiteY2"/>
                  </a:cxn>
                  <a:cxn ang="0">
                    <a:pos x="connsiteX3" y="connsiteY3"/>
                  </a:cxn>
                </a:cxnLst>
                <a:rect l="l" t="t" r="r" b="b"/>
                <a:pathLst>
                  <a:path w="2863519" h="3270250">
                    <a:moveTo>
                      <a:pt x="0" y="0"/>
                    </a:moveTo>
                    <a:lnTo>
                      <a:pt x="2863519" y="0"/>
                    </a:lnTo>
                    <a:lnTo>
                      <a:pt x="2863519" y="3270250"/>
                    </a:lnTo>
                    <a:lnTo>
                      <a:pt x="0" y="3270250"/>
                    </a:lnTo>
                    <a:close/>
                  </a:path>
                </a:pathLst>
              </a:custGeom>
              <a:solidFill>
                <a:schemeClr val="bg1">
                  <a:lumMod val="85000"/>
                </a:schemeClr>
              </a:solidFill>
            </p:spPr>
          </p:pic>
        </p:grpSp>
        <p:grpSp>
          <p:nvGrpSpPr>
            <p:cNvPr id="21" name="Group 20">
              <a:extLst>
                <a:ext uri="{FF2B5EF4-FFF2-40B4-BE49-F238E27FC236}">
                  <a16:creationId xmlns:a16="http://schemas.microsoft.com/office/drawing/2014/main" id="{9D7F9D2F-4260-6A93-C2C7-321F224B99CC}"/>
                </a:ext>
              </a:extLst>
            </p:cNvPr>
            <p:cNvGrpSpPr/>
            <p:nvPr/>
          </p:nvGrpSpPr>
          <p:grpSpPr>
            <a:xfrm>
              <a:off x="9012943" y="1333591"/>
              <a:ext cx="3757877" cy="3118502"/>
              <a:chOff x="8272092" y="1869106"/>
              <a:chExt cx="5106769" cy="4237887"/>
            </a:xfrm>
          </p:grpSpPr>
          <p:pic>
            <p:nvPicPr>
              <p:cNvPr id="23" name="Image 16">
                <a:extLst>
                  <a:ext uri="{FF2B5EF4-FFF2-40B4-BE49-F238E27FC236}">
                    <a16:creationId xmlns:a16="http://schemas.microsoft.com/office/drawing/2014/main" id="{A82185CE-FCC2-AE07-87FD-B025DBD1EF85}"/>
                  </a:ext>
                </a:extLst>
              </p:cNvPr>
              <p:cNvPicPr>
                <a:picLocks noChangeAspect="1"/>
              </p:cNvPicPr>
              <p:nvPr>
                <p:custDataLst>
                  <p:tags r:id="rId2"/>
                </p:custDataLst>
              </p:nvPr>
            </p:nvPicPr>
            <p:blipFill>
              <a:blip r:embed="rId14"/>
              <a:stretch>
                <a:fillRect/>
              </a:stretch>
            </p:blipFill>
            <p:spPr>
              <a:xfrm>
                <a:off x="8272092" y="1869106"/>
                <a:ext cx="4863807" cy="324254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24" name="Graphique 20" descr="Arrow: Counter-clockwise curve avec un remplissage uni">
                <a:extLst>
                  <a:ext uri="{FF2B5EF4-FFF2-40B4-BE49-F238E27FC236}">
                    <a16:creationId xmlns:a16="http://schemas.microsoft.com/office/drawing/2014/main" id="{CEA3611F-21DD-0561-6904-814445E3712F}"/>
                  </a:ext>
                </a:extLst>
              </p:cNvPr>
              <p:cNvPicPr>
                <a:picLocks noChangeAspect="1"/>
              </p:cNvPicPr>
              <p:nvPr>
                <p:custDataLst>
                  <p:tags r:id="rId3"/>
                </p:custDataLst>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5566794" flipH="1" flipV="1">
                <a:off x="8691590" y="4666598"/>
                <a:ext cx="1429580" cy="1451209"/>
              </a:xfrm>
              <a:prstGeom prst="rect">
                <a:avLst/>
              </a:prstGeom>
            </p:spPr>
          </p:pic>
          <p:pic>
            <p:nvPicPr>
              <p:cNvPr id="25" name="Image 25">
                <a:extLst>
                  <a:ext uri="{FF2B5EF4-FFF2-40B4-BE49-F238E27FC236}">
                    <a16:creationId xmlns:a16="http://schemas.microsoft.com/office/drawing/2014/main" id="{FAFE362C-93B4-7468-56FE-43B2C9522F10}"/>
                  </a:ext>
                </a:extLst>
              </p:cNvPr>
              <p:cNvPicPr>
                <a:picLocks noChangeAspect="1"/>
              </p:cNvPicPr>
              <p:nvPr>
                <p:custDataLst>
                  <p:tags r:id="rId4"/>
                </p:custDataLst>
              </p:nvPr>
            </p:nvPicPr>
            <p:blipFill>
              <a:blip r:embed="rId17"/>
              <a:stretch>
                <a:fillRect/>
              </a:stretch>
            </p:blipFill>
            <p:spPr>
              <a:xfrm>
                <a:off x="11590703" y="2064507"/>
                <a:ext cx="1788158" cy="995682"/>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26" name="Graphique 27" descr="Arrow: Counter-clockwise curve avec un remplissage uni">
                <a:extLst>
                  <a:ext uri="{FF2B5EF4-FFF2-40B4-BE49-F238E27FC236}">
                    <a16:creationId xmlns:a16="http://schemas.microsoft.com/office/drawing/2014/main" id="{85134F30-5EAA-AD1F-3E29-7BF489892296}"/>
                  </a:ext>
                </a:extLst>
              </p:cNvPr>
              <p:cNvPicPr>
                <a:picLocks noChangeAspect="1"/>
              </p:cNvPicPr>
              <p:nvPr>
                <p:custDataLst>
                  <p:tags r:id="rId5"/>
                </p:custDataLst>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7876963">
                <a:off x="11385386" y="2248524"/>
                <a:ext cx="840572" cy="840575"/>
              </a:xfrm>
              <a:prstGeom prst="rect">
                <a:avLst/>
              </a:prstGeom>
            </p:spPr>
          </p:pic>
          <p:pic>
            <p:nvPicPr>
              <p:cNvPr id="27" name="Graphique 29" descr="Arrow Right avec un remplissage uni">
                <a:extLst>
                  <a:ext uri="{FF2B5EF4-FFF2-40B4-BE49-F238E27FC236}">
                    <a16:creationId xmlns:a16="http://schemas.microsoft.com/office/drawing/2014/main" id="{44A47593-0431-41A9-04E2-83651536B61A}"/>
                  </a:ext>
                </a:extLst>
              </p:cNvPr>
              <p:cNvPicPr>
                <a:picLocks noChangeAspect="1"/>
              </p:cNvPicPr>
              <p:nvPr>
                <p:custDataLst>
                  <p:tags r:id="rId6"/>
                </p:custDataLst>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299350" y="4010576"/>
                <a:ext cx="1099448" cy="1099447"/>
              </a:xfrm>
              <a:prstGeom prst="rect">
                <a:avLst/>
              </a:prstGeom>
            </p:spPr>
          </p:pic>
          <p:pic>
            <p:nvPicPr>
              <p:cNvPr id="28" name="Graphique 31" descr="Line arrow: Straight avec un remplissage uni">
                <a:extLst>
                  <a:ext uri="{FF2B5EF4-FFF2-40B4-BE49-F238E27FC236}">
                    <a16:creationId xmlns:a16="http://schemas.microsoft.com/office/drawing/2014/main" id="{346E7021-7F10-86D8-E982-9BD24400B20D}"/>
                  </a:ext>
                </a:extLst>
              </p:cNvPr>
              <p:cNvPicPr>
                <a:picLocks noChangeAspect="1"/>
              </p:cNvPicPr>
              <p:nvPr>
                <p:custDataLst>
                  <p:tags r:id="rId7"/>
                </p:custDataLst>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604550" y="3980634"/>
                <a:ext cx="1159309" cy="1159309"/>
              </a:xfrm>
              <a:prstGeom prst="rect">
                <a:avLst/>
              </a:prstGeom>
            </p:spPr>
          </p:pic>
          <p:sp>
            <p:nvSpPr>
              <p:cNvPr id="29" name="ZoneTexte 32">
                <a:extLst>
                  <a:ext uri="{FF2B5EF4-FFF2-40B4-BE49-F238E27FC236}">
                    <a16:creationId xmlns:a16="http://schemas.microsoft.com/office/drawing/2014/main" id="{86F8B9E6-94AF-0475-8461-E1C75C2F94EB}"/>
                  </a:ext>
                </a:extLst>
              </p:cNvPr>
              <p:cNvSpPr txBox="1"/>
              <p:nvPr>
                <p:custDataLst>
                  <p:tags r:id="rId8"/>
                </p:custDataLst>
              </p:nvPr>
            </p:nvSpPr>
            <p:spPr>
              <a:xfrm>
                <a:off x="9701559" y="4275534"/>
                <a:ext cx="1663231" cy="5380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0000"/>
                    </a:solidFill>
                    <a:effectLst/>
                    <a:uLnTx/>
                    <a:uFillTx/>
                    <a:latin typeface="Calibri Light" panose="020F0302020204030204" pitchFamily="34" charset="0"/>
                    <a:ea typeface="+mn-ea"/>
                    <a:cs typeface="Calibri Light" panose="020F0302020204030204" pitchFamily="34" charset="0"/>
                  </a:rPr>
                  <a:t>90 days</a:t>
                </a:r>
              </a:p>
            </p:txBody>
          </p:sp>
        </p:grpSp>
        <p:sp>
          <p:nvSpPr>
            <p:cNvPr id="118" name="Ellipse 26">
              <a:extLst>
                <a:ext uri="{FF2B5EF4-FFF2-40B4-BE49-F238E27FC236}">
                  <a16:creationId xmlns:a16="http://schemas.microsoft.com/office/drawing/2014/main" id="{BF0B6F0B-D469-E981-3895-54EB5CB100A0}"/>
                </a:ext>
              </a:extLst>
            </p:cNvPr>
            <p:cNvSpPr/>
            <p:nvPr>
              <p:custDataLst>
                <p:tags r:id="rId1"/>
              </p:custDataLst>
            </p:nvPr>
          </p:nvSpPr>
          <p:spPr>
            <a:xfrm>
              <a:off x="11115363" y="1631832"/>
              <a:ext cx="209550" cy="209550"/>
            </a:xfrm>
            <a:prstGeom prst="ellipse">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7" name="Group 6">
            <a:extLst>
              <a:ext uri="{FF2B5EF4-FFF2-40B4-BE49-F238E27FC236}">
                <a16:creationId xmlns:a16="http://schemas.microsoft.com/office/drawing/2014/main" id="{51EDA175-3247-0028-49E1-704CFAA68DAF}"/>
              </a:ext>
            </a:extLst>
          </p:cNvPr>
          <p:cNvGrpSpPr/>
          <p:nvPr/>
        </p:nvGrpSpPr>
        <p:grpSpPr>
          <a:xfrm>
            <a:off x="7086693" y="3261471"/>
            <a:ext cx="4876653" cy="3042624"/>
            <a:chOff x="6902576" y="2929408"/>
            <a:chExt cx="5392664" cy="3364572"/>
          </a:xfrm>
        </p:grpSpPr>
        <p:pic>
          <p:nvPicPr>
            <p:cNvPr id="9" name="Рисунок 2">
              <a:extLst>
                <a:ext uri="{FF2B5EF4-FFF2-40B4-BE49-F238E27FC236}">
                  <a16:creationId xmlns:a16="http://schemas.microsoft.com/office/drawing/2014/main" id="{CF45A609-A571-EEF4-CE0F-6448DE59FEE1}"/>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6902576" y="2929408"/>
              <a:ext cx="5392664" cy="3364572"/>
            </a:xfrm>
            <a:prstGeom prst="rect">
              <a:avLst/>
            </a:prstGeom>
          </p:spPr>
        </p:pic>
        <p:pic>
          <p:nvPicPr>
            <p:cNvPr id="10" name="Picture Placeholder 34" descr="A screenshot of a website">
              <a:extLst>
                <a:ext uri="{FF2B5EF4-FFF2-40B4-BE49-F238E27FC236}">
                  <a16:creationId xmlns:a16="http://schemas.microsoft.com/office/drawing/2014/main" id="{C348272D-B3C4-208E-193D-46B7FCF1BCA4}"/>
                </a:ext>
              </a:extLst>
            </p:cNvPr>
            <p:cNvPicPr>
              <a:picLocks noChangeAspect="1"/>
            </p:cNvPicPr>
            <p:nvPr/>
          </p:nvPicPr>
          <p:blipFill>
            <a:blip r:embed="rId23" cstate="print">
              <a:extLst>
                <a:ext uri="{28A0092B-C50C-407E-A947-70E740481C1C}">
                  <a14:useLocalDpi xmlns:a14="http://schemas.microsoft.com/office/drawing/2010/main"/>
                </a:ext>
              </a:extLst>
            </a:blip>
            <a:srcRect/>
            <a:stretch>
              <a:fillRect/>
            </a:stretch>
          </p:blipFill>
          <p:spPr>
            <a:xfrm>
              <a:off x="7978086" y="3413032"/>
              <a:ext cx="3170027" cy="1743804"/>
            </a:xfrm>
            <a:custGeom>
              <a:avLst/>
              <a:gdLst>
                <a:gd name="connsiteX0" fmla="*/ 0 w 5577840"/>
                <a:gd name="connsiteY0" fmla="*/ 0 h 3068320"/>
                <a:gd name="connsiteX1" fmla="*/ 5577840 w 5577840"/>
                <a:gd name="connsiteY1" fmla="*/ 0 h 3068320"/>
                <a:gd name="connsiteX2" fmla="*/ 5577840 w 5577840"/>
                <a:gd name="connsiteY2" fmla="*/ 3068320 h 3068320"/>
                <a:gd name="connsiteX3" fmla="*/ 0 w 5577840"/>
                <a:gd name="connsiteY3" fmla="*/ 3068320 h 3068320"/>
              </a:gdLst>
              <a:ahLst/>
              <a:cxnLst>
                <a:cxn ang="0">
                  <a:pos x="connsiteX0" y="connsiteY0"/>
                </a:cxn>
                <a:cxn ang="0">
                  <a:pos x="connsiteX1" y="connsiteY1"/>
                </a:cxn>
                <a:cxn ang="0">
                  <a:pos x="connsiteX2" y="connsiteY2"/>
                </a:cxn>
                <a:cxn ang="0">
                  <a:pos x="connsiteX3" y="connsiteY3"/>
                </a:cxn>
              </a:cxnLst>
              <a:rect l="l" t="t" r="r" b="b"/>
              <a:pathLst>
                <a:path w="5577840" h="3068320">
                  <a:moveTo>
                    <a:pt x="0" y="0"/>
                  </a:moveTo>
                  <a:lnTo>
                    <a:pt x="5577840" y="0"/>
                  </a:lnTo>
                  <a:lnTo>
                    <a:pt x="5577840" y="3068320"/>
                  </a:lnTo>
                  <a:lnTo>
                    <a:pt x="0" y="3068320"/>
                  </a:lnTo>
                  <a:close/>
                </a:path>
              </a:pathLst>
            </a:custGeom>
          </p:spPr>
        </p:pic>
      </p:grpSp>
      <p:grpSp>
        <p:nvGrpSpPr>
          <p:cNvPr id="11" name="Group 10">
            <a:extLst>
              <a:ext uri="{FF2B5EF4-FFF2-40B4-BE49-F238E27FC236}">
                <a16:creationId xmlns:a16="http://schemas.microsoft.com/office/drawing/2014/main" id="{90140819-3C02-0618-48A9-93319B4E66B6}"/>
              </a:ext>
            </a:extLst>
          </p:cNvPr>
          <p:cNvGrpSpPr/>
          <p:nvPr/>
        </p:nvGrpSpPr>
        <p:grpSpPr>
          <a:xfrm>
            <a:off x="81423" y="61804"/>
            <a:ext cx="425018" cy="422360"/>
            <a:chOff x="621783" y="2438418"/>
            <a:chExt cx="425018" cy="422360"/>
          </a:xfrm>
        </p:grpSpPr>
        <p:sp>
          <p:nvSpPr>
            <p:cNvPr id="12" name="Oval 11">
              <a:extLst>
                <a:ext uri="{FF2B5EF4-FFF2-40B4-BE49-F238E27FC236}">
                  <a16:creationId xmlns:a16="http://schemas.microsoft.com/office/drawing/2014/main" id="{EC38A511-449D-5F02-0487-14F957549D4E}"/>
                </a:ext>
              </a:extLst>
            </p:cNvPr>
            <p:cNvSpPr/>
            <p:nvPr/>
          </p:nvSpPr>
          <p:spPr>
            <a:xfrm>
              <a:off x="624441" y="2438418"/>
              <a:ext cx="422360" cy="422360"/>
            </a:xfrm>
            <a:prstGeom prst="ellipse">
              <a:avLst/>
            </a:prstGeom>
            <a:gradFill>
              <a:gsLst>
                <a:gs pos="0">
                  <a:srgbClr val="25ACF7"/>
                </a:gs>
                <a:gs pos="50000">
                  <a:srgbClr val="099FF0"/>
                </a:gs>
                <a:gs pos="100000">
                  <a:srgbClr val="0887CE"/>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150" b="1"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B49AA73F-D91F-E747-5DD2-4F3539BD5F02}"/>
                </a:ext>
              </a:extLst>
            </p:cNvPr>
            <p:cNvSpPr txBox="1"/>
            <p:nvPr/>
          </p:nvSpPr>
          <p:spPr>
            <a:xfrm>
              <a:off x="621783" y="2474953"/>
              <a:ext cx="4223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19</a:t>
              </a:r>
              <a:endParaRPr kumimoji="0" lang="en-CA"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94" name="Freeform: Shape 93">
            <a:extLst>
              <a:ext uri="{FF2B5EF4-FFF2-40B4-BE49-F238E27FC236}">
                <a16:creationId xmlns:a16="http://schemas.microsoft.com/office/drawing/2014/main" id="{36CDD5CF-A350-C8E1-36B2-EDD0697C8B80}"/>
              </a:ext>
            </a:extLst>
          </p:cNvPr>
          <p:cNvSpPr/>
          <p:nvPr/>
        </p:nvSpPr>
        <p:spPr>
          <a:xfrm>
            <a:off x="158744" y="927690"/>
            <a:ext cx="6600146" cy="2262512"/>
          </a:xfrm>
          <a:custGeom>
            <a:avLst/>
            <a:gdLst>
              <a:gd name="connsiteX0" fmla="*/ 0 w 11608903"/>
              <a:gd name="connsiteY0" fmla="*/ 0 h 963900"/>
              <a:gd name="connsiteX1" fmla="*/ 11608903 w 11608903"/>
              <a:gd name="connsiteY1" fmla="*/ 0 h 963900"/>
              <a:gd name="connsiteX2" fmla="*/ 11608903 w 11608903"/>
              <a:gd name="connsiteY2" fmla="*/ 963900 h 963900"/>
              <a:gd name="connsiteX3" fmla="*/ 0 w 11608903"/>
              <a:gd name="connsiteY3" fmla="*/ 963900 h 963900"/>
              <a:gd name="connsiteX4" fmla="*/ 0 w 11608903"/>
              <a:gd name="connsiteY4" fmla="*/ 0 h 96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8903" h="963900">
                <a:moveTo>
                  <a:pt x="0" y="0"/>
                </a:moveTo>
                <a:lnTo>
                  <a:pt x="11608903" y="0"/>
                </a:lnTo>
                <a:lnTo>
                  <a:pt x="11608903" y="963900"/>
                </a:lnTo>
                <a:lnTo>
                  <a:pt x="0" y="963900"/>
                </a:lnTo>
                <a:lnTo>
                  <a:pt x="0" y="0"/>
                </a:lnTo>
                <a:close/>
              </a:path>
            </a:pathLst>
          </a:custGeom>
          <a:ln>
            <a:solidFill>
              <a:srgbClr val="00A5E7"/>
            </a:solidFill>
          </a:ln>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0980" tIns="354076" rIns="900980" bIns="120904" numCol="1" spcCol="1270" anchor="t" anchorCtr="0">
            <a:noAutofit/>
          </a:bodyPr>
          <a:lstStyle/>
          <a:p>
            <a:pPr marL="0" marR="0" lvl="1" indent="0" algn="l" defTabSz="755650" rtl="0" eaLnBrk="1" fontAlgn="auto" latinLnBrk="0" hangingPunct="1">
              <a:lnSpc>
                <a:spcPct val="90000"/>
              </a:lnSpc>
              <a:spcBef>
                <a:spcPct val="0"/>
              </a:spcBef>
              <a:spcAft>
                <a:spcPct val="15000"/>
              </a:spcAft>
              <a:buClrTx/>
              <a:buSzTx/>
              <a:buFontTx/>
              <a:buNone/>
              <a:tabLst/>
              <a:defRPr/>
            </a:pPr>
            <a:endParaRPr kumimoji="0" lang="en-CA" sz="1700" b="0" i="0" u="none" strike="noStrike" kern="1200" cap="none" spc="0" normalizeH="0" baseline="0" noProof="0">
              <a:ln>
                <a:noFill/>
              </a:ln>
              <a:solidFill>
                <a:srgbClr val="3C3C3C">
                  <a:hueOff val="0"/>
                  <a:satOff val="0"/>
                  <a:lumOff val="0"/>
                  <a:alphaOff val="0"/>
                </a:srgbClr>
              </a:solidFill>
              <a:effectLst/>
              <a:uLnTx/>
              <a:uFillTx/>
              <a:latin typeface="Open Sans"/>
              <a:ea typeface="+mn-ea"/>
              <a:cs typeface="+mn-cs"/>
            </a:endParaRPr>
          </a:p>
        </p:txBody>
      </p:sp>
      <p:sp>
        <p:nvSpPr>
          <p:cNvPr id="95" name="Freeform: Shape 94">
            <a:extLst>
              <a:ext uri="{FF2B5EF4-FFF2-40B4-BE49-F238E27FC236}">
                <a16:creationId xmlns:a16="http://schemas.microsoft.com/office/drawing/2014/main" id="{644B2F9A-C897-E83C-49A7-239870C8C3FC}"/>
              </a:ext>
            </a:extLst>
          </p:cNvPr>
          <p:cNvSpPr/>
          <p:nvPr/>
        </p:nvSpPr>
        <p:spPr>
          <a:xfrm>
            <a:off x="215873" y="720580"/>
            <a:ext cx="6308081" cy="284586"/>
          </a:xfrm>
          <a:custGeom>
            <a:avLst/>
            <a:gdLst>
              <a:gd name="connsiteX0" fmla="*/ 0 w 8126232"/>
              <a:gd name="connsiteY0" fmla="*/ 83642 h 501840"/>
              <a:gd name="connsiteX1" fmla="*/ 83642 w 8126232"/>
              <a:gd name="connsiteY1" fmla="*/ 0 h 501840"/>
              <a:gd name="connsiteX2" fmla="*/ 8042590 w 8126232"/>
              <a:gd name="connsiteY2" fmla="*/ 0 h 501840"/>
              <a:gd name="connsiteX3" fmla="*/ 8126232 w 8126232"/>
              <a:gd name="connsiteY3" fmla="*/ 83642 h 501840"/>
              <a:gd name="connsiteX4" fmla="*/ 8126232 w 8126232"/>
              <a:gd name="connsiteY4" fmla="*/ 418198 h 501840"/>
              <a:gd name="connsiteX5" fmla="*/ 8042590 w 8126232"/>
              <a:gd name="connsiteY5" fmla="*/ 501840 h 501840"/>
              <a:gd name="connsiteX6" fmla="*/ 83642 w 8126232"/>
              <a:gd name="connsiteY6" fmla="*/ 501840 h 501840"/>
              <a:gd name="connsiteX7" fmla="*/ 0 w 8126232"/>
              <a:gd name="connsiteY7" fmla="*/ 418198 h 501840"/>
              <a:gd name="connsiteX8" fmla="*/ 0 w 8126232"/>
              <a:gd name="connsiteY8" fmla="*/ 83642 h 50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6232" h="501840">
                <a:moveTo>
                  <a:pt x="0" y="83642"/>
                </a:moveTo>
                <a:cubicBezTo>
                  <a:pt x="0" y="37448"/>
                  <a:pt x="37448" y="0"/>
                  <a:pt x="83642" y="0"/>
                </a:cubicBezTo>
                <a:lnTo>
                  <a:pt x="8042590" y="0"/>
                </a:lnTo>
                <a:cubicBezTo>
                  <a:pt x="8088784" y="0"/>
                  <a:pt x="8126232" y="37448"/>
                  <a:pt x="8126232" y="83642"/>
                </a:cubicBezTo>
                <a:lnTo>
                  <a:pt x="8126232" y="418198"/>
                </a:lnTo>
                <a:cubicBezTo>
                  <a:pt x="8126232" y="464392"/>
                  <a:pt x="8088784" y="501840"/>
                  <a:pt x="8042590" y="501840"/>
                </a:cubicBezTo>
                <a:lnTo>
                  <a:pt x="83642" y="501840"/>
                </a:lnTo>
                <a:cubicBezTo>
                  <a:pt x="37448" y="501840"/>
                  <a:pt x="0" y="464392"/>
                  <a:pt x="0" y="418198"/>
                </a:cubicBezTo>
                <a:lnTo>
                  <a:pt x="0" y="83642"/>
                </a:lnTo>
                <a:close/>
              </a:path>
            </a:pathLst>
          </a:custGeom>
          <a:ln/>
        </p:spPr>
        <p:style>
          <a:lnRef idx="0">
            <a:schemeClr val="accent1"/>
          </a:lnRef>
          <a:fillRef idx="3">
            <a:schemeClr val="accent1"/>
          </a:fillRef>
          <a:effectRef idx="3">
            <a:schemeClr val="accent1"/>
          </a:effectRef>
          <a:fontRef idx="minor">
            <a:schemeClr val="lt1"/>
          </a:fontRef>
        </p:style>
        <p:txBody>
          <a:bodyPr spcFirstLastPara="0" vert="horz" wrap="square" lIns="331650" tIns="24498" rIns="331650" bIns="24498" numCol="1" spcCol="1270" anchor="ctr" anchorCtr="0">
            <a:noAutofit/>
          </a:bodyPr>
          <a:lstStyle/>
          <a:p>
            <a:pPr marL="0" marR="0" lvl="0" indent="0" algn="l" defTabSz="755650" rtl="0" eaLnBrk="1" fontAlgn="auto" latinLnBrk="0" hangingPunct="1">
              <a:lnSpc>
                <a:spcPct val="90000"/>
              </a:lnSpc>
              <a:spcBef>
                <a:spcPct val="0"/>
              </a:spcBef>
              <a:spcAft>
                <a:spcPct val="35000"/>
              </a:spcAft>
              <a:buClrTx/>
              <a:buSzTx/>
              <a:buFontTx/>
              <a:buNone/>
              <a:tabLst/>
              <a:defRPr/>
            </a:pPr>
            <a:endParaRPr kumimoji="0" lang="en-CA" sz="19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00" name="TextBox 99">
            <a:extLst>
              <a:ext uri="{FF2B5EF4-FFF2-40B4-BE49-F238E27FC236}">
                <a16:creationId xmlns:a16="http://schemas.microsoft.com/office/drawing/2014/main" id="{5118BACE-ECB2-E689-6105-B19ACED02031}"/>
              </a:ext>
            </a:extLst>
          </p:cNvPr>
          <p:cNvSpPr txBox="1"/>
          <p:nvPr/>
        </p:nvSpPr>
        <p:spPr>
          <a:xfrm>
            <a:off x="154698" y="992197"/>
            <a:ext cx="6686108" cy="2177519"/>
          </a:xfrm>
          <a:prstGeom prst="rect">
            <a:avLst/>
          </a:prstGeom>
          <a:noFill/>
        </p:spPr>
        <p:txBody>
          <a:bodyPr wrap="square">
            <a:spAutoFit/>
          </a:bodyPr>
          <a:lstStyle/>
          <a:p>
            <a:pPr marL="233363" marR="0" lvl="1" indent="-169863" algn="l" defTabSz="444500" rtl="0" eaLnBrk="1" fontAlgn="auto" latinLnBrk="0" hangingPunct="1">
              <a:lnSpc>
                <a:spcPct val="100000"/>
              </a:lnSpc>
              <a:spcBef>
                <a:spcPct val="0"/>
              </a:spcBef>
              <a:spcAft>
                <a:spcPts val="30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3C3C3C"/>
                </a:solidFill>
                <a:effectLst/>
                <a:uLnTx/>
                <a:uFillTx/>
                <a:latin typeface="Calibri" panose="020F0502020204030204" pitchFamily="34" charset="0"/>
                <a:cs typeface="Calibri" panose="020F0502020204030204" pitchFamily="34" charset="0"/>
              </a:rPr>
              <a:t>HC collaboration agreement to publish the “Real-time Environmental Radioactivity Monitoring”</a:t>
            </a:r>
            <a:r>
              <a:rPr kumimoji="0" lang="en-US" sz="1600" b="0" i="0" u="none" strike="noStrike" kern="1200" cap="none" spc="0" normalizeH="0" baseline="0" noProof="0">
                <a:ln>
                  <a:noFill/>
                </a:ln>
                <a:solidFill>
                  <a:srgbClr val="3C3C3C"/>
                </a:solidFill>
                <a:effectLst/>
                <a:uLnTx/>
                <a:uFillTx/>
                <a:latin typeface="Calibri" panose="020F0502020204030204" pitchFamily="34" charset="0"/>
                <a:cs typeface="Calibri" panose="020F0502020204030204" pitchFamily="34" charset="0"/>
              </a:rPr>
              <a:t> dataset to GEO.ca, Canada.ca, OSDP. </a:t>
            </a:r>
            <a:endParaRPr kumimoji="0" lang="en-CA" sz="1600" b="0" i="0" u="none" strike="noStrike" kern="1200" cap="none" spc="0" normalizeH="0" baseline="0" noProof="0">
              <a:ln>
                <a:noFill/>
              </a:ln>
              <a:solidFill>
                <a:srgbClr val="3C3C3C"/>
              </a:solidFill>
              <a:effectLst/>
              <a:uLnTx/>
              <a:uFillTx/>
              <a:latin typeface="Calibri" panose="020F0502020204030204" pitchFamily="34" charset="0"/>
              <a:cs typeface="Calibri" panose="020F0502020204030204" pitchFamily="34" charset="0"/>
            </a:endParaRPr>
          </a:p>
          <a:p>
            <a:pPr marL="457200" marR="0" lvl="2" indent="-174625" algn="l" defTabSz="444500" rtl="0" eaLnBrk="1" fontAlgn="auto" latinLnBrk="0" hangingPunct="1">
              <a:lnSpc>
                <a:spcPct val="100000"/>
              </a:lnSpc>
              <a:spcBef>
                <a:spcPct val="0"/>
              </a:spcBef>
              <a:spcAft>
                <a:spcPts val="300"/>
              </a:spcAft>
              <a:buClrTx/>
              <a:buSzTx/>
              <a:buFont typeface="Courier New" panose="02070309020205020404" pitchFamily="49" charset="0"/>
              <a:buChar char="o"/>
              <a:tabLst>
                <a:tab pos="341313" algn="l"/>
              </a:tabLst>
              <a:defRPr/>
            </a:pPr>
            <a:r>
              <a:rPr kumimoji="0" lang="en-US" sz="1600" b="1" i="0" u="none" strike="noStrike" kern="1200" cap="none" spc="0" normalizeH="0" baseline="0" noProof="0">
                <a:ln>
                  <a:noFill/>
                </a:ln>
                <a:solidFill>
                  <a:srgbClr val="3C3C3C"/>
                </a:solidFill>
                <a:effectLst/>
                <a:uLnTx/>
                <a:uFillTx/>
                <a:latin typeface="Calibri" panose="020F0502020204030204" pitchFamily="34" charset="0"/>
                <a:cs typeface="Calibri" panose="020F0502020204030204" pitchFamily="34" charset="0"/>
              </a:rPr>
              <a:t>First near-real-time web mapping service – </a:t>
            </a:r>
            <a:r>
              <a:rPr kumimoji="0" lang="en-US" sz="1600" i="0" u="none" strike="noStrike" kern="1200" cap="none" spc="0" normalizeH="0" baseline="0" noProof="0">
                <a:ln>
                  <a:noFill/>
                </a:ln>
                <a:solidFill>
                  <a:srgbClr val="3C3C3C"/>
                </a:solidFill>
                <a:effectLst/>
                <a:uLnTx/>
                <a:uFillTx/>
                <a:latin typeface="Calibri" panose="020F0502020204030204" pitchFamily="34" charset="0"/>
                <a:cs typeface="Calibri" panose="020F0502020204030204" pitchFamily="34" charset="0"/>
              </a:rPr>
              <a:t>updates and displays radioactivity measures from sensors across the country every 15 min.</a:t>
            </a:r>
            <a:endParaRPr kumimoji="0" lang="en-US" sz="1600" b="1" i="0" u="none" strike="noStrike" kern="1200" cap="none" spc="0" normalizeH="0" baseline="0" noProof="0">
              <a:ln>
                <a:noFill/>
              </a:ln>
              <a:solidFill>
                <a:srgbClr val="3C3C3C"/>
              </a:solidFill>
              <a:effectLst/>
              <a:uLnTx/>
              <a:uFillTx/>
              <a:latin typeface="Calibri" panose="020F0502020204030204" pitchFamily="34" charset="0"/>
              <a:cs typeface="Calibri" panose="020F0502020204030204" pitchFamily="34" charset="0"/>
            </a:endParaRPr>
          </a:p>
          <a:p>
            <a:pPr marL="457200" marR="0" lvl="2" indent="-174625" algn="l" defTabSz="444500" rtl="0" eaLnBrk="1" fontAlgn="auto" latinLnBrk="0" hangingPunct="1">
              <a:lnSpc>
                <a:spcPct val="100000"/>
              </a:lnSpc>
              <a:spcBef>
                <a:spcPct val="0"/>
              </a:spcBef>
              <a:spcAft>
                <a:spcPts val="300"/>
              </a:spcAft>
              <a:buClrTx/>
              <a:buSzTx/>
              <a:buFont typeface="Courier New" panose="02070309020205020404" pitchFamily="49" charset="0"/>
              <a:buChar char="o"/>
              <a:tabLst>
                <a:tab pos="341313" algn="l"/>
              </a:tabLst>
              <a:defRPr/>
            </a:pPr>
            <a:r>
              <a:rPr kumimoji="0" lang="en-US" sz="1600" b="1" i="0" u="none" strike="noStrike" kern="1200" cap="none" spc="0" normalizeH="0" baseline="0" noProof="0">
                <a:ln>
                  <a:noFill/>
                </a:ln>
                <a:solidFill>
                  <a:srgbClr val="3C3C3C"/>
                </a:solidFill>
                <a:effectLst/>
                <a:uLnTx/>
                <a:uFillTx/>
                <a:latin typeface="Calibri" panose="020F0502020204030204" pitchFamily="34" charset="0"/>
                <a:cs typeface="Calibri" panose="020F0502020204030204" pitchFamily="34" charset="0"/>
              </a:rPr>
              <a:t>Expanded our capabilities </a:t>
            </a:r>
            <a:r>
              <a:rPr lang="en-US" sz="1600">
                <a:solidFill>
                  <a:srgbClr val="3C3C3C"/>
                </a:solidFill>
                <a:latin typeface="Calibri" panose="020F0502020204030204" pitchFamily="34" charset="0"/>
                <a:cs typeface="Calibri" panose="020F0502020204030204" pitchFamily="34" charset="0"/>
              </a:rPr>
              <a:t>in displaying/visualizing </a:t>
            </a:r>
            <a:r>
              <a:rPr kumimoji="0" lang="en-US" sz="1600" b="0" i="0" u="none" strike="noStrike" kern="1200" cap="none" spc="0" normalizeH="0" baseline="0" noProof="0">
                <a:ln>
                  <a:noFill/>
                </a:ln>
                <a:solidFill>
                  <a:srgbClr val="3C3C3C"/>
                </a:solidFill>
                <a:effectLst/>
                <a:uLnTx/>
                <a:uFillTx/>
                <a:latin typeface="Calibri" panose="020F0502020204030204" pitchFamily="34" charset="0"/>
                <a:cs typeface="Calibri" panose="020F0502020204030204" pitchFamily="34" charset="0"/>
              </a:rPr>
              <a:t>near real-time data.</a:t>
            </a:r>
            <a:endParaRPr kumimoji="0" lang="en-CA" sz="1600" b="0" i="0" u="none" strike="noStrike" kern="1200" cap="none" spc="0" normalizeH="0" baseline="0" noProof="0">
              <a:ln>
                <a:noFill/>
              </a:ln>
              <a:solidFill>
                <a:srgbClr val="3C3C3C"/>
              </a:solidFill>
              <a:effectLst/>
              <a:uLnTx/>
              <a:uFillTx/>
              <a:latin typeface="Calibri" panose="020F0502020204030204" pitchFamily="34" charset="0"/>
              <a:cs typeface="Calibri" panose="020F0502020204030204" pitchFamily="34" charset="0"/>
            </a:endParaRPr>
          </a:p>
          <a:p>
            <a:pPr marL="457200" marR="0" lvl="2" indent="-174625" algn="l" defTabSz="444500" rtl="0" eaLnBrk="1" fontAlgn="auto" latinLnBrk="0" hangingPunct="1">
              <a:lnSpc>
                <a:spcPct val="100000"/>
              </a:lnSpc>
              <a:spcBef>
                <a:spcPct val="0"/>
              </a:spcBef>
              <a:spcAft>
                <a:spcPts val="300"/>
              </a:spcAft>
              <a:buClrTx/>
              <a:buSzTx/>
              <a:buFont typeface="Courier New" panose="02070309020205020404" pitchFamily="49" charset="0"/>
              <a:buChar char="o"/>
              <a:tabLst>
                <a:tab pos="341313" algn="l"/>
              </a:tabLst>
              <a:defRPr/>
            </a:pPr>
            <a:r>
              <a:rPr kumimoji="0" lang="en-US" sz="1600" b="1" i="0" u="none" strike="noStrike" kern="1200" cap="none" spc="0" normalizeH="0" baseline="0" noProof="0">
                <a:ln>
                  <a:noFill/>
                </a:ln>
                <a:solidFill>
                  <a:srgbClr val="3C3C3C"/>
                </a:solidFill>
                <a:effectLst/>
                <a:uLnTx/>
                <a:uFillTx/>
                <a:latin typeface="Calibri" panose="020F0502020204030204" pitchFamily="34" charset="0"/>
                <a:cs typeface="Calibri" panose="020F0502020204030204" pitchFamily="34" charset="0"/>
              </a:rPr>
              <a:t>Exploring opportunities </a:t>
            </a:r>
            <a:r>
              <a:rPr kumimoji="0" lang="en-US" sz="1600" b="0" i="0" u="none" strike="noStrike" kern="1200" cap="none" spc="0" normalizeH="0" baseline="0" noProof="0">
                <a:ln>
                  <a:noFill/>
                </a:ln>
                <a:solidFill>
                  <a:srgbClr val="3C3C3C"/>
                </a:solidFill>
                <a:effectLst/>
                <a:uLnTx/>
                <a:uFillTx/>
                <a:latin typeface="Calibri" panose="020F0502020204030204" pitchFamily="34" charset="0"/>
                <a:cs typeface="Calibri" panose="020F0502020204030204" pitchFamily="34" charset="0"/>
              </a:rPr>
              <a:t>to </a:t>
            </a:r>
            <a:r>
              <a:rPr lang="en-US" sz="1600">
                <a:solidFill>
                  <a:srgbClr val="3C3C3C"/>
                </a:solidFill>
                <a:latin typeface="Calibri" panose="020F0502020204030204" pitchFamily="34" charset="0"/>
                <a:cs typeface="Calibri" panose="020F0502020204030204" pitchFamily="34" charset="0"/>
              </a:rPr>
              <a:t>apply these skills to other data sources that generate data regularly </a:t>
            </a:r>
            <a:r>
              <a:rPr kumimoji="0" lang="en-US" sz="1600" b="0" i="0" u="none" strike="noStrike" kern="1200" cap="none" spc="0" normalizeH="0" baseline="0" noProof="0">
                <a:ln>
                  <a:noFill/>
                </a:ln>
                <a:solidFill>
                  <a:srgbClr val="3C3C3C"/>
                </a:solidFill>
                <a:effectLst/>
                <a:uLnTx/>
                <a:uFillTx/>
                <a:latin typeface="Calibri" panose="020F0502020204030204" pitchFamily="34" charset="0"/>
                <a:cs typeface="Calibri" panose="020F0502020204030204" pitchFamily="34" charset="0"/>
              </a:rPr>
              <a:t>and replicate the near real-time mapping process, in support of NRCan priorities. </a:t>
            </a:r>
            <a:endParaRPr kumimoji="0" lang="en-CA" sz="1600" b="0" i="0" u="none" strike="noStrike" kern="1200" cap="none" spc="0" normalizeH="0" baseline="0" noProof="0">
              <a:ln>
                <a:noFill/>
              </a:ln>
              <a:solidFill>
                <a:srgbClr val="3C3C3C"/>
              </a:solidFill>
              <a:effectLst/>
              <a:uLnTx/>
              <a:uFillTx/>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E868DF25-1CF1-245D-EB72-48A65C815F14}"/>
              </a:ext>
            </a:extLst>
          </p:cNvPr>
          <p:cNvSpPr txBox="1"/>
          <p:nvPr/>
        </p:nvSpPr>
        <p:spPr>
          <a:xfrm>
            <a:off x="264314" y="689946"/>
            <a:ext cx="6279930" cy="369332"/>
          </a:xfrm>
          <a:prstGeom prst="rect">
            <a:avLst/>
          </a:prstGeom>
          <a:noFill/>
        </p:spPr>
        <p:txBody>
          <a:bodyPr wrap="square">
            <a:spAutoFit/>
          </a:bodyPr>
          <a:lstStyle/>
          <a:p>
            <a:pPr marL="0" marR="0" lvl="0" indent="0" algn="l" defTabSz="7556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Real-Time Web Mapping Collaboration with Health Canada</a:t>
            </a:r>
            <a:endParaRPr kumimoji="0" lang="en-CA" sz="20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6" name="TextBox 15">
            <a:extLst>
              <a:ext uri="{FF2B5EF4-FFF2-40B4-BE49-F238E27FC236}">
                <a16:creationId xmlns:a16="http://schemas.microsoft.com/office/drawing/2014/main" id="{A359ACF4-65B1-C16E-0F39-1869D277334C}"/>
              </a:ext>
            </a:extLst>
          </p:cNvPr>
          <p:cNvSpPr txBox="1"/>
          <p:nvPr/>
        </p:nvSpPr>
        <p:spPr>
          <a:xfrm>
            <a:off x="264314" y="3190563"/>
            <a:ext cx="6279930" cy="369332"/>
          </a:xfrm>
          <a:prstGeom prst="rect">
            <a:avLst/>
          </a:prstGeom>
          <a:noFill/>
        </p:spPr>
        <p:txBody>
          <a:bodyPr wrap="square">
            <a:spAutoFit/>
          </a:bodyPr>
          <a:lstStyle/>
          <a:p>
            <a:pPr marL="0" marR="0" lvl="0" indent="0" algn="l" defTabSz="7556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G</a:t>
            </a:r>
            <a:r>
              <a:rPr lang="en-US" sz="2000">
                <a:solidFill>
                  <a:srgbClr val="FFFFFF"/>
                </a:solidFill>
                <a:latin typeface="Calibri Light" panose="020F0302020204030204" pitchFamily="34" charset="0"/>
                <a:cs typeface="Calibri Light" panose="020F0302020204030204" pitchFamily="34" charset="0"/>
              </a:rPr>
              <a:t>EO.ca Initiative Pages &amp; Communities </a:t>
            </a:r>
            <a:endParaRPr kumimoji="0" lang="en-CA" sz="20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grpSp>
        <p:nvGrpSpPr>
          <p:cNvPr id="17" name="Group 16">
            <a:extLst>
              <a:ext uri="{FF2B5EF4-FFF2-40B4-BE49-F238E27FC236}">
                <a16:creationId xmlns:a16="http://schemas.microsoft.com/office/drawing/2014/main" id="{7A86A230-3D15-08E8-2AEA-420B67FDA2B3}"/>
              </a:ext>
            </a:extLst>
          </p:cNvPr>
          <p:cNvGrpSpPr/>
          <p:nvPr/>
        </p:nvGrpSpPr>
        <p:grpSpPr>
          <a:xfrm>
            <a:off x="10462595" y="4714962"/>
            <a:ext cx="1740979" cy="528637"/>
            <a:chOff x="44896" y="2021190"/>
            <a:chExt cx="2712874" cy="428404"/>
          </a:xfrm>
        </p:grpSpPr>
        <p:sp>
          <p:nvSpPr>
            <p:cNvPr id="19" name="Rectangle 18">
              <a:extLst>
                <a:ext uri="{FF2B5EF4-FFF2-40B4-BE49-F238E27FC236}">
                  <a16:creationId xmlns:a16="http://schemas.microsoft.com/office/drawing/2014/main" id="{8532B36B-A95B-0EED-A7F9-6BCAA48FA04C}"/>
                </a:ext>
              </a:extLst>
            </p:cNvPr>
            <p:cNvSpPr/>
            <p:nvPr/>
          </p:nvSpPr>
          <p:spPr>
            <a:xfrm>
              <a:off x="44896" y="2036210"/>
              <a:ext cx="2689899" cy="413384"/>
            </a:xfrm>
            <a:prstGeom prst="rect">
              <a:avLst/>
            </a:prstGeom>
            <a:solidFill>
              <a:srgbClr val="464646">
                <a:lumMod val="50000"/>
                <a:alpha val="68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Open Sans"/>
                <a:ea typeface="+mn-ea"/>
                <a:cs typeface="+mn-cs"/>
              </a:endParaRPr>
            </a:p>
          </p:txBody>
        </p:sp>
        <p:sp>
          <p:nvSpPr>
            <p:cNvPr id="22" name="Rectangle 21">
              <a:extLst>
                <a:ext uri="{FF2B5EF4-FFF2-40B4-BE49-F238E27FC236}">
                  <a16:creationId xmlns:a16="http://schemas.microsoft.com/office/drawing/2014/main" id="{EB60BAAC-D2F5-92D3-EED0-1162BBE6D551}"/>
                </a:ext>
              </a:extLst>
            </p:cNvPr>
            <p:cNvSpPr/>
            <p:nvPr/>
          </p:nvSpPr>
          <p:spPr>
            <a:xfrm rot="16200000">
              <a:off x="2472640" y="1961817"/>
              <a:ext cx="107503" cy="395936"/>
            </a:xfrm>
            <a:prstGeom prst="rect">
              <a:avLst/>
            </a:prstGeom>
            <a:gradFill>
              <a:gsLst>
                <a:gs pos="0">
                  <a:srgbClr val="00AFFA">
                    <a:alpha val="0"/>
                  </a:srgbClr>
                </a:gs>
                <a:gs pos="100000">
                  <a:srgbClr val="0099EE"/>
                </a:gs>
              </a:gsLst>
              <a:lin ang="162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Open Sans"/>
                <a:ea typeface="+mn-ea"/>
                <a:cs typeface="+mn-cs"/>
              </a:endParaRPr>
            </a:p>
          </p:txBody>
        </p:sp>
        <p:sp>
          <p:nvSpPr>
            <p:cNvPr id="30" name="TextBox 29">
              <a:extLst>
                <a:ext uri="{FF2B5EF4-FFF2-40B4-BE49-F238E27FC236}">
                  <a16:creationId xmlns:a16="http://schemas.microsoft.com/office/drawing/2014/main" id="{59313AEB-71B4-37AC-165F-C82E51B7557D}"/>
                </a:ext>
              </a:extLst>
            </p:cNvPr>
            <p:cNvSpPr txBox="1"/>
            <p:nvPr/>
          </p:nvSpPr>
          <p:spPr>
            <a:xfrm>
              <a:off x="103201" y="2021190"/>
              <a:ext cx="2654569" cy="4240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Spotlighted on GEO.ca’s Homepage</a:t>
              </a:r>
              <a:endParaRPr kumimoji="0" lang="en-ID" sz="1400" b="1"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grpSp>
      <p:sp>
        <p:nvSpPr>
          <p:cNvPr id="14" name="Text Placeholder 19">
            <a:extLst>
              <a:ext uri="{FF2B5EF4-FFF2-40B4-BE49-F238E27FC236}">
                <a16:creationId xmlns:a16="http://schemas.microsoft.com/office/drawing/2014/main" id="{9BDD0D21-49F3-EAA9-E462-FF1DFDC0F2E4}"/>
              </a:ext>
            </a:extLst>
          </p:cNvPr>
          <p:cNvSpPr txBox="1">
            <a:spLocks/>
          </p:cNvSpPr>
          <p:nvPr/>
        </p:nvSpPr>
        <p:spPr>
          <a:xfrm>
            <a:off x="6839587" y="3997764"/>
            <a:ext cx="1207050" cy="396932"/>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4000" b="1" kern="1200">
                <a:solidFill>
                  <a:schemeClr val="accent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chemeClr val="bg1"/>
                </a:solidFill>
                <a:effectLst/>
                <a:uLnTx/>
                <a:uFillTx/>
                <a:latin typeface="Calibri Light" panose="020F0302020204030204"/>
                <a:ea typeface="+mn-ea"/>
                <a:cs typeface="+mn-cs"/>
              </a:rPr>
              <a:t>GEO.ca Initiative Pages &amp; Communities</a:t>
            </a:r>
          </a:p>
        </p:txBody>
      </p:sp>
      <p:pic>
        <p:nvPicPr>
          <p:cNvPr id="64" name="Picture 63">
            <a:extLst>
              <a:ext uri="{FF2B5EF4-FFF2-40B4-BE49-F238E27FC236}">
                <a16:creationId xmlns:a16="http://schemas.microsoft.com/office/drawing/2014/main" id="{07E7865A-1877-0BD9-B1A8-3944C8BD1D57}"/>
              </a:ext>
            </a:extLst>
          </p:cNvPr>
          <p:cNvPicPr>
            <a:picLocks noChangeAspect="1"/>
          </p:cNvPicPr>
          <p:nvPr/>
        </p:nvPicPr>
        <p:blipFill rotWithShape="1">
          <a:blip r:embed="rId24"/>
          <a:srcRect l="16082" r="14035"/>
          <a:stretch/>
        </p:blipFill>
        <p:spPr>
          <a:xfrm>
            <a:off x="9963374" y="2825493"/>
            <a:ext cx="2160159" cy="1749386"/>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03666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99E37DEA-86D2-1218-9056-D539430DD215}"/>
              </a:ext>
            </a:extLst>
          </p:cNvPr>
          <p:cNvSpPr>
            <a:spLocks noGrp="1"/>
          </p:cNvSpPr>
          <p:nvPr>
            <p:ph type="chart" sz="quarter" idx="15"/>
          </p:nvPr>
        </p:nvSpPr>
        <p:spPr>
          <a:xfrm>
            <a:off x="121832" y="885319"/>
            <a:ext cx="6058011" cy="668729"/>
          </a:xfrm>
        </p:spPr>
        <p:txBody>
          <a:bodyPr>
            <a:noAutofit/>
          </a:bodyPr>
          <a:lstStyle/>
          <a:p>
            <a:pPr marL="0" indent="0" algn="just">
              <a:buNone/>
            </a:pPr>
            <a:r>
              <a:rPr lang="en-US" sz="1400">
                <a:latin typeface="Calibri" panose="020F0502020204030204" pitchFamily="34" charset="0"/>
                <a:cs typeface="Calibri" panose="020F0502020204030204" pitchFamily="34" charset="0"/>
              </a:rPr>
              <a:t>In collaboration with other CCMEO divisions, NRCan sectors and GC Depts., we support various emergency management and response activities.  </a:t>
            </a:r>
            <a:endParaRPr lang="en-CA" sz="320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1AA14241-21D8-409A-3262-3A5DE710ADE2}"/>
              </a:ext>
            </a:extLst>
          </p:cNvPr>
          <p:cNvSpPr>
            <a:spLocks noGrp="1"/>
          </p:cNvSpPr>
          <p:nvPr>
            <p:ph type="title"/>
          </p:nvPr>
        </p:nvSpPr>
        <p:spPr>
          <a:xfrm>
            <a:off x="-28281" y="-64660"/>
            <a:ext cx="6304726" cy="1008744"/>
          </a:xfrm>
        </p:spPr>
        <p:txBody>
          <a:bodyPr>
            <a:noAutofit/>
          </a:bodyPr>
          <a:lstStyle/>
          <a:p>
            <a:pPr algn="ctr">
              <a:lnSpc>
                <a:spcPct val="85000"/>
              </a:lnSpc>
            </a:pPr>
            <a:r>
              <a:rPr lang="en-US" sz="3000" b="0">
                <a:latin typeface="Calibri Light" panose="020F0302020204030204" pitchFamily="34" charset="0"/>
                <a:cs typeface="Calibri Light" panose="020F0302020204030204" pitchFamily="34" charset="0"/>
              </a:rPr>
              <a:t>GeoDiscovery: Emergency Geomatics Management, Products &amp; Services</a:t>
            </a:r>
            <a:endParaRPr lang="en-CA" sz="3000" b="0">
              <a:latin typeface="Calibri Light" panose="020F0302020204030204" pitchFamily="34" charset="0"/>
              <a:cs typeface="Calibri Light" panose="020F0302020204030204" pitchFamily="34" charset="0"/>
            </a:endParaRPr>
          </a:p>
        </p:txBody>
      </p:sp>
      <p:sp>
        <p:nvSpPr>
          <p:cNvPr id="18" name="Rectangle 2">
            <a:extLst>
              <a:ext uri="{FF2B5EF4-FFF2-40B4-BE49-F238E27FC236}">
                <a16:creationId xmlns:a16="http://schemas.microsoft.com/office/drawing/2014/main" id="{3AAC79E0-9D99-24BC-83A4-3ED3B79BF16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2" name="Group 21">
            <a:extLst>
              <a:ext uri="{FF2B5EF4-FFF2-40B4-BE49-F238E27FC236}">
                <a16:creationId xmlns:a16="http://schemas.microsoft.com/office/drawing/2014/main" id="{EEFDE593-1A6D-E717-2A4D-4539727958E6}"/>
              </a:ext>
            </a:extLst>
          </p:cNvPr>
          <p:cNvGrpSpPr/>
          <p:nvPr/>
        </p:nvGrpSpPr>
        <p:grpSpPr>
          <a:xfrm>
            <a:off x="6276445" y="-18129"/>
            <a:ext cx="5336813" cy="4139957"/>
            <a:chOff x="6276445" y="-18129"/>
            <a:chExt cx="5336813" cy="4139957"/>
          </a:xfrm>
        </p:grpSpPr>
        <p:pic>
          <p:nvPicPr>
            <p:cNvPr id="11" name="Monitor">
              <a:extLst>
                <a:ext uri="{FF2B5EF4-FFF2-40B4-BE49-F238E27FC236}">
                  <a16:creationId xmlns:a16="http://schemas.microsoft.com/office/drawing/2014/main" id="{D77EBAA3-6274-505D-A004-D08A7E8FCB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76445" y="-18129"/>
              <a:ext cx="5336813" cy="4139957"/>
            </a:xfrm>
            <a:prstGeom prst="rect">
              <a:avLst/>
            </a:prstGeom>
          </p:spPr>
        </p:pic>
        <p:pic>
          <p:nvPicPr>
            <p:cNvPr id="21" name="Picture 20">
              <a:extLst>
                <a:ext uri="{FF2B5EF4-FFF2-40B4-BE49-F238E27FC236}">
                  <a16:creationId xmlns:a16="http://schemas.microsoft.com/office/drawing/2014/main" id="{1C267165-D7DA-F16D-A6F7-6615D08BE924}"/>
                </a:ext>
              </a:extLst>
            </p:cNvPr>
            <p:cNvPicPr>
              <a:picLocks noChangeAspect="1"/>
            </p:cNvPicPr>
            <p:nvPr/>
          </p:nvPicPr>
          <p:blipFill>
            <a:blip r:embed="rId4"/>
            <a:stretch>
              <a:fillRect/>
            </a:stretch>
          </p:blipFill>
          <p:spPr>
            <a:xfrm>
              <a:off x="6616137" y="234273"/>
              <a:ext cx="4685036" cy="2629207"/>
            </a:xfrm>
            <a:prstGeom prst="rect">
              <a:avLst/>
            </a:prstGeom>
          </p:spPr>
        </p:pic>
      </p:grpSp>
      <p:pic>
        <p:nvPicPr>
          <p:cNvPr id="13" name="Picture 12">
            <a:extLst>
              <a:ext uri="{FF2B5EF4-FFF2-40B4-BE49-F238E27FC236}">
                <a16:creationId xmlns:a16="http://schemas.microsoft.com/office/drawing/2014/main" id="{96EFB0A9-F39A-3985-C224-DBE35842B852}"/>
              </a:ext>
            </a:extLst>
          </p:cNvPr>
          <p:cNvPicPr>
            <a:picLocks noChangeAspect="1"/>
          </p:cNvPicPr>
          <p:nvPr/>
        </p:nvPicPr>
        <p:blipFill>
          <a:blip r:embed="rId5"/>
          <a:stretch>
            <a:fillRect/>
          </a:stretch>
        </p:blipFill>
        <p:spPr>
          <a:xfrm>
            <a:off x="8377881" y="1767408"/>
            <a:ext cx="3520365" cy="2257948"/>
          </a:xfrm>
          <a:prstGeom prst="rect">
            <a:avLst/>
          </a:prstGeom>
          <a:ln>
            <a:noFill/>
          </a:ln>
          <a:effectLst>
            <a:outerShdw blurRad="190500" algn="tl" rotWithShape="0">
              <a:srgbClr val="000000">
                <a:alpha val="70000"/>
              </a:srgbClr>
            </a:outerShdw>
          </a:effectLst>
        </p:spPr>
      </p:pic>
      <p:pic>
        <p:nvPicPr>
          <p:cNvPr id="14" name="Picture 13">
            <a:extLst>
              <a:ext uri="{FF2B5EF4-FFF2-40B4-BE49-F238E27FC236}">
                <a16:creationId xmlns:a16="http://schemas.microsoft.com/office/drawing/2014/main" id="{66D416D6-5006-1F0B-3190-FC440A928DDD}"/>
              </a:ext>
            </a:extLst>
          </p:cNvPr>
          <p:cNvPicPr>
            <a:picLocks noChangeAspect="1"/>
          </p:cNvPicPr>
          <p:nvPr/>
        </p:nvPicPr>
        <p:blipFill>
          <a:blip r:embed="rId6"/>
          <a:stretch>
            <a:fillRect/>
          </a:stretch>
        </p:blipFill>
        <p:spPr>
          <a:xfrm>
            <a:off x="10147229" y="2261842"/>
            <a:ext cx="1029733" cy="1336912"/>
          </a:xfrm>
          <a:prstGeom prst="rect">
            <a:avLst/>
          </a:prstGeom>
          <a:ln>
            <a:noFill/>
          </a:ln>
          <a:effectLst>
            <a:outerShdw blurRad="190500" algn="tl" rotWithShape="0">
              <a:srgbClr val="000000">
                <a:alpha val="70000"/>
              </a:srgbClr>
            </a:outerShdw>
          </a:effectLst>
        </p:spPr>
      </p:pic>
      <p:pic>
        <p:nvPicPr>
          <p:cNvPr id="1025" name="Picture 1">
            <a:extLst>
              <a:ext uri="{FF2B5EF4-FFF2-40B4-BE49-F238E27FC236}">
                <a16:creationId xmlns:a16="http://schemas.microsoft.com/office/drawing/2014/main" id="{F18450A9-B2EF-B8A8-C3E9-0E05DB259C5E}"/>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flipH="1">
            <a:off x="5279811" y="2651213"/>
            <a:ext cx="6437169" cy="4288581"/>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D7BF1FFA-F7FF-06F8-1F15-60D8B9A73041}"/>
              </a:ext>
            </a:extLst>
          </p:cNvPr>
          <p:cNvGrpSpPr/>
          <p:nvPr/>
        </p:nvGrpSpPr>
        <p:grpSpPr>
          <a:xfrm>
            <a:off x="8642451" y="4709586"/>
            <a:ext cx="3520365" cy="2021410"/>
            <a:chOff x="-155510" y="1078511"/>
            <a:chExt cx="6356529" cy="3649949"/>
          </a:xfrm>
        </p:grpSpPr>
        <p:pic>
          <p:nvPicPr>
            <p:cNvPr id="17" name="Graphic 4">
              <a:extLst>
                <a:ext uri="{FF2B5EF4-FFF2-40B4-BE49-F238E27FC236}">
                  <a16:creationId xmlns:a16="http://schemas.microsoft.com/office/drawing/2014/main" id="{E6C0DB21-272B-EC65-D7F3-D90C7DF310C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5510" y="1078511"/>
              <a:ext cx="6356529" cy="3649949"/>
            </a:xfrm>
            <a:prstGeom prst="rect">
              <a:avLst/>
            </a:prstGeom>
          </p:spPr>
        </p:pic>
        <p:pic>
          <p:nvPicPr>
            <p:cNvPr id="15" name="Picture 14">
              <a:extLst>
                <a:ext uri="{FF2B5EF4-FFF2-40B4-BE49-F238E27FC236}">
                  <a16:creationId xmlns:a16="http://schemas.microsoft.com/office/drawing/2014/main" id="{A72AAE3D-C703-4B91-AB69-796939E6FA62}"/>
                </a:ext>
              </a:extLst>
            </p:cNvPr>
            <p:cNvPicPr>
              <a:picLocks noChangeAspect="1"/>
            </p:cNvPicPr>
            <p:nvPr/>
          </p:nvPicPr>
          <p:blipFill rotWithShape="1">
            <a:blip r:embed="rId11"/>
            <a:srcRect l="5526" r="5284"/>
            <a:stretch/>
          </p:blipFill>
          <p:spPr>
            <a:xfrm>
              <a:off x="550061" y="1295324"/>
              <a:ext cx="4945386" cy="3113166"/>
            </a:xfrm>
            <a:prstGeom prst="rect">
              <a:avLst/>
            </a:prstGeom>
          </p:spPr>
        </p:pic>
      </p:grpSp>
      <p:grpSp>
        <p:nvGrpSpPr>
          <p:cNvPr id="1040" name="Group 1039">
            <a:extLst>
              <a:ext uri="{FF2B5EF4-FFF2-40B4-BE49-F238E27FC236}">
                <a16:creationId xmlns:a16="http://schemas.microsoft.com/office/drawing/2014/main" id="{9BE24B11-F7B8-E609-AE4E-2054E7A83C1F}"/>
              </a:ext>
            </a:extLst>
          </p:cNvPr>
          <p:cNvGrpSpPr/>
          <p:nvPr/>
        </p:nvGrpSpPr>
        <p:grpSpPr>
          <a:xfrm>
            <a:off x="121832" y="1373126"/>
            <a:ext cx="5959234" cy="5400733"/>
            <a:chOff x="50664" y="2651315"/>
            <a:chExt cx="6030402" cy="3936058"/>
          </a:xfrm>
        </p:grpSpPr>
        <p:sp>
          <p:nvSpPr>
            <p:cNvPr id="1041" name="Freeform: Shape 1040">
              <a:extLst>
                <a:ext uri="{FF2B5EF4-FFF2-40B4-BE49-F238E27FC236}">
                  <a16:creationId xmlns:a16="http://schemas.microsoft.com/office/drawing/2014/main" id="{56608854-721A-55C7-448A-576715E08218}"/>
                </a:ext>
              </a:extLst>
            </p:cNvPr>
            <p:cNvSpPr/>
            <p:nvPr/>
          </p:nvSpPr>
          <p:spPr>
            <a:xfrm>
              <a:off x="50664" y="2746301"/>
              <a:ext cx="6030402" cy="403430"/>
            </a:xfrm>
            <a:custGeom>
              <a:avLst/>
              <a:gdLst>
                <a:gd name="connsiteX0" fmla="*/ 0 w 6030402"/>
                <a:gd name="connsiteY0" fmla="*/ 0 h 418950"/>
                <a:gd name="connsiteX1" fmla="*/ 6030402 w 6030402"/>
                <a:gd name="connsiteY1" fmla="*/ 0 h 418950"/>
                <a:gd name="connsiteX2" fmla="*/ 6030402 w 6030402"/>
                <a:gd name="connsiteY2" fmla="*/ 418950 h 418950"/>
                <a:gd name="connsiteX3" fmla="*/ 0 w 6030402"/>
                <a:gd name="connsiteY3" fmla="*/ 418950 h 418950"/>
                <a:gd name="connsiteX4" fmla="*/ 0 w 6030402"/>
                <a:gd name="connsiteY4" fmla="*/ 0 h 418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402" h="418950">
                  <a:moveTo>
                    <a:pt x="0" y="0"/>
                  </a:moveTo>
                  <a:lnTo>
                    <a:pt x="6030402" y="0"/>
                  </a:lnTo>
                  <a:lnTo>
                    <a:pt x="6030402" y="418950"/>
                  </a:lnTo>
                  <a:lnTo>
                    <a:pt x="0" y="418950"/>
                  </a:lnTo>
                  <a:lnTo>
                    <a:pt x="0" y="0"/>
                  </a:lnTo>
                  <a:close/>
                </a:path>
              </a:pathLst>
            </a:custGeom>
            <a:solidFill>
              <a:srgbClr val="FFFFFF">
                <a:alpha val="90000"/>
                <a:hueOff val="0"/>
                <a:satOff val="0"/>
                <a:lumOff val="0"/>
                <a:alphaOff val="0"/>
              </a:srgbClr>
            </a:solidFill>
            <a:ln w="6350" cap="flat" cmpd="sng" algn="ctr">
              <a:solidFill>
                <a:srgbClr val="0099EE">
                  <a:hueOff val="0"/>
                  <a:satOff val="0"/>
                  <a:lumOff val="0"/>
                  <a:alphaOff val="0"/>
                </a:srgbClr>
              </a:solidFill>
              <a:prstDash val="solid"/>
              <a:miter lim="800000"/>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468026" tIns="145796" rIns="468026" bIns="49784" numCol="1" spcCol="1270" anchor="t" anchorCtr="0">
              <a:noAutofit/>
            </a:bodyPr>
            <a:lstStyle/>
            <a:p>
              <a:pPr marL="57150" marR="0" lvl="1" indent="-57150" algn="l" defTabSz="311150" rtl="0" eaLnBrk="1" fontAlgn="auto" latinLnBrk="0" hangingPunct="1">
                <a:lnSpc>
                  <a:spcPct val="90000"/>
                </a:lnSpc>
                <a:spcBef>
                  <a:spcPct val="0"/>
                </a:spcBef>
                <a:spcAft>
                  <a:spcPct val="15000"/>
                </a:spcAft>
                <a:buClrTx/>
                <a:buSzTx/>
                <a:buFontTx/>
                <a:buChar char="•"/>
                <a:tabLst/>
                <a:defRPr/>
              </a:pPr>
              <a:endParaRPr kumimoji="0" lang="en-CA" sz="700" b="0" i="0" u="none" strike="noStrike" kern="1200" cap="none" spc="0" normalizeH="0" baseline="0" noProof="0">
                <a:ln>
                  <a:noFill/>
                </a:ln>
                <a:solidFill>
                  <a:srgbClr val="3C3C3C">
                    <a:hueOff val="0"/>
                    <a:satOff val="0"/>
                    <a:lumOff val="0"/>
                    <a:alphaOff val="0"/>
                  </a:srgbClr>
                </a:solidFill>
                <a:effectLst/>
                <a:uLnTx/>
                <a:uFillTx/>
                <a:latin typeface="Open Sans"/>
                <a:ea typeface="+mn-ea"/>
                <a:cs typeface="+mn-cs"/>
              </a:endParaRPr>
            </a:p>
          </p:txBody>
        </p:sp>
        <p:sp>
          <p:nvSpPr>
            <p:cNvPr id="1042" name="Freeform: Shape 1041">
              <a:extLst>
                <a:ext uri="{FF2B5EF4-FFF2-40B4-BE49-F238E27FC236}">
                  <a16:creationId xmlns:a16="http://schemas.microsoft.com/office/drawing/2014/main" id="{16F312E8-6665-D51E-87E9-9A5D510E8E3E}"/>
                </a:ext>
              </a:extLst>
            </p:cNvPr>
            <p:cNvSpPr/>
            <p:nvPr/>
          </p:nvSpPr>
          <p:spPr>
            <a:xfrm>
              <a:off x="135619" y="2651315"/>
              <a:ext cx="5881219" cy="192956"/>
            </a:xfrm>
            <a:custGeom>
              <a:avLst/>
              <a:gdLst>
                <a:gd name="connsiteX0" fmla="*/ 0 w 4221281"/>
                <a:gd name="connsiteY0" fmla="*/ 34441 h 206640"/>
                <a:gd name="connsiteX1" fmla="*/ 34441 w 4221281"/>
                <a:gd name="connsiteY1" fmla="*/ 0 h 206640"/>
                <a:gd name="connsiteX2" fmla="*/ 4186840 w 4221281"/>
                <a:gd name="connsiteY2" fmla="*/ 0 h 206640"/>
                <a:gd name="connsiteX3" fmla="*/ 4221281 w 4221281"/>
                <a:gd name="connsiteY3" fmla="*/ 34441 h 206640"/>
                <a:gd name="connsiteX4" fmla="*/ 4221281 w 4221281"/>
                <a:gd name="connsiteY4" fmla="*/ 172199 h 206640"/>
                <a:gd name="connsiteX5" fmla="*/ 4186840 w 4221281"/>
                <a:gd name="connsiteY5" fmla="*/ 206640 h 206640"/>
                <a:gd name="connsiteX6" fmla="*/ 34441 w 4221281"/>
                <a:gd name="connsiteY6" fmla="*/ 206640 h 206640"/>
                <a:gd name="connsiteX7" fmla="*/ 0 w 4221281"/>
                <a:gd name="connsiteY7" fmla="*/ 172199 h 206640"/>
                <a:gd name="connsiteX8" fmla="*/ 0 w 4221281"/>
                <a:gd name="connsiteY8" fmla="*/ 34441 h 20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1281" h="206640">
                  <a:moveTo>
                    <a:pt x="0" y="34441"/>
                  </a:moveTo>
                  <a:cubicBezTo>
                    <a:pt x="0" y="15420"/>
                    <a:pt x="15420" y="0"/>
                    <a:pt x="34441" y="0"/>
                  </a:cubicBezTo>
                  <a:lnTo>
                    <a:pt x="4186840" y="0"/>
                  </a:lnTo>
                  <a:cubicBezTo>
                    <a:pt x="4205861" y="0"/>
                    <a:pt x="4221281" y="15420"/>
                    <a:pt x="4221281" y="34441"/>
                  </a:cubicBezTo>
                  <a:lnTo>
                    <a:pt x="4221281" y="172199"/>
                  </a:lnTo>
                  <a:cubicBezTo>
                    <a:pt x="4221281" y="191220"/>
                    <a:pt x="4205861" y="206640"/>
                    <a:pt x="4186840" y="206640"/>
                  </a:cubicBezTo>
                  <a:lnTo>
                    <a:pt x="34441" y="206640"/>
                  </a:lnTo>
                  <a:cubicBezTo>
                    <a:pt x="15420" y="206640"/>
                    <a:pt x="0" y="191220"/>
                    <a:pt x="0" y="172199"/>
                  </a:cubicBezTo>
                  <a:lnTo>
                    <a:pt x="0" y="34441"/>
                  </a:lnTo>
                  <a:close/>
                </a:path>
              </a:pathLst>
            </a:custGeom>
            <a:gradFill rotWithShape="0">
              <a:gsLst>
                <a:gs pos="0">
                  <a:srgbClr val="0099EE">
                    <a:hueOff val="0"/>
                    <a:satOff val="0"/>
                    <a:lumOff val="0"/>
                    <a:alphaOff val="0"/>
                    <a:satMod val="103000"/>
                    <a:lumMod val="102000"/>
                    <a:tint val="94000"/>
                  </a:srgbClr>
                </a:gs>
                <a:gs pos="50000">
                  <a:srgbClr val="0099EE">
                    <a:hueOff val="0"/>
                    <a:satOff val="0"/>
                    <a:lumOff val="0"/>
                    <a:alphaOff val="0"/>
                    <a:satMod val="110000"/>
                    <a:lumMod val="100000"/>
                    <a:shade val="100000"/>
                  </a:srgbClr>
                </a:gs>
                <a:gs pos="100000">
                  <a:srgbClr val="0099EE">
                    <a:hueOff val="0"/>
                    <a:satOff val="0"/>
                    <a:lumOff val="0"/>
                    <a:alphaOff val="0"/>
                    <a:lumMod val="99000"/>
                    <a:satMod val="120000"/>
                    <a:shade val="78000"/>
                  </a:srgbClr>
                </a:gs>
              </a:gsLst>
              <a:lin ang="5400000" scaled="0"/>
            </a:gradFill>
            <a:ln>
              <a:noFill/>
            </a:ln>
            <a:effectLst/>
          </p:spPr>
          <p:style>
            <a:lnRef idx="0">
              <a:scrgbClr r="0" g="0" b="0"/>
            </a:lnRef>
            <a:fillRef idx="3">
              <a:scrgbClr r="0" g="0" b="0"/>
            </a:fillRef>
            <a:effectRef idx="2">
              <a:scrgbClr r="0" g="0" b="0"/>
            </a:effectRef>
            <a:fontRef idx="minor">
              <a:schemeClr val="lt1"/>
            </a:fontRef>
          </p:style>
          <p:txBody>
            <a:bodyPr spcFirstLastPara="0" vert="horz" wrap="square" lIns="169641" tIns="10087" rIns="169641" bIns="10087" numCol="1" spcCol="1270" anchor="ctr" anchorCtr="0">
              <a:noAutofit/>
            </a:bodyPr>
            <a:lstStyle/>
            <a:p>
              <a:pPr marL="0" marR="0" lvl="0" indent="0" algn="l" defTabSz="31115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Data integration</a:t>
              </a:r>
              <a:endParaRPr kumimoji="0" lang="en-CA"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043" name="Freeform: Shape 1042">
              <a:extLst>
                <a:ext uri="{FF2B5EF4-FFF2-40B4-BE49-F238E27FC236}">
                  <a16:creationId xmlns:a16="http://schemas.microsoft.com/office/drawing/2014/main" id="{43F0D40C-58FB-EA4F-90EE-055D600EC968}"/>
                </a:ext>
              </a:extLst>
            </p:cNvPr>
            <p:cNvSpPr/>
            <p:nvPr/>
          </p:nvSpPr>
          <p:spPr>
            <a:xfrm>
              <a:off x="50664" y="3268178"/>
              <a:ext cx="6030402" cy="962195"/>
            </a:xfrm>
            <a:custGeom>
              <a:avLst/>
              <a:gdLst>
                <a:gd name="connsiteX0" fmla="*/ 0 w 6030402"/>
                <a:gd name="connsiteY0" fmla="*/ 0 h 771750"/>
                <a:gd name="connsiteX1" fmla="*/ 6030402 w 6030402"/>
                <a:gd name="connsiteY1" fmla="*/ 0 h 771750"/>
                <a:gd name="connsiteX2" fmla="*/ 6030402 w 6030402"/>
                <a:gd name="connsiteY2" fmla="*/ 771750 h 771750"/>
                <a:gd name="connsiteX3" fmla="*/ 0 w 6030402"/>
                <a:gd name="connsiteY3" fmla="*/ 771750 h 771750"/>
                <a:gd name="connsiteX4" fmla="*/ 0 w 6030402"/>
                <a:gd name="connsiteY4" fmla="*/ 0 h 77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402" h="771750">
                  <a:moveTo>
                    <a:pt x="0" y="0"/>
                  </a:moveTo>
                  <a:lnTo>
                    <a:pt x="6030402" y="0"/>
                  </a:lnTo>
                  <a:lnTo>
                    <a:pt x="6030402" y="771750"/>
                  </a:lnTo>
                  <a:lnTo>
                    <a:pt x="0" y="771750"/>
                  </a:lnTo>
                  <a:lnTo>
                    <a:pt x="0" y="0"/>
                  </a:lnTo>
                  <a:close/>
                </a:path>
              </a:pathLst>
            </a:custGeom>
            <a:solidFill>
              <a:srgbClr val="FFFFFF">
                <a:alpha val="90000"/>
                <a:hueOff val="0"/>
                <a:satOff val="0"/>
                <a:lumOff val="0"/>
                <a:alphaOff val="0"/>
              </a:srgbClr>
            </a:solidFill>
            <a:ln w="6350" cap="flat" cmpd="sng" algn="ctr">
              <a:solidFill>
                <a:srgbClr val="007EE6">
                  <a:hueOff val="0"/>
                  <a:satOff val="0"/>
                  <a:lumOff val="0"/>
                  <a:alphaOff val="0"/>
                </a:srgbClr>
              </a:solidFill>
              <a:prstDash val="solid"/>
              <a:miter lim="800000"/>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468026" tIns="145796" rIns="468026" bIns="49784" numCol="1" spcCol="1270" anchor="t" anchorCtr="0">
              <a:noAutofit/>
            </a:bodyPr>
            <a:lstStyle/>
            <a:p>
              <a:pPr marL="57150" marR="0" lvl="1" indent="-57150" algn="l" defTabSz="311150" rtl="0" eaLnBrk="1" fontAlgn="auto" latinLnBrk="0" hangingPunct="1">
                <a:lnSpc>
                  <a:spcPct val="90000"/>
                </a:lnSpc>
                <a:spcBef>
                  <a:spcPct val="0"/>
                </a:spcBef>
                <a:spcAft>
                  <a:spcPct val="15000"/>
                </a:spcAft>
                <a:buClrTx/>
                <a:buSzTx/>
                <a:buFontTx/>
                <a:buChar char="•"/>
                <a:tabLst/>
                <a:defRPr/>
              </a:pPr>
              <a:endParaRPr kumimoji="0" lang="en-CA" sz="700" b="0" i="0" u="none" strike="noStrike" kern="1200" cap="none" spc="0" normalizeH="0" baseline="0" noProof="0">
                <a:ln>
                  <a:noFill/>
                </a:ln>
                <a:solidFill>
                  <a:srgbClr val="3C3C3C">
                    <a:hueOff val="0"/>
                    <a:satOff val="0"/>
                    <a:lumOff val="0"/>
                    <a:alphaOff val="0"/>
                  </a:srgbClr>
                </a:solidFill>
                <a:effectLst/>
                <a:uLnTx/>
                <a:uFillTx/>
                <a:latin typeface="Open Sans"/>
                <a:ea typeface="+mn-ea"/>
                <a:cs typeface="+mn-cs"/>
              </a:endParaRPr>
            </a:p>
          </p:txBody>
        </p:sp>
        <p:sp>
          <p:nvSpPr>
            <p:cNvPr id="1044" name="Freeform: Shape 1043">
              <a:extLst>
                <a:ext uri="{FF2B5EF4-FFF2-40B4-BE49-F238E27FC236}">
                  <a16:creationId xmlns:a16="http://schemas.microsoft.com/office/drawing/2014/main" id="{C5E50139-5EF3-A6F3-2CD1-48A8754CCAB5}"/>
                </a:ext>
              </a:extLst>
            </p:cNvPr>
            <p:cNvSpPr/>
            <p:nvPr/>
          </p:nvSpPr>
          <p:spPr>
            <a:xfrm>
              <a:off x="135619" y="3173193"/>
              <a:ext cx="5881219" cy="192956"/>
            </a:xfrm>
            <a:custGeom>
              <a:avLst/>
              <a:gdLst>
                <a:gd name="connsiteX0" fmla="*/ 0 w 4221281"/>
                <a:gd name="connsiteY0" fmla="*/ 34441 h 206640"/>
                <a:gd name="connsiteX1" fmla="*/ 34441 w 4221281"/>
                <a:gd name="connsiteY1" fmla="*/ 0 h 206640"/>
                <a:gd name="connsiteX2" fmla="*/ 4186840 w 4221281"/>
                <a:gd name="connsiteY2" fmla="*/ 0 h 206640"/>
                <a:gd name="connsiteX3" fmla="*/ 4221281 w 4221281"/>
                <a:gd name="connsiteY3" fmla="*/ 34441 h 206640"/>
                <a:gd name="connsiteX4" fmla="*/ 4221281 w 4221281"/>
                <a:gd name="connsiteY4" fmla="*/ 172199 h 206640"/>
                <a:gd name="connsiteX5" fmla="*/ 4186840 w 4221281"/>
                <a:gd name="connsiteY5" fmla="*/ 206640 h 206640"/>
                <a:gd name="connsiteX6" fmla="*/ 34441 w 4221281"/>
                <a:gd name="connsiteY6" fmla="*/ 206640 h 206640"/>
                <a:gd name="connsiteX7" fmla="*/ 0 w 4221281"/>
                <a:gd name="connsiteY7" fmla="*/ 172199 h 206640"/>
                <a:gd name="connsiteX8" fmla="*/ 0 w 4221281"/>
                <a:gd name="connsiteY8" fmla="*/ 34441 h 20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1281" h="206640">
                  <a:moveTo>
                    <a:pt x="0" y="34441"/>
                  </a:moveTo>
                  <a:cubicBezTo>
                    <a:pt x="0" y="15420"/>
                    <a:pt x="15420" y="0"/>
                    <a:pt x="34441" y="0"/>
                  </a:cubicBezTo>
                  <a:lnTo>
                    <a:pt x="4186840" y="0"/>
                  </a:lnTo>
                  <a:cubicBezTo>
                    <a:pt x="4205861" y="0"/>
                    <a:pt x="4221281" y="15420"/>
                    <a:pt x="4221281" y="34441"/>
                  </a:cubicBezTo>
                  <a:lnTo>
                    <a:pt x="4221281" y="172199"/>
                  </a:lnTo>
                  <a:cubicBezTo>
                    <a:pt x="4221281" y="191220"/>
                    <a:pt x="4205861" y="206640"/>
                    <a:pt x="4186840" y="206640"/>
                  </a:cubicBezTo>
                  <a:lnTo>
                    <a:pt x="34441" y="206640"/>
                  </a:lnTo>
                  <a:cubicBezTo>
                    <a:pt x="15420" y="206640"/>
                    <a:pt x="0" y="191220"/>
                    <a:pt x="0" y="172199"/>
                  </a:cubicBezTo>
                  <a:lnTo>
                    <a:pt x="0" y="34441"/>
                  </a:lnTo>
                  <a:close/>
                </a:path>
              </a:pathLst>
            </a:custGeom>
            <a:gradFill rotWithShape="0">
              <a:gsLst>
                <a:gs pos="0">
                  <a:srgbClr val="007EE6">
                    <a:hueOff val="0"/>
                    <a:satOff val="0"/>
                    <a:lumOff val="0"/>
                    <a:alphaOff val="0"/>
                    <a:satMod val="103000"/>
                    <a:lumMod val="102000"/>
                    <a:tint val="94000"/>
                  </a:srgbClr>
                </a:gs>
                <a:gs pos="50000">
                  <a:srgbClr val="007EE6">
                    <a:hueOff val="0"/>
                    <a:satOff val="0"/>
                    <a:lumOff val="0"/>
                    <a:alphaOff val="0"/>
                    <a:satMod val="110000"/>
                    <a:lumMod val="100000"/>
                    <a:shade val="100000"/>
                  </a:srgbClr>
                </a:gs>
                <a:gs pos="100000">
                  <a:srgbClr val="007EE6">
                    <a:hueOff val="0"/>
                    <a:satOff val="0"/>
                    <a:lumOff val="0"/>
                    <a:alphaOff val="0"/>
                    <a:lumMod val="99000"/>
                    <a:satMod val="120000"/>
                    <a:shade val="78000"/>
                  </a:srgbClr>
                </a:gs>
              </a:gsLst>
              <a:lin ang="5400000" scaled="0"/>
            </a:gradFill>
            <a:ln>
              <a:noFill/>
            </a:ln>
            <a:effectLst/>
          </p:spPr>
          <p:style>
            <a:lnRef idx="0">
              <a:scrgbClr r="0" g="0" b="0"/>
            </a:lnRef>
            <a:fillRef idx="3">
              <a:scrgbClr r="0" g="0" b="0"/>
            </a:fillRef>
            <a:effectRef idx="2">
              <a:scrgbClr r="0" g="0" b="0"/>
            </a:effectRef>
            <a:fontRef idx="minor">
              <a:schemeClr val="lt1"/>
            </a:fontRef>
          </p:style>
          <p:txBody>
            <a:bodyPr spcFirstLastPara="0" vert="horz" wrap="square" lIns="169641" tIns="10087" rIns="169641" bIns="10087" numCol="1" spcCol="1270" anchor="ctr" anchorCtr="0">
              <a:noAutofit/>
            </a:bodyPr>
            <a:lstStyle/>
            <a:p>
              <a:pPr marL="0" marR="0" lvl="0" indent="0" algn="l" defTabSz="31115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Data Dissemination</a:t>
              </a:r>
              <a:endParaRPr kumimoji="0" lang="en-CA"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045" name="Freeform: Shape 1044">
              <a:extLst>
                <a:ext uri="{FF2B5EF4-FFF2-40B4-BE49-F238E27FC236}">
                  <a16:creationId xmlns:a16="http://schemas.microsoft.com/office/drawing/2014/main" id="{101BC8C2-26A4-96C2-9AA2-1C5AEBB7E7B1}"/>
                </a:ext>
              </a:extLst>
            </p:cNvPr>
            <p:cNvSpPr/>
            <p:nvPr/>
          </p:nvSpPr>
          <p:spPr>
            <a:xfrm>
              <a:off x="50664" y="4360310"/>
              <a:ext cx="6030402" cy="2227063"/>
            </a:xfrm>
            <a:custGeom>
              <a:avLst/>
              <a:gdLst>
                <a:gd name="connsiteX0" fmla="*/ 0 w 6030402"/>
                <a:gd name="connsiteY0" fmla="*/ 0 h 1102500"/>
                <a:gd name="connsiteX1" fmla="*/ 6030402 w 6030402"/>
                <a:gd name="connsiteY1" fmla="*/ 0 h 1102500"/>
                <a:gd name="connsiteX2" fmla="*/ 6030402 w 6030402"/>
                <a:gd name="connsiteY2" fmla="*/ 1102500 h 1102500"/>
                <a:gd name="connsiteX3" fmla="*/ 0 w 6030402"/>
                <a:gd name="connsiteY3" fmla="*/ 1102500 h 1102500"/>
                <a:gd name="connsiteX4" fmla="*/ 0 w 6030402"/>
                <a:gd name="connsiteY4" fmla="*/ 0 h 110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402" h="1102500">
                  <a:moveTo>
                    <a:pt x="0" y="0"/>
                  </a:moveTo>
                  <a:lnTo>
                    <a:pt x="6030402" y="0"/>
                  </a:lnTo>
                  <a:lnTo>
                    <a:pt x="6030402" y="1102500"/>
                  </a:lnTo>
                  <a:lnTo>
                    <a:pt x="0" y="1102500"/>
                  </a:lnTo>
                  <a:lnTo>
                    <a:pt x="0" y="0"/>
                  </a:lnTo>
                  <a:close/>
                </a:path>
              </a:pathLst>
            </a:custGeom>
            <a:solidFill>
              <a:srgbClr val="FFFFFF">
                <a:alpha val="90000"/>
                <a:hueOff val="0"/>
                <a:satOff val="0"/>
                <a:lumOff val="0"/>
                <a:alphaOff val="0"/>
              </a:srgbClr>
            </a:solidFill>
            <a:ln w="6350" cap="flat" cmpd="sng" algn="ctr">
              <a:solidFill>
                <a:srgbClr val="0073D2">
                  <a:hueOff val="0"/>
                  <a:satOff val="0"/>
                  <a:lumOff val="0"/>
                  <a:alphaOff val="0"/>
                </a:srgbClr>
              </a:solidFill>
              <a:prstDash val="solid"/>
              <a:miter lim="800000"/>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468026" tIns="145796" rIns="468026" bIns="49784" numCol="1" spcCol="1270" anchor="t" anchorCtr="0">
              <a:noAutofit/>
            </a:bodyPr>
            <a:lstStyle/>
            <a:p>
              <a:pPr marL="0" marR="0" lvl="1" indent="0" algn="l" defTabSz="311150" rtl="0" eaLnBrk="1" fontAlgn="auto" latinLnBrk="0" hangingPunct="1">
                <a:lnSpc>
                  <a:spcPct val="90000"/>
                </a:lnSpc>
                <a:spcBef>
                  <a:spcPct val="0"/>
                </a:spcBef>
                <a:spcAft>
                  <a:spcPct val="15000"/>
                </a:spcAft>
                <a:buClrTx/>
                <a:buSzTx/>
                <a:buFontTx/>
                <a:buNone/>
                <a:tabLst/>
                <a:defRPr/>
              </a:pPr>
              <a:endParaRPr kumimoji="0" lang="en-CA" sz="700" b="0" i="0" u="none" strike="noStrike" kern="1200" cap="none" spc="0" normalizeH="0" baseline="0" noProof="0">
                <a:ln>
                  <a:noFill/>
                </a:ln>
                <a:solidFill>
                  <a:srgbClr val="3C3C3C">
                    <a:hueOff val="0"/>
                    <a:satOff val="0"/>
                    <a:lumOff val="0"/>
                    <a:alphaOff val="0"/>
                  </a:srgbClr>
                </a:solidFill>
                <a:effectLst/>
                <a:uLnTx/>
                <a:uFillTx/>
                <a:latin typeface="Open Sans"/>
                <a:ea typeface="+mn-ea"/>
                <a:cs typeface="+mn-cs"/>
              </a:endParaRPr>
            </a:p>
          </p:txBody>
        </p:sp>
        <p:sp>
          <p:nvSpPr>
            <p:cNvPr id="1046" name="Freeform: Shape 1045">
              <a:extLst>
                <a:ext uri="{FF2B5EF4-FFF2-40B4-BE49-F238E27FC236}">
                  <a16:creationId xmlns:a16="http://schemas.microsoft.com/office/drawing/2014/main" id="{0EB3D415-F51C-179E-A223-F4E8F92467B4}"/>
                </a:ext>
              </a:extLst>
            </p:cNvPr>
            <p:cNvSpPr/>
            <p:nvPr/>
          </p:nvSpPr>
          <p:spPr>
            <a:xfrm>
              <a:off x="82440" y="4169581"/>
              <a:ext cx="5974282" cy="279131"/>
            </a:xfrm>
            <a:custGeom>
              <a:avLst/>
              <a:gdLst>
                <a:gd name="connsiteX0" fmla="*/ 0 w 4221281"/>
                <a:gd name="connsiteY0" fmla="*/ 34441 h 206640"/>
                <a:gd name="connsiteX1" fmla="*/ 34441 w 4221281"/>
                <a:gd name="connsiteY1" fmla="*/ 0 h 206640"/>
                <a:gd name="connsiteX2" fmla="*/ 4186840 w 4221281"/>
                <a:gd name="connsiteY2" fmla="*/ 0 h 206640"/>
                <a:gd name="connsiteX3" fmla="*/ 4221281 w 4221281"/>
                <a:gd name="connsiteY3" fmla="*/ 34441 h 206640"/>
                <a:gd name="connsiteX4" fmla="*/ 4221281 w 4221281"/>
                <a:gd name="connsiteY4" fmla="*/ 172199 h 206640"/>
                <a:gd name="connsiteX5" fmla="*/ 4186840 w 4221281"/>
                <a:gd name="connsiteY5" fmla="*/ 206640 h 206640"/>
                <a:gd name="connsiteX6" fmla="*/ 34441 w 4221281"/>
                <a:gd name="connsiteY6" fmla="*/ 206640 h 206640"/>
                <a:gd name="connsiteX7" fmla="*/ 0 w 4221281"/>
                <a:gd name="connsiteY7" fmla="*/ 172199 h 206640"/>
                <a:gd name="connsiteX8" fmla="*/ 0 w 4221281"/>
                <a:gd name="connsiteY8" fmla="*/ 34441 h 20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1281" h="206640">
                  <a:moveTo>
                    <a:pt x="0" y="34441"/>
                  </a:moveTo>
                  <a:cubicBezTo>
                    <a:pt x="0" y="15420"/>
                    <a:pt x="15420" y="0"/>
                    <a:pt x="34441" y="0"/>
                  </a:cubicBezTo>
                  <a:lnTo>
                    <a:pt x="4186840" y="0"/>
                  </a:lnTo>
                  <a:cubicBezTo>
                    <a:pt x="4205861" y="0"/>
                    <a:pt x="4221281" y="15420"/>
                    <a:pt x="4221281" y="34441"/>
                  </a:cubicBezTo>
                  <a:lnTo>
                    <a:pt x="4221281" y="172199"/>
                  </a:lnTo>
                  <a:cubicBezTo>
                    <a:pt x="4221281" y="191220"/>
                    <a:pt x="4205861" y="206640"/>
                    <a:pt x="4186840" y="206640"/>
                  </a:cubicBezTo>
                  <a:lnTo>
                    <a:pt x="34441" y="206640"/>
                  </a:lnTo>
                  <a:cubicBezTo>
                    <a:pt x="15420" y="206640"/>
                    <a:pt x="0" y="191220"/>
                    <a:pt x="0" y="172199"/>
                  </a:cubicBezTo>
                  <a:lnTo>
                    <a:pt x="0" y="34441"/>
                  </a:lnTo>
                  <a:close/>
                </a:path>
              </a:pathLst>
            </a:custGeom>
            <a:gradFill rotWithShape="0">
              <a:gsLst>
                <a:gs pos="0">
                  <a:srgbClr val="0073D2">
                    <a:hueOff val="0"/>
                    <a:satOff val="0"/>
                    <a:lumOff val="0"/>
                    <a:alphaOff val="0"/>
                    <a:satMod val="103000"/>
                    <a:lumMod val="102000"/>
                    <a:tint val="94000"/>
                  </a:srgbClr>
                </a:gs>
                <a:gs pos="50000">
                  <a:srgbClr val="0073D2">
                    <a:hueOff val="0"/>
                    <a:satOff val="0"/>
                    <a:lumOff val="0"/>
                    <a:alphaOff val="0"/>
                    <a:satMod val="110000"/>
                    <a:lumMod val="100000"/>
                    <a:shade val="100000"/>
                  </a:srgbClr>
                </a:gs>
                <a:gs pos="100000">
                  <a:srgbClr val="0073D2">
                    <a:hueOff val="0"/>
                    <a:satOff val="0"/>
                    <a:lumOff val="0"/>
                    <a:alphaOff val="0"/>
                    <a:lumMod val="99000"/>
                    <a:satMod val="120000"/>
                    <a:shade val="78000"/>
                  </a:srgbClr>
                </a:gs>
              </a:gsLst>
              <a:lin ang="5400000" scaled="0"/>
            </a:gradFill>
            <a:ln>
              <a:noFill/>
            </a:ln>
            <a:effectLst/>
          </p:spPr>
          <p:style>
            <a:lnRef idx="0">
              <a:scrgbClr r="0" g="0" b="0"/>
            </a:lnRef>
            <a:fillRef idx="3">
              <a:scrgbClr r="0" g="0" b="0"/>
            </a:fillRef>
            <a:effectRef idx="2">
              <a:scrgbClr r="0" g="0" b="0"/>
            </a:effectRef>
            <a:fontRef idx="minor">
              <a:schemeClr val="lt1"/>
            </a:fontRef>
          </p:style>
          <p:txBody>
            <a:bodyPr spcFirstLastPara="0" vert="horz" wrap="square" lIns="169641" tIns="10087" rIns="169641" bIns="10087" numCol="1" spcCol="1270" anchor="ctr" anchorCtr="0">
              <a:noAutofit/>
            </a:bodyPr>
            <a:lstStyle/>
            <a:p>
              <a:pPr marL="0" marR="0" lvl="0" indent="0" algn="l" defTabSz="31115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rPr>
                <a:t>On-Demand Custom Value-Added Natural Hazard Mapping Products/Services</a:t>
              </a:r>
              <a:endParaRPr kumimoji="0" lang="en-CA" sz="1400" b="0"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grpSp>
      <p:sp>
        <p:nvSpPr>
          <p:cNvPr id="1048" name="TextBox 1047">
            <a:extLst>
              <a:ext uri="{FF2B5EF4-FFF2-40B4-BE49-F238E27FC236}">
                <a16:creationId xmlns:a16="http://schemas.microsoft.com/office/drawing/2014/main" id="{C481C3BC-21E0-ECDC-E4FE-B520C32AB5C8}"/>
              </a:ext>
            </a:extLst>
          </p:cNvPr>
          <p:cNvSpPr txBox="1"/>
          <p:nvPr/>
        </p:nvSpPr>
        <p:spPr>
          <a:xfrm>
            <a:off x="111670" y="3834963"/>
            <a:ext cx="5959235" cy="3003130"/>
          </a:xfrm>
          <a:prstGeom prst="rect">
            <a:avLst/>
          </a:prstGeom>
          <a:noFill/>
        </p:spPr>
        <p:txBody>
          <a:bodyPr wrap="square">
            <a:spAutoFit/>
          </a:bodyPr>
          <a:lstStyle/>
          <a:p>
            <a:pPr marL="111125" marR="0" lvl="1" indent="-111125" algn="just" defTabSz="233363"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3C3C3C">
                    <a:hueOff val="0"/>
                    <a:satOff val="0"/>
                    <a:lumOff val="0"/>
                    <a:alphaOff val="0"/>
                  </a:srgbClr>
                </a:solidFill>
                <a:effectLst/>
                <a:uLnTx/>
                <a:uFillTx/>
                <a:latin typeface="Calibri" panose="020F0502020204030204" pitchFamily="34" charset="0"/>
                <a:ea typeface="+mn-ea"/>
                <a:cs typeface="Calibri" panose="020F0502020204030204" pitchFamily="34" charset="0"/>
              </a:rPr>
              <a:t>The </a:t>
            </a:r>
            <a:r>
              <a:rPr kumimoji="0" lang="en-CA" sz="1300" b="0" i="0" u="none" strike="noStrike" kern="1200" cap="none" spc="0" normalizeH="0" baseline="0" noProof="0" dirty="0" err="1">
                <a:ln>
                  <a:noFill/>
                </a:ln>
                <a:solidFill>
                  <a:srgbClr val="3C3C3C">
                    <a:hueOff val="0"/>
                    <a:satOff val="0"/>
                    <a:lumOff val="0"/>
                    <a:alphaOff val="0"/>
                  </a:srgbClr>
                </a:solidFill>
                <a:effectLst/>
                <a:uLnTx/>
                <a:uFillTx/>
                <a:latin typeface="Calibri" panose="020F0502020204030204" pitchFamily="34" charset="0"/>
                <a:ea typeface="+mn-ea"/>
                <a:cs typeface="Calibri" panose="020F0502020204030204" pitchFamily="34" charset="0"/>
              </a:rPr>
              <a:t>GeoProducts</a:t>
            </a:r>
            <a:r>
              <a:rPr kumimoji="0" lang="en-CA" sz="1300" b="0" i="0" u="none" strike="noStrike" kern="1200" cap="none" spc="0" normalizeH="0" baseline="0" noProof="0" dirty="0">
                <a:ln>
                  <a:noFill/>
                </a:ln>
                <a:solidFill>
                  <a:srgbClr val="3C3C3C">
                    <a:hueOff val="0"/>
                    <a:satOff val="0"/>
                    <a:lumOff val="0"/>
                    <a:alphaOff val="0"/>
                  </a:srgbClr>
                </a:solidFill>
                <a:effectLst/>
                <a:uLnTx/>
                <a:uFillTx/>
                <a:latin typeface="Calibri" panose="020F0502020204030204" pitchFamily="34" charset="0"/>
                <a:ea typeface="+mn-ea"/>
                <a:cs typeface="Calibri" panose="020F0502020204030204" pitchFamily="34" charset="0"/>
              </a:rPr>
              <a:t> Team supports DEOC, CCRS/EGS and others, by developing custom natural hazard risk mapping products (i.e., wildfires, floods, etc.). This analyzed-ready data supports NRCan, </a:t>
            </a:r>
            <a:r>
              <a:rPr kumimoji="0" lang="en-CA" sz="1300" b="0" i="0" u="none" strike="noStrike" kern="1200" cap="none" spc="0" normalizeH="0" baseline="0" noProof="0">
                <a:ln>
                  <a:noFill/>
                </a:ln>
                <a:solidFill>
                  <a:srgbClr val="3C3C3C">
                    <a:hueOff val="0"/>
                    <a:satOff val="0"/>
                    <a:lumOff val="0"/>
                    <a:alphaOff val="0"/>
                  </a:srgbClr>
                </a:solidFill>
                <a:effectLst/>
                <a:uLnTx/>
                <a:uFillTx/>
                <a:latin typeface="Calibri" panose="020F0502020204030204" pitchFamily="34" charset="0"/>
                <a:ea typeface="+mn-ea"/>
                <a:cs typeface="Calibri" panose="020F0502020204030204" pitchFamily="34" charset="0"/>
              </a:rPr>
              <a:t>GoC departments., </a:t>
            </a:r>
            <a:r>
              <a:rPr kumimoji="0" lang="en-CA" sz="1300" b="0" i="0" u="none" strike="noStrike" kern="1200" cap="none" spc="0" normalizeH="0" baseline="0" noProof="0" dirty="0">
                <a:ln>
                  <a:noFill/>
                </a:ln>
                <a:solidFill>
                  <a:srgbClr val="3C3C3C">
                    <a:hueOff val="0"/>
                    <a:satOff val="0"/>
                    <a:lumOff val="0"/>
                    <a:alphaOff val="0"/>
                  </a:srgbClr>
                </a:solidFill>
                <a:effectLst/>
                <a:uLnTx/>
                <a:uFillTx/>
                <a:latin typeface="Calibri" panose="020F0502020204030204" pitchFamily="34" charset="0"/>
                <a:ea typeface="+mn-ea"/>
                <a:cs typeface="Calibri" panose="020F0502020204030204" pitchFamily="34" charset="0"/>
              </a:rPr>
              <a:t>emergency responders, critical infrastructure partners and the public. Our expertise in GIS, geomatics and cartography enable the production of reliable near real-time situational awareness maps, with detailed views of high-risk areas and of NRCan’s critical infrastructure and assets. </a:t>
            </a:r>
            <a:r>
              <a:rPr kumimoji="0" lang="en-US" sz="1300" b="0" i="0" u="none" strike="noStrike" kern="1200" cap="none" spc="0" normalizeH="0" baseline="0" noProof="0" dirty="0">
                <a:ln>
                  <a:noFill/>
                </a:ln>
                <a:solidFill>
                  <a:srgbClr val="3C3C3C">
                    <a:hueOff val="0"/>
                    <a:satOff val="0"/>
                    <a:lumOff val="0"/>
                    <a:alphaOff val="0"/>
                  </a:srgbClr>
                </a:solidFill>
                <a:effectLst/>
                <a:uLnTx/>
                <a:uFillTx/>
                <a:latin typeface="Calibri" panose="020F0502020204030204" pitchFamily="34" charset="0"/>
                <a:ea typeface="+mn-ea"/>
                <a:cs typeface="Calibri" panose="020F0502020204030204" pitchFamily="34" charset="0"/>
              </a:rPr>
              <a:t>Products include static &amp; interactive maps (i.e., PDF map books, geospatial info for map viewers/analysis tools, etc.). </a:t>
            </a:r>
            <a:r>
              <a:rPr kumimoji="0" lang="en-CA" sz="1300" b="0" i="0" u="none" strike="noStrike" kern="1200" cap="none" spc="0" normalizeH="0" baseline="0" noProof="0" dirty="0" err="1">
                <a:ln>
                  <a:noFill/>
                </a:ln>
                <a:solidFill>
                  <a:srgbClr val="3C3C3C">
                    <a:hueOff val="0"/>
                    <a:satOff val="0"/>
                    <a:lumOff val="0"/>
                    <a:alphaOff val="0"/>
                  </a:srgbClr>
                </a:solidFill>
                <a:effectLst/>
                <a:uLnTx/>
                <a:uFillTx/>
                <a:latin typeface="Calibri" panose="020F0502020204030204" pitchFamily="34" charset="0"/>
                <a:ea typeface="+mn-ea"/>
                <a:cs typeface="Calibri" panose="020F0502020204030204" pitchFamily="34" charset="0"/>
              </a:rPr>
              <a:t>GeoProducts</a:t>
            </a:r>
            <a:r>
              <a:rPr kumimoji="0" lang="en-CA" sz="1300" b="0" i="0" u="none" strike="noStrike" kern="1200" cap="none" spc="0" normalizeH="0" baseline="0" noProof="0" dirty="0">
                <a:ln>
                  <a:noFill/>
                </a:ln>
                <a:solidFill>
                  <a:srgbClr val="3C3C3C">
                    <a:hueOff val="0"/>
                    <a:satOff val="0"/>
                    <a:lumOff val="0"/>
                    <a:alphaOff val="0"/>
                  </a:srgbClr>
                </a:solidFill>
                <a:effectLst/>
                <a:uLnTx/>
                <a:uFillTx/>
                <a:latin typeface="Calibri" panose="020F0502020204030204" pitchFamily="34" charset="0"/>
                <a:ea typeface="+mn-ea"/>
                <a:cs typeface="Calibri" panose="020F0502020204030204" pitchFamily="34" charset="0"/>
              </a:rPr>
              <a:t> won a SPI Sector Merit Award for our work during Canada’s record-breaking wildfire season in 2023. </a:t>
            </a:r>
          </a:p>
          <a:p>
            <a:pPr marL="111125" marR="0" lvl="1" indent="-111125" algn="just" defTabSz="233363"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CA" sz="1300" b="0" i="0" u="none" strike="noStrike" kern="1200" cap="none" spc="0" normalizeH="0" baseline="0" noProof="0" dirty="0" err="1">
                <a:ln>
                  <a:noFill/>
                </a:ln>
                <a:solidFill>
                  <a:srgbClr val="3C3C3C">
                    <a:hueOff val="0"/>
                    <a:satOff val="0"/>
                    <a:lumOff val="0"/>
                    <a:alphaOff val="0"/>
                  </a:srgbClr>
                </a:solidFill>
                <a:effectLst/>
                <a:uLnTx/>
                <a:uFillTx/>
                <a:latin typeface="Calibri" panose="020F0502020204030204" pitchFamily="34" charset="0"/>
                <a:ea typeface="+mn-ea"/>
                <a:cs typeface="Calibri" panose="020F0502020204030204" pitchFamily="34" charset="0"/>
              </a:rPr>
              <a:t>GeoProducts</a:t>
            </a:r>
            <a:r>
              <a:rPr kumimoji="0" lang="en-CA" sz="1300" b="0" i="0" u="none" strike="noStrike" kern="1200" cap="none" spc="0" normalizeH="0" baseline="0" noProof="0" dirty="0">
                <a:ln>
                  <a:noFill/>
                </a:ln>
                <a:solidFill>
                  <a:srgbClr val="3C3C3C">
                    <a:hueOff val="0"/>
                    <a:satOff val="0"/>
                    <a:lumOff val="0"/>
                    <a:alphaOff val="0"/>
                  </a:srgbClr>
                </a:solidFill>
                <a:effectLst/>
                <a:uLnTx/>
                <a:uFillTx/>
                <a:latin typeface="Calibri" panose="020F0502020204030204" pitchFamily="34" charset="0"/>
                <a:ea typeface="+mn-ea"/>
                <a:cs typeface="Calibri" panose="020F0502020204030204" pitchFamily="34" charset="0"/>
              </a:rPr>
              <a:t> develops/maintains the Basemap of Canada – the critical foundational layer for location context, it is essential for the visualization and analysis of any emergency/hazard map. Our Basemap is very popular, with over 1.4M visitors per month. Our renewed OSM-Integrated Vector Tile Basemap will be launched this fall for others to integrate into their applications/processes. It has improved data currency, performance, quality, etc. and supports official languages and place names, Indigenous place names and authoritative administrative boundaries. </a:t>
            </a:r>
          </a:p>
        </p:txBody>
      </p:sp>
      <p:sp>
        <p:nvSpPr>
          <p:cNvPr id="1050" name="TextBox 1049">
            <a:extLst>
              <a:ext uri="{FF2B5EF4-FFF2-40B4-BE49-F238E27FC236}">
                <a16:creationId xmlns:a16="http://schemas.microsoft.com/office/drawing/2014/main" id="{5C94F13E-20DE-096C-8438-69549AAA6485}"/>
              </a:ext>
            </a:extLst>
          </p:cNvPr>
          <p:cNvSpPr txBox="1"/>
          <p:nvPr/>
        </p:nvSpPr>
        <p:spPr>
          <a:xfrm>
            <a:off x="113810" y="2347301"/>
            <a:ext cx="5975276" cy="1202637"/>
          </a:xfrm>
          <a:prstGeom prst="rect">
            <a:avLst/>
          </a:prstGeom>
          <a:noFill/>
        </p:spPr>
        <p:txBody>
          <a:bodyPr wrap="square">
            <a:spAutoFit/>
          </a:bodyPr>
          <a:lstStyle/>
          <a:p>
            <a:pPr marL="115888" marR="0" lvl="1" indent="-115888" algn="just" defTabSz="3111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3C3C3C">
                    <a:hueOff val="0"/>
                    <a:satOff val="0"/>
                    <a:lumOff val="0"/>
                    <a:alphaOff val="0"/>
                  </a:srgbClr>
                </a:solidFill>
                <a:effectLst/>
                <a:uLnTx/>
                <a:uFillTx/>
                <a:latin typeface="Calibri" panose="020F0502020204030204" pitchFamily="34" charset="0"/>
                <a:ea typeface="+mn-ea"/>
                <a:cs typeface="Calibri" panose="020F0502020204030204" pitchFamily="34" charset="0"/>
              </a:rPr>
              <a:t>In collaboration with CCMEO’s GeoBase division, our Online Application Technologies (OAT) and Content &amp; Engagement Teams develop, design and maintain FHIMP’s web presence &amp; content on GEO.ca and disseminate FHIMP datasets. </a:t>
            </a:r>
            <a:endParaRPr kumimoji="0" lang="en-CA" sz="1300" b="0" i="0" u="none" strike="noStrike" kern="1200" cap="none" spc="0" normalizeH="0" baseline="0" noProof="0">
              <a:ln>
                <a:noFill/>
              </a:ln>
              <a:solidFill>
                <a:srgbClr val="3C3C3C">
                  <a:hueOff val="0"/>
                  <a:satOff val="0"/>
                  <a:lumOff val="0"/>
                  <a:alphaOff val="0"/>
                </a:srgbClr>
              </a:solidFill>
              <a:effectLst/>
              <a:uLnTx/>
              <a:uFillTx/>
              <a:latin typeface="Calibri" panose="020F0502020204030204" pitchFamily="34" charset="0"/>
              <a:ea typeface="+mn-ea"/>
              <a:cs typeface="Calibri" panose="020F0502020204030204" pitchFamily="34" charset="0"/>
            </a:endParaRPr>
          </a:p>
          <a:p>
            <a:pPr marL="115888" marR="0" lvl="1" indent="-115888" algn="just" defTabSz="3111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3C3C3C">
                    <a:hueOff val="0"/>
                    <a:satOff val="0"/>
                    <a:lumOff val="0"/>
                    <a:alphaOff val="0"/>
                  </a:srgbClr>
                </a:solidFill>
                <a:effectLst/>
                <a:uLnTx/>
                <a:uFillTx/>
                <a:latin typeface="Calibri" panose="020F0502020204030204" pitchFamily="34" charset="0"/>
                <a:ea typeface="+mn-ea"/>
                <a:cs typeface="Calibri" panose="020F0502020204030204" pitchFamily="34" charset="0"/>
              </a:rPr>
              <a:t>The OAT Team delivers geospatial applications/technology to support CCMEO’s platforms and initiatives such as FHIMP and EGS (see our new visualization tool GeoView on the right displaying the Flood Susceptibility Index Map). </a:t>
            </a:r>
            <a:endParaRPr kumimoji="0" lang="en-CA" sz="1300" b="0" i="0" u="none" strike="noStrike" kern="1200" cap="none" spc="0" normalizeH="0" baseline="0" noProof="0">
              <a:ln>
                <a:noFill/>
              </a:ln>
              <a:solidFill>
                <a:srgbClr val="3C3C3C">
                  <a:hueOff val="0"/>
                  <a:satOff val="0"/>
                  <a:lumOff val="0"/>
                  <a:alphaOff val="0"/>
                </a:srgbClr>
              </a:solidFill>
              <a:effectLst/>
              <a:uLnTx/>
              <a:uFillTx/>
              <a:latin typeface="Calibri" panose="020F0502020204030204" pitchFamily="34" charset="0"/>
              <a:ea typeface="+mn-ea"/>
              <a:cs typeface="Calibri" panose="020F0502020204030204" pitchFamily="34" charset="0"/>
            </a:endParaRPr>
          </a:p>
        </p:txBody>
      </p:sp>
      <p:sp>
        <p:nvSpPr>
          <p:cNvPr id="1052" name="TextBox 1051">
            <a:extLst>
              <a:ext uri="{FF2B5EF4-FFF2-40B4-BE49-F238E27FC236}">
                <a16:creationId xmlns:a16="http://schemas.microsoft.com/office/drawing/2014/main" id="{85C2355E-50FA-25C5-D66D-2C29AB686D22}"/>
              </a:ext>
            </a:extLst>
          </p:cNvPr>
          <p:cNvSpPr txBox="1"/>
          <p:nvPr/>
        </p:nvSpPr>
        <p:spPr>
          <a:xfrm>
            <a:off x="129851" y="1623924"/>
            <a:ext cx="5959234" cy="452432"/>
          </a:xfrm>
          <a:prstGeom prst="rect">
            <a:avLst/>
          </a:prstGeom>
          <a:noFill/>
        </p:spPr>
        <p:txBody>
          <a:bodyPr wrap="square">
            <a:spAutoFit/>
          </a:bodyPr>
          <a:lstStyle/>
          <a:p>
            <a:pPr marL="112713" marR="0" lvl="1" indent="-112713" algn="just" defTabSz="3111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3C3C3C">
                    <a:hueOff val="0"/>
                    <a:satOff val="0"/>
                    <a:lumOff val="0"/>
                    <a:alphaOff val="0"/>
                  </a:srgbClr>
                </a:solidFill>
                <a:effectLst/>
                <a:uLnTx/>
                <a:uFillTx/>
                <a:latin typeface="Calibri" panose="020F0502020204030204" pitchFamily="34" charset="0"/>
                <a:ea typeface="+mn-ea"/>
                <a:cs typeface="Calibri" panose="020F0502020204030204" pitchFamily="34" charset="0"/>
              </a:rPr>
              <a:t>Our Data Integration Team leads geospatial data onboarding and infrastructure in support of key priorities and programs (i.e., EGS, FHIMP, etc.). </a:t>
            </a:r>
            <a:endParaRPr kumimoji="0" lang="en-CA" sz="1300" b="0" i="0" u="none" strike="noStrike" kern="1200" cap="none" spc="0" normalizeH="0" baseline="0" noProof="0">
              <a:ln>
                <a:noFill/>
              </a:ln>
              <a:solidFill>
                <a:srgbClr val="3C3C3C">
                  <a:hueOff val="0"/>
                  <a:satOff val="0"/>
                  <a:lumOff val="0"/>
                  <a:alphaOff val="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7273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6B6BF3C-0A95-8004-2F74-876F96487624}"/>
              </a:ext>
            </a:extLst>
          </p:cNvPr>
          <p:cNvGrpSpPr/>
          <p:nvPr/>
        </p:nvGrpSpPr>
        <p:grpSpPr>
          <a:xfrm>
            <a:off x="-2270" y="2"/>
            <a:ext cx="10333044" cy="3124615"/>
            <a:chOff x="-2270" y="2"/>
            <a:chExt cx="11013980" cy="3124615"/>
          </a:xfrm>
        </p:grpSpPr>
        <p:sp>
          <p:nvSpPr>
            <p:cNvPr id="3" name="Isosceles Triangle 2">
              <a:extLst>
                <a:ext uri="{FF2B5EF4-FFF2-40B4-BE49-F238E27FC236}">
                  <a16:creationId xmlns:a16="http://schemas.microsoft.com/office/drawing/2014/main" id="{039F7917-EC44-81FB-22C6-60822CFDA739}"/>
                </a:ext>
              </a:extLst>
            </p:cNvPr>
            <p:cNvSpPr/>
            <p:nvPr/>
          </p:nvSpPr>
          <p:spPr>
            <a:xfrm rot="5400000">
              <a:off x="3942659" y="-3944434"/>
              <a:ext cx="3124122" cy="11013980"/>
            </a:xfrm>
            <a:prstGeom prst="triangle">
              <a:avLst>
                <a:gd name="adj" fmla="val 0"/>
              </a:avLst>
            </a:prstGeom>
            <a:solidFill>
              <a:srgbClr val="0099EE">
                <a:alpha val="50000"/>
              </a:srgbClr>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Open Sans"/>
                <a:ea typeface="+mn-ea"/>
                <a:cs typeface="+mn-cs"/>
              </a:endParaRPr>
            </a:p>
          </p:txBody>
        </p:sp>
        <p:sp>
          <p:nvSpPr>
            <p:cNvPr id="4" name="Isosceles Triangle 3">
              <a:extLst>
                <a:ext uri="{FF2B5EF4-FFF2-40B4-BE49-F238E27FC236}">
                  <a16:creationId xmlns:a16="http://schemas.microsoft.com/office/drawing/2014/main" id="{F7996520-2369-E6F6-8489-3FF438A705EF}"/>
                </a:ext>
              </a:extLst>
            </p:cNvPr>
            <p:cNvSpPr/>
            <p:nvPr/>
          </p:nvSpPr>
          <p:spPr>
            <a:xfrm rot="5400000">
              <a:off x="3813243" y="-3813243"/>
              <a:ext cx="2957208" cy="10583697"/>
            </a:xfrm>
            <a:prstGeom prst="triangle">
              <a:avLst>
                <a:gd name="adj" fmla="val 0"/>
              </a:avLst>
            </a:prstGeom>
            <a:gradFill rotWithShape="1">
              <a:gsLst>
                <a:gs pos="0">
                  <a:srgbClr val="0099EE">
                    <a:satMod val="103000"/>
                    <a:lumMod val="102000"/>
                    <a:tint val="94000"/>
                  </a:srgbClr>
                </a:gs>
                <a:gs pos="50000">
                  <a:srgbClr val="0099EE">
                    <a:satMod val="110000"/>
                    <a:lumMod val="100000"/>
                    <a:shade val="100000"/>
                  </a:srgbClr>
                </a:gs>
                <a:gs pos="100000">
                  <a:srgbClr val="0099EE">
                    <a:lumMod val="99000"/>
                    <a:satMod val="120000"/>
                    <a:shade val="78000"/>
                  </a:srgbClr>
                </a:gs>
              </a:gsLst>
              <a:lin ang="5400000" scaled="0"/>
            </a:gradFill>
            <a:ln w="6350" cap="flat" cmpd="sng" algn="ctr">
              <a:solidFill>
                <a:srgbClr val="0099E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Open Sans"/>
                <a:ea typeface="+mn-ea"/>
                <a:cs typeface="+mn-cs"/>
              </a:endParaRPr>
            </a:p>
          </p:txBody>
        </p:sp>
      </p:grpSp>
      <p:sp>
        <p:nvSpPr>
          <p:cNvPr id="5" name="TextBox 4">
            <a:extLst>
              <a:ext uri="{FF2B5EF4-FFF2-40B4-BE49-F238E27FC236}">
                <a16:creationId xmlns:a16="http://schemas.microsoft.com/office/drawing/2014/main" id="{A755A99B-0AC7-CA68-8FD9-4BAC45EA5026}"/>
              </a:ext>
            </a:extLst>
          </p:cNvPr>
          <p:cNvSpPr txBox="1"/>
          <p:nvPr/>
        </p:nvSpPr>
        <p:spPr>
          <a:xfrm>
            <a:off x="450923" y="522655"/>
            <a:ext cx="312115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Agenda</a:t>
            </a:r>
            <a:endParaRPr kumimoji="0" lang="en-CA" sz="6600" b="1"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grpSp>
        <p:nvGrpSpPr>
          <p:cNvPr id="6" name="Group 5">
            <a:extLst>
              <a:ext uri="{FF2B5EF4-FFF2-40B4-BE49-F238E27FC236}">
                <a16:creationId xmlns:a16="http://schemas.microsoft.com/office/drawing/2014/main" id="{F268CAE6-34B6-1FFE-004D-1EB9C8740BF3}"/>
              </a:ext>
            </a:extLst>
          </p:cNvPr>
          <p:cNvGrpSpPr/>
          <p:nvPr/>
        </p:nvGrpSpPr>
        <p:grpSpPr>
          <a:xfrm>
            <a:off x="1260438" y="2885792"/>
            <a:ext cx="5696044" cy="2818685"/>
            <a:chOff x="7715464" y="2001200"/>
            <a:chExt cx="5696044" cy="2818685"/>
          </a:xfrm>
        </p:grpSpPr>
        <p:grpSp>
          <p:nvGrpSpPr>
            <p:cNvPr id="7" name="Group 6">
              <a:extLst>
                <a:ext uri="{FF2B5EF4-FFF2-40B4-BE49-F238E27FC236}">
                  <a16:creationId xmlns:a16="http://schemas.microsoft.com/office/drawing/2014/main" id="{D61F4A86-D524-030A-6EAB-83D2AD84A341}"/>
                </a:ext>
              </a:extLst>
            </p:cNvPr>
            <p:cNvGrpSpPr/>
            <p:nvPr/>
          </p:nvGrpSpPr>
          <p:grpSpPr>
            <a:xfrm>
              <a:off x="7715464" y="2001200"/>
              <a:ext cx="783533" cy="2818685"/>
              <a:chOff x="7715464" y="2156336"/>
              <a:chExt cx="783533" cy="2818685"/>
            </a:xfrm>
          </p:grpSpPr>
          <p:sp>
            <p:nvSpPr>
              <p:cNvPr id="11" name="Oval 10">
                <a:extLst>
                  <a:ext uri="{FF2B5EF4-FFF2-40B4-BE49-F238E27FC236}">
                    <a16:creationId xmlns:a16="http://schemas.microsoft.com/office/drawing/2014/main" id="{2C3B66F7-2491-FBDD-AE33-02B44F6952F9}"/>
                  </a:ext>
                </a:extLst>
              </p:cNvPr>
              <p:cNvSpPr/>
              <p:nvPr/>
            </p:nvSpPr>
            <p:spPr>
              <a:xfrm>
                <a:off x="7715464" y="2156336"/>
                <a:ext cx="783533" cy="783533"/>
              </a:xfrm>
              <a:prstGeom prst="ellipse">
                <a:avLst/>
              </a:prstGeom>
              <a:gradFill rotWithShape="1">
                <a:gsLst>
                  <a:gs pos="0">
                    <a:srgbClr val="00AFFA">
                      <a:satMod val="103000"/>
                      <a:lumMod val="102000"/>
                      <a:tint val="94000"/>
                    </a:srgbClr>
                  </a:gs>
                  <a:gs pos="50000">
                    <a:srgbClr val="00AFFA">
                      <a:satMod val="110000"/>
                      <a:lumMod val="100000"/>
                      <a:shade val="100000"/>
                    </a:srgbClr>
                  </a:gs>
                  <a:gs pos="100000">
                    <a:srgbClr val="00AFFA">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white"/>
                    </a:solidFill>
                    <a:effectLst/>
                    <a:uLnTx/>
                    <a:uFillTx/>
                    <a:latin typeface="Aptos Display" panose="02110004020202020204"/>
                    <a:ea typeface="+mn-ea"/>
                    <a:cs typeface="+mn-cs"/>
                  </a:rPr>
                  <a:t>01</a:t>
                </a:r>
                <a:endParaRPr kumimoji="0" lang="en-CA" sz="2400" b="1" i="0" u="none" strike="noStrike" kern="0" cap="none" spc="0" normalizeH="0" baseline="0" noProof="0">
                  <a:ln>
                    <a:noFill/>
                  </a:ln>
                  <a:solidFill>
                    <a:prstClr val="white"/>
                  </a:solidFill>
                  <a:effectLst/>
                  <a:uLnTx/>
                  <a:uFillTx/>
                  <a:latin typeface="Aptos Display" panose="02110004020202020204"/>
                  <a:ea typeface="+mn-ea"/>
                  <a:cs typeface="+mn-cs"/>
                </a:endParaRPr>
              </a:p>
            </p:txBody>
          </p:sp>
          <p:sp>
            <p:nvSpPr>
              <p:cNvPr id="12" name="Oval 11">
                <a:extLst>
                  <a:ext uri="{FF2B5EF4-FFF2-40B4-BE49-F238E27FC236}">
                    <a16:creationId xmlns:a16="http://schemas.microsoft.com/office/drawing/2014/main" id="{5A28FD55-1C75-B87B-556B-8290EC0E9D2E}"/>
                  </a:ext>
                </a:extLst>
              </p:cNvPr>
              <p:cNvSpPr/>
              <p:nvPr/>
            </p:nvSpPr>
            <p:spPr>
              <a:xfrm>
                <a:off x="7715464" y="3173912"/>
                <a:ext cx="783533" cy="783533"/>
              </a:xfrm>
              <a:prstGeom prst="ellipse">
                <a:avLst/>
              </a:prstGeom>
              <a:gradFill rotWithShape="1">
                <a:gsLst>
                  <a:gs pos="0">
                    <a:srgbClr val="0099EE">
                      <a:satMod val="103000"/>
                      <a:lumMod val="102000"/>
                      <a:tint val="94000"/>
                    </a:srgbClr>
                  </a:gs>
                  <a:gs pos="50000">
                    <a:srgbClr val="0099EE">
                      <a:satMod val="110000"/>
                      <a:lumMod val="100000"/>
                      <a:shade val="100000"/>
                    </a:srgbClr>
                  </a:gs>
                  <a:gs pos="100000">
                    <a:srgbClr val="0099EE">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white"/>
                    </a:solidFill>
                    <a:effectLst/>
                    <a:uLnTx/>
                    <a:uFillTx/>
                    <a:latin typeface="Aptos Display" panose="02110004020202020204"/>
                    <a:ea typeface="+mn-ea"/>
                    <a:cs typeface="+mn-cs"/>
                  </a:rPr>
                  <a:t>02</a:t>
                </a:r>
                <a:endParaRPr kumimoji="0" lang="en-CA" sz="2400" b="1" i="0" u="none" strike="noStrike" kern="0" cap="none" spc="0" normalizeH="0" baseline="0" noProof="0">
                  <a:ln>
                    <a:noFill/>
                  </a:ln>
                  <a:solidFill>
                    <a:prstClr val="white"/>
                  </a:solidFill>
                  <a:effectLst/>
                  <a:uLnTx/>
                  <a:uFillTx/>
                  <a:latin typeface="Aptos Display" panose="02110004020202020204"/>
                  <a:ea typeface="+mn-ea"/>
                  <a:cs typeface="+mn-cs"/>
                </a:endParaRPr>
              </a:p>
            </p:txBody>
          </p:sp>
          <p:sp>
            <p:nvSpPr>
              <p:cNvPr id="13" name="Oval 12">
                <a:extLst>
                  <a:ext uri="{FF2B5EF4-FFF2-40B4-BE49-F238E27FC236}">
                    <a16:creationId xmlns:a16="http://schemas.microsoft.com/office/drawing/2014/main" id="{B2D6E352-D7AF-8BAB-0F15-0382832BD1D0}"/>
                  </a:ext>
                </a:extLst>
              </p:cNvPr>
              <p:cNvSpPr/>
              <p:nvPr/>
            </p:nvSpPr>
            <p:spPr>
              <a:xfrm>
                <a:off x="7715464" y="4191488"/>
                <a:ext cx="783533" cy="783533"/>
              </a:xfrm>
              <a:prstGeom prst="ellipse">
                <a:avLst/>
              </a:prstGeom>
              <a:gradFill rotWithShape="1">
                <a:gsLst>
                  <a:gs pos="0">
                    <a:srgbClr val="007EE6">
                      <a:satMod val="103000"/>
                      <a:lumMod val="102000"/>
                      <a:tint val="94000"/>
                    </a:srgbClr>
                  </a:gs>
                  <a:gs pos="50000">
                    <a:srgbClr val="007EE6">
                      <a:satMod val="110000"/>
                      <a:lumMod val="100000"/>
                      <a:shade val="100000"/>
                    </a:srgbClr>
                  </a:gs>
                  <a:gs pos="100000">
                    <a:srgbClr val="007EE6">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white"/>
                    </a:solidFill>
                    <a:effectLst/>
                    <a:uLnTx/>
                    <a:uFillTx/>
                    <a:latin typeface="Aptos Display" panose="02110004020202020204"/>
                    <a:ea typeface="+mn-ea"/>
                    <a:cs typeface="+mn-cs"/>
                  </a:rPr>
                  <a:t>03</a:t>
                </a:r>
                <a:endParaRPr kumimoji="0" lang="en-CA" sz="2400" b="1" i="0" u="none" strike="noStrike" kern="0" cap="none" spc="0" normalizeH="0" baseline="0" noProof="0">
                  <a:ln>
                    <a:noFill/>
                  </a:ln>
                  <a:solidFill>
                    <a:prstClr val="white"/>
                  </a:solidFill>
                  <a:effectLst/>
                  <a:uLnTx/>
                  <a:uFillTx/>
                  <a:latin typeface="Aptos Display" panose="02110004020202020204"/>
                  <a:ea typeface="+mn-ea"/>
                  <a:cs typeface="+mn-cs"/>
                </a:endParaRPr>
              </a:p>
            </p:txBody>
          </p:sp>
        </p:grpSp>
        <p:sp>
          <p:nvSpPr>
            <p:cNvPr id="8" name="TextBox 7">
              <a:extLst>
                <a:ext uri="{FF2B5EF4-FFF2-40B4-BE49-F238E27FC236}">
                  <a16:creationId xmlns:a16="http://schemas.microsoft.com/office/drawing/2014/main" id="{9A9546ED-E2B9-A895-B13F-6A53CDE48221}"/>
                </a:ext>
              </a:extLst>
            </p:cNvPr>
            <p:cNvSpPr txBox="1"/>
            <p:nvPr/>
          </p:nvSpPr>
          <p:spPr>
            <a:xfrm>
              <a:off x="8573668" y="2206446"/>
              <a:ext cx="4837840"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Who we are</a:t>
              </a:r>
              <a:endParaRPr kumimoji="0" lang="en-CA" sz="2400" b="0" i="0" u="none" strike="noStrike" kern="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9" name="TextBox 8">
              <a:extLst>
                <a:ext uri="{FF2B5EF4-FFF2-40B4-BE49-F238E27FC236}">
                  <a16:creationId xmlns:a16="http://schemas.microsoft.com/office/drawing/2014/main" id="{69CE0570-81E5-46B3-E5B3-365D87D244CC}"/>
                </a:ext>
              </a:extLst>
            </p:cNvPr>
            <p:cNvSpPr txBox="1"/>
            <p:nvPr/>
          </p:nvSpPr>
          <p:spPr>
            <a:xfrm>
              <a:off x="8573668" y="3179709"/>
              <a:ext cx="4837840"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Data Dissemination via GCGeo</a:t>
              </a:r>
              <a:endParaRPr kumimoji="0" lang="en-CA" sz="2400" b="0" i="0" u="none" strike="noStrike" kern="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10" name="TextBox 9">
              <a:extLst>
                <a:ext uri="{FF2B5EF4-FFF2-40B4-BE49-F238E27FC236}">
                  <a16:creationId xmlns:a16="http://schemas.microsoft.com/office/drawing/2014/main" id="{7027EDAD-52D5-AED7-12A4-3B4F3CF4FF5D}"/>
                </a:ext>
              </a:extLst>
            </p:cNvPr>
            <p:cNvSpPr txBox="1"/>
            <p:nvPr/>
          </p:nvSpPr>
          <p:spPr>
            <a:xfrm>
              <a:off x="8573668" y="4202906"/>
              <a:ext cx="4837840"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0">
                  <a:solidFill>
                    <a:prstClr val="black"/>
                  </a:solidFill>
                  <a:latin typeface="Calibri Light" panose="020F0302020204030204" pitchFamily="34" charset="0"/>
                  <a:cs typeface="Calibri Light" panose="020F0302020204030204" pitchFamily="34" charset="0"/>
                </a:rPr>
                <a:t>Implementing Accessibility Standards</a:t>
              </a:r>
              <a:endParaRPr kumimoji="0" lang="en-US" sz="2400" b="0" i="0" u="none" strike="noStrike" kern="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grpSp>
      <p:grpSp>
        <p:nvGrpSpPr>
          <p:cNvPr id="14" name="Group 13">
            <a:extLst>
              <a:ext uri="{FF2B5EF4-FFF2-40B4-BE49-F238E27FC236}">
                <a16:creationId xmlns:a16="http://schemas.microsoft.com/office/drawing/2014/main" id="{C3A60764-ADF4-1509-F675-FBDB9C40141F}"/>
              </a:ext>
            </a:extLst>
          </p:cNvPr>
          <p:cNvGrpSpPr/>
          <p:nvPr/>
        </p:nvGrpSpPr>
        <p:grpSpPr>
          <a:xfrm>
            <a:off x="6990979" y="2885790"/>
            <a:ext cx="5696044" cy="1846478"/>
            <a:chOff x="7715464" y="2001200"/>
            <a:chExt cx="5696044" cy="1846478"/>
          </a:xfrm>
        </p:grpSpPr>
        <p:grpSp>
          <p:nvGrpSpPr>
            <p:cNvPr id="15" name="Group 14">
              <a:extLst>
                <a:ext uri="{FF2B5EF4-FFF2-40B4-BE49-F238E27FC236}">
                  <a16:creationId xmlns:a16="http://schemas.microsoft.com/office/drawing/2014/main" id="{6FC438EB-7839-6EFD-B0D7-7D712F21C44D}"/>
                </a:ext>
              </a:extLst>
            </p:cNvPr>
            <p:cNvGrpSpPr/>
            <p:nvPr/>
          </p:nvGrpSpPr>
          <p:grpSpPr>
            <a:xfrm>
              <a:off x="7715464" y="2001200"/>
              <a:ext cx="783533" cy="1846478"/>
              <a:chOff x="7715464" y="2156336"/>
              <a:chExt cx="783533" cy="1846478"/>
            </a:xfrm>
          </p:grpSpPr>
          <p:sp>
            <p:nvSpPr>
              <p:cNvPr id="19" name="Oval 18">
                <a:extLst>
                  <a:ext uri="{FF2B5EF4-FFF2-40B4-BE49-F238E27FC236}">
                    <a16:creationId xmlns:a16="http://schemas.microsoft.com/office/drawing/2014/main" id="{84A6C01F-E4F1-4E75-AB41-FDFB14CF1EBC}"/>
                  </a:ext>
                </a:extLst>
              </p:cNvPr>
              <p:cNvSpPr/>
              <p:nvPr/>
            </p:nvSpPr>
            <p:spPr>
              <a:xfrm>
                <a:off x="7715464" y="2156336"/>
                <a:ext cx="783533" cy="783533"/>
              </a:xfrm>
              <a:prstGeom prst="ellipse">
                <a:avLst/>
              </a:prstGeom>
              <a:gradFill rotWithShape="1">
                <a:gsLst>
                  <a:gs pos="0">
                    <a:srgbClr val="0073D2">
                      <a:satMod val="103000"/>
                      <a:lumMod val="102000"/>
                      <a:tint val="94000"/>
                    </a:srgbClr>
                  </a:gs>
                  <a:gs pos="50000">
                    <a:srgbClr val="0073D2">
                      <a:satMod val="110000"/>
                      <a:lumMod val="100000"/>
                      <a:shade val="100000"/>
                    </a:srgbClr>
                  </a:gs>
                  <a:gs pos="100000">
                    <a:srgbClr val="0073D2">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white"/>
                    </a:solidFill>
                    <a:effectLst/>
                    <a:uLnTx/>
                    <a:uFillTx/>
                    <a:latin typeface="Aptos Display" panose="02110004020202020204"/>
                    <a:ea typeface="+mn-ea"/>
                    <a:cs typeface="+mn-cs"/>
                  </a:rPr>
                  <a:t>04</a:t>
                </a:r>
                <a:endParaRPr kumimoji="0" lang="en-CA" sz="2400" b="1" i="0" u="none" strike="noStrike" kern="0" cap="none" spc="0" normalizeH="0" baseline="0" noProof="0">
                  <a:ln>
                    <a:noFill/>
                  </a:ln>
                  <a:solidFill>
                    <a:prstClr val="white"/>
                  </a:solidFill>
                  <a:effectLst/>
                  <a:uLnTx/>
                  <a:uFillTx/>
                  <a:latin typeface="Aptos Display" panose="02110004020202020204"/>
                  <a:ea typeface="+mn-ea"/>
                  <a:cs typeface="+mn-cs"/>
                </a:endParaRPr>
              </a:p>
            </p:txBody>
          </p:sp>
          <p:sp>
            <p:nvSpPr>
              <p:cNvPr id="21" name="Oval 20">
                <a:extLst>
                  <a:ext uri="{FF2B5EF4-FFF2-40B4-BE49-F238E27FC236}">
                    <a16:creationId xmlns:a16="http://schemas.microsoft.com/office/drawing/2014/main" id="{68F2B03C-364A-758C-00EE-7766C4AC8BCC}"/>
                  </a:ext>
                </a:extLst>
              </p:cNvPr>
              <p:cNvSpPr/>
              <p:nvPr/>
            </p:nvSpPr>
            <p:spPr>
              <a:xfrm>
                <a:off x="7715464" y="3219281"/>
                <a:ext cx="783533" cy="783533"/>
              </a:xfrm>
              <a:prstGeom prst="ellipse">
                <a:avLst/>
              </a:prstGeom>
              <a:gradFill rotWithShape="1">
                <a:gsLst>
                  <a:gs pos="0">
                    <a:srgbClr val="0060B0">
                      <a:satMod val="103000"/>
                      <a:lumMod val="102000"/>
                      <a:tint val="94000"/>
                    </a:srgbClr>
                  </a:gs>
                  <a:gs pos="50000">
                    <a:srgbClr val="0060B0">
                      <a:satMod val="110000"/>
                      <a:lumMod val="100000"/>
                      <a:shade val="100000"/>
                    </a:srgbClr>
                  </a:gs>
                  <a:gs pos="100000">
                    <a:srgbClr val="0060B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a:solidFill>
                      <a:prstClr val="white"/>
                    </a:solidFill>
                    <a:latin typeface="Aptos Display" panose="02110004020202020204"/>
                  </a:rPr>
                  <a:t>05</a:t>
                </a:r>
                <a:endParaRPr kumimoji="0" lang="en-CA" sz="2400" b="1" i="0" u="none" strike="noStrike" kern="0" cap="none" spc="0" normalizeH="0" baseline="0" noProof="0" dirty="0">
                  <a:ln>
                    <a:noFill/>
                  </a:ln>
                  <a:solidFill>
                    <a:prstClr val="white"/>
                  </a:solidFill>
                  <a:effectLst/>
                  <a:uLnTx/>
                  <a:uFillTx/>
                  <a:latin typeface="Aptos Display" panose="02110004020202020204"/>
                  <a:ea typeface="+mn-ea"/>
                  <a:cs typeface="+mn-cs"/>
                </a:endParaRPr>
              </a:p>
            </p:txBody>
          </p:sp>
        </p:grpSp>
        <p:sp>
          <p:nvSpPr>
            <p:cNvPr id="16" name="TextBox 15">
              <a:extLst>
                <a:ext uri="{FF2B5EF4-FFF2-40B4-BE49-F238E27FC236}">
                  <a16:creationId xmlns:a16="http://schemas.microsoft.com/office/drawing/2014/main" id="{F40D2CA4-AD55-3F55-4D83-4C5F0E815CDD}"/>
                </a:ext>
              </a:extLst>
            </p:cNvPr>
            <p:cNvSpPr txBox="1"/>
            <p:nvPr/>
          </p:nvSpPr>
          <p:spPr>
            <a:xfrm>
              <a:off x="8573668" y="2206446"/>
              <a:ext cx="4837840"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GEO.ca</a:t>
              </a:r>
              <a:endParaRPr kumimoji="0" lang="en-CA" sz="2400" b="0" i="0" u="none" strike="noStrike" kern="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18" name="TextBox 17">
              <a:extLst>
                <a:ext uri="{FF2B5EF4-FFF2-40B4-BE49-F238E27FC236}">
                  <a16:creationId xmlns:a16="http://schemas.microsoft.com/office/drawing/2014/main" id="{B2790161-D03D-75AA-4685-065D64082317}"/>
                </a:ext>
              </a:extLst>
            </p:cNvPr>
            <p:cNvSpPr txBox="1"/>
            <p:nvPr/>
          </p:nvSpPr>
          <p:spPr>
            <a:xfrm>
              <a:off x="8573668" y="3230699"/>
              <a:ext cx="4837840"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Opportunities/Scope &amp; Capacity</a:t>
              </a:r>
            </a:p>
          </p:txBody>
        </p:sp>
      </p:grpSp>
      <p:pic>
        <p:nvPicPr>
          <p:cNvPr id="22" name="Picture 3">
            <a:extLst>
              <a:ext uri="{FF2B5EF4-FFF2-40B4-BE49-F238E27FC236}">
                <a16:creationId xmlns:a16="http://schemas.microsoft.com/office/drawing/2014/main" id="{0D7EE63B-CF95-9A2B-0F55-69927F3F34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71882"/>
            <a:ext cx="12192000" cy="986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42816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896F7982-76C7-DA54-667B-5C2C916086E3}"/>
              </a:ext>
            </a:extLst>
          </p:cNvPr>
          <p:cNvGrpSpPr/>
          <p:nvPr/>
        </p:nvGrpSpPr>
        <p:grpSpPr>
          <a:xfrm>
            <a:off x="199335" y="1010083"/>
            <a:ext cx="11793329" cy="4893501"/>
            <a:chOff x="159447" y="140924"/>
            <a:chExt cx="11642379" cy="5848666"/>
          </a:xfrm>
        </p:grpSpPr>
        <p:sp>
          <p:nvSpPr>
            <p:cNvPr id="38" name="Freeform: Shape 37">
              <a:extLst>
                <a:ext uri="{FF2B5EF4-FFF2-40B4-BE49-F238E27FC236}">
                  <a16:creationId xmlns:a16="http://schemas.microsoft.com/office/drawing/2014/main" id="{81B2A087-0338-C4E7-230C-3E6831EAC8FC}"/>
                </a:ext>
              </a:extLst>
            </p:cNvPr>
            <p:cNvSpPr/>
            <p:nvPr/>
          </p:nvSpPr>
          <p:spPr>
            <a:xfrm>
              <a:off x="159447" y="140924"/>
              <a:ext cx="11642379" cy="4157912"/>
            </a:xfrm>
            <a:custGeom>
              <a:avLst/>
              <a:gdLst>
                <a:gd name="connsiteX0" fmla="*/ 11642379 w 11642379"/>
                <a:gd name="connsiteY0" fmla="*/ 4098248 h 4157912"/>
                <a:gd name="connsiteX1" fmla="*/ 11642379 w 11642379"/>
                <a:gd name="connsiteY1" fmla="*/ 4157912 h 4157912"/>
                <a:gd name="connsiteX2" fmla="*/ 11640296 w 11642379"/>
                <a:gd name="connsiteY2" fmla="*/ 4157912 h 4157912"/>
                <a:gd name="connsiteX3" fmla="*/ 0 w 11642379"/>
                <a:gd name="connsiteY3" fmla="*/ 0 h 4157912"/>
                <a:gd name="connsiteX4" fmla="*/ 11642379 w 11642379"/>
                <a:gd name="connsiteY4" fmla="*/ 0 h 4157912"/>
                <a:gd name="connsiteX5" fmla="*/ 11642379 w 11642379"/>
                <a:gd name="connsiteY5" fmla="*/ 3796224 h 4157912"/>
                <a:gd name="connsiteX6" fmla="*/ 0 w 11642379"/>
                <a:gd name="connsiteY6" fmla="*/ 3389664 h 415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2379" h="4157912">
                  <a:moveTo>
                    <a:pt x="11642379" y="4098248"/>
                  </a:moveTo>
                  <a:lnTo>
                    <a:pt x="11642379" y="4157912"/>
                  </a:lnTo>
                  <a:lnTo>
                    <a:pt x="11640296" y="4157912"/>
                  </a:lnTo>
                  <a:close/>
                  <a:moveTo>
                    <a:pt x="0" y="0"/>
                  </a:moveTo>
                  <a:lnTo>
                    <a:pt x="11642379" y="0"/>
                  </a:lnTo>
                  <a:lnTo>
                    <a:pt x="11642379" y="3796224"/>
                  </a:lnTo>
                  <a:lnTo>
                    <a:pt x="0" y="3389664"/>
                  </a:lnTo>
                  <a:close/>
                </a:path>
              </a:pathLst>
            </a:custGeom>
            <a:ln/>
          </p:spPr>
          <p:style>
            <a:lnRef idx="0">
              <a:schemeClr val="accent2"/>
            </a:lnRef>
            <a:fillRef idx="3">
              <a:schemeClr val="accent2"/>
            </a:fillRef>
            <a:effectRef idx="3">
              <a:schemeClr val="accent2"/>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9" name="Freeform: Shape 38">
              <a:extLst>
                <a:ext uri="{FF2B5EF4-FFF2-40B4-BE49-F238E27FC236}">
                  <a16:creationId xmlns:a16="http://schemas.microsoft.com/office/drawing/2014/main" id="{6443C9E8-96E0-500B-A838-6E96E38D1F52}"/>
                </a:ext>
              </a:extLst>
            </p:cNvPr>
            <p:cNvSpPr/>
            <p:nvPr/>
          </p:nvSpPr>
          <p:spPr>
            <a:xfrm>
              <a:off x="159447" y="3687967"/>
              <a:ext cx="11642379" cy="2301623"/>
            </a:xfrm>
            <a:custGeom>
              <a:avLst/>
              <a:gdLst>
                <a:gd name="connsiteX0" fmla="*/ 0 w 11642379"/>
                <a:gd name="connsiteY0" fmla="*/ 0 h 2301623"/>
                <a:gd name="connsiteX1" fmla="*/ 11642379 w 11642379"/>
                <a:gd name="connsiteY1" fmla="*/ 406561 h 2301623"/>
                <a:gd name="connsiteX2" fmla="*/ 11642379 w 11642379"/>
                <a:gd name="connsiteY2" fmla="*/ 2301623 h 2301623"/>
                <a:gd name="connsiteX3" fmla="*/ 0 w 11642379"/>
                <a:gd name="connsiteY3" fmla="*/ 2301623 h 2301623"/>
              </a:gdLst>
              <a:ahLst/>
              <a:cxnLst>
                <a:cxn ang="0">
                  <a:pos x="connsiteX0" y="connsiteY0"/>
                </a:cxn>
                <a:cxn ang="0">
                  <a:pos x="connsiteX1" y="connsiteY1"/>
                </a:cxn>
                <a:cxn ang="0">
                  <a:pos x="connsiteX2" y="connsiteY2"/>
                </a:cxn>
                <a:cxn ang="0">
                  <a:pos x="connsiteX3" y="connsiteY3"/>
                </a:cxn>
              </a:cxnLst>
              <a:rect l="l" t="t" r="r" b="b"/>
              <a:pathLst>
                <a:path w="11642379" h="2301623">
                  <a:moveTo>
                    <a:pt x="0" y="0"/>
                  </a:moveTo>
                  <a:lnTo>
                    <a:pt x="11642379" y="406561"/>
                  </a:lnTo>
                  <a:lnTo>
                    <a:pt x="11642379" y="2301623"/>
                  </a:lnTo>
                  <a:lnTo>
                    <a:pt x="0" y="2301623"/>
                  </a:lnTo>
                  <a:close/>
                </a:path>
              </a:pathLst>
            </a:custGeom>
            <a:ln/>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2" name="Title 1">
            <a:extLst>
              <a:ext uri="{FF2B5EF4-FFF2-40B4-BE49-F238E27FC236}">
                <a16:creationId xmlns:a16="http://schemas.microsoft.com/office/drawing/2014/main" id="{128F813C-6433-F32B-DC72-CEF44BD67E83}"/>
              </a:ext>
            </a:extLst>
          </p:cNvPr>
          <p:cNvSpPr>
            <a:spLocks noGrp="1"/>
          </p:cNvSpPr>
          <p:nvPr>
            <p:ph type="title"/>
          </p:nvPr>
        </p:nvSpPr>
        <p:spPr>
          <a:xfrm>
            <a:off x="114600" y="89824"/>
            <a:ext cx="12077399" cy="1325563"/>
          </a:xfrm>
        </p:spPr>
        <p:txBody>
          <a:bodyPr anchor="t"/>
          <a:lstStyle/>
          <a:p>
            <a:pPr algn="ctr"/>
            <a:r>
              <a:rPr lang="en-US">
                <a:latin typeface="Calibri Light" panose="020F0302020204030204" pitchFamily="34" charset="0"/>
                <a:cs typeface="Calibri Light" panose="020F0302020204030204" pitchFamily="34" charset="0"/>
              </a:rPr>
              <a:t>Scope of our Services</a:t>
            </a:r>
          </a:p>
        </p:txBody>
      </p:sp>
      <p:sp>
        <p:nvSpPr>
          <p:cNvPr id="7" name="ZoneTexte 6">
            <a:extLst>
              <a:ext uri="{FF2B5EF4-FFF2-40B4-BE49-F238E27FC236}">
                <a16:creationId xmlns:a16="http://schemas.microsoft.com/office/drawing/2014/main" id="{64D65765-E5CE-E8BA-EEC3-DDE83F391AFF}"/>
              </a:ext>
            </a:extLst>
          </p:cNvPr>
          <p:cNvSpPr txBox="1"/>
          <p:nvPr>
            <p:extLst>
              <p:ext uri="{1162E1C5-73C7-4A58-AE30-91384D911F3F}">
                <p184:classification xmlns:p184="http://schemas.microsoft.com/office/powerpoint/2018/4/main" val="hdr"/>
              </p:ext>
            </p:extLst>
          </p:nvPr>
        </p:nvSpPr>
        <p:spPr>
          <a:xfrm>
            <a:off x="10498251" y="25309"/>
            <a:ext cx="1719955" cy="153888"/>
          </a:xfrm>
          <a:prstGeom prst="rect">
            <a:avLst/>
          </a:prstGeom>
        </p:spPr>
        <p:txBody>
          <a:bodyPr horzOverflow="overflow" wrap="square" lIns="0" tIns="0" rIns="0" b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lumMod val="50000"/>
                  </a:srgbClr>
                </a:solidFill>
                <a:effectLst/>
                <a:uLnTx/>
                <a:uFillTx/>
                <a:latin typeface="Calibri" panose="020F0502020204030204" pitchFamily="34" charset="0"/>
                <a:ea typeface="+mn-ea"/>
                <a:cs typeface="Calibri" panose="020F0502020204030204" pitchFamily="34" charset="0"/>
              </a:rPr>
              <a:t>UNCLASSIFIED - NON CLASSIFIÉ</a:t>
            </a:r>
          </a:p>
        </p:txBody>
      </p:sp>
      <p:grpSp>
        <p:nvGrpSpPr>
          <p:cNvPr id="4" name="Group 3">
            <a:extLst>
              <a:ext uri="{FF2B5EF4-FFF2-40B4-BE49-F238E27FC236}">
                <a16:creationId xmlns:a16="http://schemas.microsoft.com/office/drawing/2014/main" id="{0D91A72F-4049-9416-FAA8-AEED8905297E}"/>
              </a:ext>
            </a:extLst>
          </p:cNvPr>
          <p:cNvGrpSpPr/>
          <p:nvPr/>
        </p:nvGrpSpPr>
        <p:grpSpPr>
          <a:xfrm>
            <a:off x="93580" y="63249"/>
            <a:ext cx="428365" cy="422360"/>
            <a:chOff x="624441" y="2438418"/>
            <a:chExt cx="428365" cy="422360"/>
          </a:xfrm>
        </p:grpSpPr>
        <p:sp>
          <p:nvSpPr>
            <p:cNvPr id="16" name="Oval 15">
              <a:extLst>
                <a:ext uri="{FF2B5EF4-FFF2-40B4-BE49-F238E27FC236}">
                  <a16:creationId xmlns:a16="http://schemas.microsoft.com/office/drawing/2014/main" id="{638BB1CF-9A4F-2952-F5AA-96748F1D0D1E}"/>
                </a:ext>
              </a:extLst>
            </p:cNvPr>
            <p:cNvSpPr/>
            <p:nvPr/>
          </p:nvSpPr>
          <p:spPr>
            <a:xfrm>
              <a:off x="624441" y="2438418"/>
              <a:ext cx="422360" cy="422360"/>
            </a:xfrm>
            <a:prstGeom prst="ellipse">
              <a:avLst/>
            </a:prstGeom>
            <a:gradFill>
              <a:gsLst>
                <a:gs pos="0">
                  <a:srgbClr val="25ACF7"/>
                </a:gs>
                <a:gs pos="50000">
                  <a:srgbClr val="099FF0"/>
                </a:gs>
                <a:gs pos="100000">
                  <a:srgbClr val="0887CE"/>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150" b="1" i="0" u="none" strike="noStrike" kern="1200" cap="none" spc="0" normalizeH="0" baseline="0" noProof="0">
                <a:ln>
                  <a:noFill/>
                </a:ln>
                <a:solidFill>
                  <a:prstClr val="white"/>
                </a:solidFill>
                <a:effectLst/>
                <a:uLnTx/>
                <a:uFillTx/>
                <a:latin typeface="Open Sans"/>
                <a:ea typeface="+mn-ea"/>
                <a:cs typeface="+mn-cs"/>
              </a:endParaRPr>
            </a:p>
          </p:txBody>
        </p:sp>
        <p:sp>
          <p:nvSpPr>
            <p:cNvPr id="17" name="TextBox 16">
              <a:extLst>
                <a:ext uri="{FF2B5EF4-FFF2-40B4-BE49-F238E27FC236}">
                  <a16:creationId xmlns:a16="http://schemas.microsoft.com/office/drawing/2014/main" id="{8CB63F13-2DF7-DF4C-C94C-20EF8ECBA7FC}"/>
                </a:ext>
              </a:extLst>
            </p:cNvPr>
            <p:cNvSpPr txBox="1"/>
            <p:nvPr/>
          </p:nvSpPr>
          <p:spPr>
            <a:xfrm>
              <a:off x="630446" y="2487310"/>
              <a:ext cx="4223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20</a:t>
              </a:r>
              <a:endParaRPr kumimoji="0" lang="en-CA"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pic>
        <p:nvPicPr>
          <p:cNvPr id="3" name="Picture 3">
            <a:extLst>
              <a:ext uri="{FF2B5EF4-FFF2-40B4-BE49-F238E27FC236}">
                <a16:creationId xmlns:a16="http://schemas.microsoft.com/office/drawing/2014/main" id="{344E3742-5E95-83E7-B76E-56309522F0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878418"/>
            <a:ext cx="12192000" cy="986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Down Arrow 11">
            <a:extLst>
              <a:ext uri="{FF2B5EF4-FFF2-40B4-BE49-F238E27FC236}">
                <a16:creationId xmlns:a16="http://schemas.microsoft.com/office/drawing/2014/main" id="{4933D396-0B58-47B1-8772-02FE0ED04958}"/>
              </a:ext>
            </a:extLst>
          </p:cNvPr>
          <p:cNvSpPr/>
          <p:nvPr>
            <p:custDataLst>
              <p:tags r:id="rId1"/>
            </p:custDataLst>
          </p:nvPr>
        </p:nvSpPr>
        <p:spPr>
          <a:xfrm rot="10800000">
            <a:off x="10722224" y="3362103"/>
            <a:ext cx="736684" cy="1450715"/>
          </a:xfrm>
          <a:prstGeom prst="downArrow">
            <a:avLst/>
          </a:prstGeom>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0" name="Down Arrow 10">
            <a:extLst>
              <a:ext uri="{FF2B5EF4-FFF2-40B4-BE49-F238E27FC236}">
                <a16:creationId xmlns:a16="http://schemas.microsoft.com/office/drawing/2014/main" id="{DC023A6C-9F4D-432A-975E-FC6523D1A742}"/>
              </a:ext>
            </a:extLst>
          </p:cNvPr>
          <p:cNvSpPr/>
          <p:nvPr>
            <p:custDataLst>
              <p:tags r:id="rId2"/>
            </p:custDataLst>
          </p:nvPr>
        </p:nvSpPr>
        <p:spPr>
          <a:xfrm>
            <a:off x="9873639" y="3362103"/>
            <a:ext cx="736684" cy="1450715"/>
          </a:xfrm>
          <a:prstGeom prst="downArrow">
            <a:avLst/>
          </a:prstGeom>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1" name="Freeform: Shape 20">
            <a:extLst>
              <a:ext uri="{FF2B5EF4-FFF2-40B4-BE49-F238E27FC236}">
                <a16:creationId xmlns:a16="http://schemas.microsoft.com/office/drawing/2014/main" id="{5F794710-EC85-9B6F-7366-0736FEACF0CF}"/>
              </a:ext>
            </a:extLst>
          </p:cNvPr>
          <p:cNvSpPr/>
          <p:nvPr/>
        </p:nvSpPr>
        <p:spPr>
          <a:xfrm>
            <a:off x="56330" y="1147982"/>
            <a:ext cx="11545191" cy="1909574"/>
          </a:xfrm>
          <a:custGeom>
            <a:avLst/>
            <a:gdLst>
              <a:gd name="connsiteX0" fmla="*/ 0 w 11742149"/>
              <a:gd name="connsiteY0" fmla="*/ 0 h 1909574"/>
              <a:gd name="connsiteX1" fmla="*/ 11742149 w 11742149"/>
              <a:gd name="connsiteY1" fmla="*/ 0 h 1909574"/>
              <a:gd name="connsiteX2" fmla="*/ 11742149 w 11742149"/>
              <a:gd name="connsiteY2" fmla="*/ 1909574 h 1909574"/>
              <a:gd name="connsiteX3" fmla="*/ 0 w 11742149"/>
              <a:gd name="connsiteY3" fmla="*/ 1909574 h 1909574"/>
              <a:gd name="connsiteX4" fmla="*/ 0 w 11742149"/>
              <a:gd name="connsiteY4" fmla="*/ 0 h 1909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2149" h="1909574">
                <a:moveTo>
                  <a:pt x="0" y="0"/>
                </a:moveTo>
                <a:lnTo>
                  <a:pt x="11742149" y="0"/>
                </a:lnTo>
                <a:lnTo>
                  <a:pt x="11742149" y="1909574"/>
                </a:lnTo>
                <a:lnTo>
                  <a:pt x="0" y="19095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72813" tIns="21590" rIns="120904" bIns="21590" numCol="1" spcCol="1270" anchor="t" anchorCtr="0">
            <a:noAutofit/>
          </a:bodyPr>
          <a:lstStyle/>
          <a:p>
            <a:pPr marL="0" marR="0" lvl="1" indent="0" algn="l" defTabSz="755650" rtl="0" eaLnBrk="1" fontAlgn="auto"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Arial"/>
              </a:rPr>
              <a:t>Our Capabilities: Potential Areas for Engagement &amp; Support </a:t>
            </a:r>
          </a:p>
          <a:p>
            <a:pPr marL="171450" marR="0" lvl="1" indent="-171450" algn="l" defTabSz="755650" rtl="0" eaLnBrk="1" fontAlgn="auto" latinLnBrk="0" hangingPunct="1">
              <a:lnSpc>
                <a:spcPct val="100000"/>
              </a:lnSpc>
              <a:spcBef>
                <a:spcPct val="0"/>
              </a:spcBef>
              <a:spcAft>
                <a:spcPts val="300"/>
              </a:spcAft>
              <a:buClrTx/>
              <a:buSzTx/>
              <a:buFontTx/>
              <a:buChar char="•"/>
              <a:tabLst/>
              <a:defRPr/>
            </a:pPr>
            <a:r>
              <a:rPr kumimoji="0" lang="en-US" sz="1800" b="0" i="0" u="none" strike="noStrike" kern="1200" cap="none" spc="0" normalizeH="0" baseline="0" noProof="0">
                <a:ln>
                  <a:noFill/>
                </a:ln>
                <a:solidFill>
                  <a:srgbClr val="FFFFFF"/>
                </a:solidFill>
                <a:effectLst/>
                <a:uLnTx/>
                <a:uFillTx/>
                <a:latin typeface="Arial"/>
                <a:ea typeface="+mn-ea"/>
                <a:cs typeface="Arial"/>
              </a:rPr>
              <a:t>Access </a:t>
            </a:r>
            <a:r>
              <a:rPr kumimoji="0" lang="en-US" sz="1800" b="1" i="0" u="none" strike="noStrike" kern="1200" cap="none" spc="0" normalizeH="0" baseline="0" noProof="0">
                <a:ln>
                  <a:noFill/>
                </a:ln>
                <a:solidFill>
                  <a:srgbClr val="FFFFFF"/>
                </a:solidFill>
                <a:effectLst/>
                <a:uLnTx/>
                <a:uFillTx/>
                <a:latin typeface="Arial"/>
                <a:ea typeface="+mn-ea"/>
                <a:cs typeface="Arial"/>
              </a:rPr>
              <a:t>open data </a:t>
            </a:r>
            <a:r>
              <a:rPr kumimoji="0" lang="en-US" sz="1800" b="0" i="0" u="none" strike="noStrike" kern="1200" cap="none" spc="0" normalizeH="0" baseline="0" noProof="0">
                <a:ln>
                  <a:noFill/>
                </a:ln>
                <a:solidFill>
                  <a:srgbClr val="FFFFFF"/>
                </a:solidFill>
                <a:effectLst/>
                <a:uLnTx/>
                <a:uFillTx/>
                <a:latin typeface="Arial"/>
                <a:ea typeface="+mn-ea"/>
                <a:cs typeface="Arial"/>
              </a:rPr>
              <a:t>and disseminate/publish through a standardized publishing environment</a:t>
            </a:r>
            <a:endParaRPr kumimoji="0" lang="en-CA" sz="1800" b="0" i="0" u="none" strike="noStrike" kern="1200" cap="none" spc="0" normalizeH="0" baseline="0" noProof="0">
              <a:ln>
                <a:noFill/>
              </a:ln>
              <a:solidFill>
                <a:srgbClr val="FFFFFF"/>
              </a:solidFill>
              <a:effectLst/>
              <a:uLnTx/>
              <a:uFillTx/>
              <a:latin typeface="Arial"/>
              <a:ea typeface="+mn-ea"/>
              <a:cs typeface="Arial"/>
            </a:endParaRPr>
          </a:p>
          <a:p>
            <a:pPr marL="171450" marR="0" lvl="1" indent="-171450" algn="l" defTabSz="755650" rtl="0" eaLnBrk="1" fontAlgn="auto" latinLnBrk="0" hangingPunct="1">
              <a:lnSpc>
                <a:spcPct val="100000"/>
              </a:lnSpc>
              <a:spcBef>
                <a:spcPct val="0"/>
              </a:spcBef>
              <a:spcAft>
                <a:spcPts val="300"/>
              </a:spcAft>
              <a:buClrTx/>
              <a:buSzTx/>
              <a:buFontTx/>
              <a:buChar char="•"/>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Synchronize data from departments and link to/publish metadata</a:t>
            </a:r>
            <a:endParaRPr kumimoji="0" lang="en-CA"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1" indent="-171450" algn="l" defTabSz="755650" rtl="0" eaLnBrk="1" fontAlgn="auto" latinLnBrk="0" hangingPunct="1">
              <a:lnSpc>
                <a:spcPct val="100000"/>
              </a:lnSpc>
              <a:spcBef>
                <a:spcPct val="0"/>
              </a:spcBef>
              <a:spcAft>
                <a:spcPts val="300"/>
              </a:spcAft>
              <a:buClrTx/>
              <a:buSzTx/>
              <a:buFontTx/>
              <a:buChar char="•"/>
              <a:tabLst/>
              <a:defRPr/>
            </a:pPr>
            <a:r>
              <a:rPr kumimoji="0" lang="en-US" sz="1800" b="0" i="0" u="none" strike="noStrike" kern="1200" cap="none" spc="0" normalizeH="0" baseline="0" noProof="0">
                <a:ln>
                  <a:noFill/>
                </a:ln>
                <a:solidFill>
                  <a:srgbClr val="FFFFFF"/>
                </a:solidFill>
                <a:effectLst/>
                <a:uLnTx/>
                <a:uFillTx/>
                <a:latin typeface="Arial"/>
                <a:ea typeface="+mn-ea"/>
                <a:cs typeface="Arial"/>
              </a:rPr>
              <a:t>Provide support in data dissemination and visualization tools</a:t>
            </a:r>
            <a:endParaRPr kumimoji="0" lang="en-CA"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1" indent="-171450" algn="l" defTabSz="755650" rtl="0" eaLnBrk="1" fontAlgn="auto" latinLnBrk="0" hangingPunct="1">
              <a:lnSpc>
                <a:spcPct val="100000"/>
              </a:lnSpc>
              <a:spcBef>
                <a:spcPct val="0"/>
              </a:spcBef>
              <a:spcAft>
                <a:spcPts val="300"/>
              </a:spcAft>
              <a:buClrTx/>
              <a:buSzTx/>
              <a:buFontTx/>
              <a:buChar char="•"/>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Develop curated client-focused products and services</a:t>
            </a:r>
            <a:endParaRPr kumimoji="0" lang="en-CA"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1" indent="-171450" algn="l" defTabSz="755650" rtl="0" eaLnBrk="1" fontAlgn="auto" latinLnBrk="0" hangingPunct="1">
              <a:lnSpc>
                <a:spcPct val="100000"/>
              </a:lnSpc>
              <a:spcBef>
                <a:spcPct val="0"/>
              </a:spcBef>
              <a:spcAft>
                <a:spcPts val="300"/>
              </a:spcAft>
              <a:buClrTx/>
              <a:buSzTx/>
              <a:buFontTx/>
              <a:buChar char="•"/>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Provide access to web services, maps and apps </a:t>
            </a:r>
            <a:endParaRPr kumimoji="0" lang="en-CA"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1" indent="-171450" algn="l" defTabSz="755650" rtl="0" eaLnBrk="1" fontAlgn="auto" latinLnBrk="0" hangingPunct="1">
              <a:lnSpc>
                <a:spcPct val="100000"/>
              </a:lnSpc>
              <a:spcBef>
                <a:spcPct val="0"/>
              </a:spcBef>
              <a:spcAft>
                <a:spcPts val="300"/>
              </a:spcAft>
              <a:buClrTx/>
              <a:buSzTx/>
              <a:buFontTx/>
              <a:buChar char="•"/>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Share best practices</a:t>
            </a:r>
            <a:endParaRPr kumimoji="0" lang="en-CA"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1" indent="-171450" algn="l" defTabSz="755650" rtl="0" eaLnBrk="1" fontAlgn="auto" latinLnBrk="0" hangingPunct="1">
              <a:lnSpc>
                <a:spcPct val="100000"/>
              </a:lnSpc>
              <a:spcBef>
                <a:spcPct val="0"/>
              </a:spcBef>
              <a:spcAft>
                <a:spcPts val="300"/>
              </a:spcAft>
              <a:buClrTx/>
              <a:buSzTx/>
              <a:buFontTx/>
              <a:buChar char="•"/>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Leverage interoperable standards </a:t>
            </a:r>
            <a:endParaRPr kumimoji="0" lang="en-CA"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Freeform: Shape 21">
            <a:extLst>
              <a:ext uri="{FF2B5EF4-FFF2-40B4-BE49-F238E27FC236}">
                <a16:creationId xmlns:a16="http://schemas.microsoft.com/office/drawing/2014/main" id="{E0852740-9DA9-EC6A-D9FF-382377A0F998}"/>
              </a:ext>
            </a:extLst>
          </p:cNvPr>
          <p:cNvSpPr/>
          <p:nvPr/>
        </p:nvSpPr>
        <p:spPr>
          <a:xfrm>
            <a:off x="56330" y="4066195"/>
            <a:ext cx="11545191" cy="861637"/>
          </a:xfrm>
          <a:custGeom>
            <a:avLst/>
            <a:gdLst>
              <a:gd name="connsiteX0" fmla="*/ 0 w 11742149"/>
              <a:gd name="connsiteY0" fmla="*/ 0 h 861637"/>
              <a:gd name="connsiteX1" fmla="*/ 11742149 w 11742149"/>
              <a:gd name="connsiteY1" fmla="*/ 0 h 861637"/>
              <a:gd name="connsiteX2" fmla="*/ 11742149 w 11742149"/>
              <a:gd name="connsiteY2" fmla="*/ 861637 h 861637"/>
              <a:gd name="connsiteX3" fmla="*/ 0 w 11742149"/>
              <a:gd name="connsiteY3" fmla="*/ 861637 h 861637"/>
              <a:gd name="connsiteX4" fmla="*/ 0 w 11742149"/>
              <a:gd name="connsiteY4" fmla="*/ 0 h 86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2149" h="861637">
                <a:moveTo>
                  <a:pt x="0" y="0"/>
                </a:moveTo>
                <a:lnTo>
                  <a:pt x="11742149" y="0"/>
                </a:lnTo>
                <a:lnTo>
                  <a:pt x="11742149" y="861637"/>
                </a:lnTo>
                <a:lnTo>
                  <a:pt x="0" y="861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72813" tIns="22860" rIns="128016" bIns="22860" numCol="1" spcCol="1270" anchor="t" anchorCtr="0">
            <a:noAutofit/>
          </a:bodyPr>
          <a:lstStyle/>
          <a:p>
            <a:pPr marL="0" marR="0" lvl="1" indent="0" algn="l" defTabSz="800100" rtl="0" eaLnBrk="1" fontAlgn="auto"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Constraints</a:t>
            </a:r>
          </a:p>
          <a:p>
            <a:pPr marL="171450" marR="0" lvl="1" indent="-171450" algn="l" defTabSz="800100" rtl="0" eaLnBrk="1" fontAlgn="auto" latinLnBrk="0" hangingPunct="1">
              <a:lnSpc>
                <a:spcPct val="100000"/>
              </a:lnSpc>
              <a:spcBef>
                <a:spcPct val="0"/>
              </a:spcBef>
              <a:spcAft>
                <a:spcPts val="600"/>
              </a:spcAft>
              <a:buClrTx/>
              <a:buSzTx/>
              <a:buFontTx/>
              <a:buChar char="•"/>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Developing new technologies from scratch</a:t>
            </a:r>
          </a:p>
          <a:p>
            <a:pPr marL="171450" marR="0" lvl="1" indent="-171450" algn="l" defTabSz="800100" rtl="0" eaLnBrk="1" fontAlgn="auto" latinLnBrk="0" hangingPunct="1">
              <a:lnSpc>
                <a:spcPct val="100000"/>
              </a:lnSpc>
              <a:spcBef>
                <a:spcPct val="0"/>
              </a:spcBef>
              <a:spcAft>
                <a:spcPts val="600"/>
              </a:spcAft>
              <a:buClrTx/>
              <a:buSzTx/>
              <a:buFontTx/>
              <a:buChar char="•"/>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Human resource availability </a:t>
            </a:r>
            <a:endParaRPr kumimoji="0" lang="en-CA"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1" indent="-171450" algn="l" defTabSz="800100" rtl="0" eaLnBrk="1" fontAlgn="auto" latinLnBrk="0" hangingPunct="1">
              <a:lnSpc>
                <a:spcPct val="100000"/>
              </a:lnSpc>
              <a:spcBef>
                <a:spcPct val="0"/>
              </a:spcBef>
              <a:spcAft>
                <a:spcPts val="600"/>
              </a:spcAft>
              <a:buClrTx/>
              <a:buSzTx/>
              <a:buFontTx/>
              <a:buChar char="•"/>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Financial resources and budget  </a:t>
            </a:r>
            <a:endParaRPr kumimoji="0" lang="en-CA"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1" indent="-171450" algn="l" defTabSz="800100" rtl="0" eaLnBrk="1" fontAlgn="auto" latinLnBrk="0" hangingPunct="1">
              <a:lnSpc>
                <a:spcPct val="100000"/>
              </a:lnSpc>
              <a:spcBef>
                <a:spcPct val="0"/>
              </a:spcBef>
              <a:spcAft>
                <a:spcPts val="600"/>
              </a:spcAft>
              <a:buClrTx/>
              <a:buSzTx/>
              <a:buFontTx/>
              <a:buChar char="•"/>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Time (duration) of projects </a:t>
            </a:r>
            <a:endParaRPr kumimoji="0" lang="en-CA"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34174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B9F349E4-A3EF-C2FF-059C-771A0042F8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78418"/>
            <a:ext cx="12192000" cy="986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Straight Connector 32">
            <a:extLst>
              <a:ext uri="{FF2B5EF4-FFF2-40B4-BE49-F238E27FC236}">
                <a16:creationId xmlns:a16="http://schemas.microsoft.com/office/drawing/2014/main" id="{7856B3E7-B1B0-F702-A08C-272B4CBEF211}"/>
              </a:ext>
            </a:extLst>
          </p:cNvPr>
          <p:cNvSpPr/>
          <p:nvPr/>
        </p:nvSpPr>
        <p:spPr>
          <a:xfrm>
            <a:off x="242836" y="1088258"/>
            <a:ext cx="11706329" cy="0"/>
          </a:xfrm>
          <a:prstGeom prst="line">
            <a:avLst/>
          </a:prstGeom>
          <a:solidFill>
            <a:srgbClr val="00AFFA">
              <a:hueOff val="0"/>
              <a:satOff val="0"/>
              <a:lumOff val="0"/>
              <a:alphaOff val="0"/>
            </a:srgbClr>
          </a:solidFill>
          <a:ln w="12700" cap="flat" cmpd="sng" algn="ctr">
            <a:solidFill>
              <a:srgbClr val="00AFFA">
                <a:hueOff val="0"/>
                <a:satOff val="0"/>
                <a:lumOff val="0"/>
                <a:alphaOff val="0"/>
              </a:srgb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FFFFFF"/>
              </a:solidFill>
              <a:effectLst/>
              <a:uLnTx/>
              <a:uFillTx/>
              <a:latin typeface="Open Sans"/>
              <a:ea typeface="+mn-ea"/>
              <a:cs typeface="+mn-cs"/>
            </a:endParaRPr>
          </a:p>
        </p:txBody>
      </p:sp>
      <p:sp>
        <p:nvSpPr>
          <p:cNvPr id="34" name="Freeform: Shape 33">
            <a:extLst>
              <a:ext uri="{FF2B5EF4-FFF2-40B4-BE49-F238E27FC236}">
                <a16:creationId xmlns:a16="http://schemas.microsoft.com/office/drawing/2014/main" id="{1EEEE5A4-E678-D24B-05DB-DB2170219D63}"/>
              </a:ext>
            </a:extLst>
          </p:cNvPr>
          <p:cNvSpPr/>
          <p:nvPr/>
        </p:nvSpPr>
        <p:spPr>
          <a:xfrm>
            <a:off x="242836" y="1147250"/>
            <a:ext cx="11706329" cy="519094"/>
          </a:xfrm>
          <a:custGeom>
            <a:avLst/>
            <a:gdLst>
              <a:gd name="connsiteX0" fmla="*/ 0 w 11706329"/>
              <a:gd name="connsiteY0" fmla="*/ 0 h 501351"/>
              <a:gd name="connsiteX1" fmla="*/ 11706329 w 11706329"/>
              <a:gd name="connsiteY1" fmla="*/ 0 h 501351"/>
              <a:gd name="connsiteX2" fmla="*/ 11706329 w 11706329"/>
              <a:gd name="connsiteY2" fmla="*/ 501351 h 501351"/>
              <a:gd name="connsiteX3" fmla="*/ 0 w 11706329"/>
              <a:gd name="connsiteY3" fmla="*/ 501351 h 501351"/>
              <a:gd name="connsiteX4" fmla="*/ 0 w 11706329"/>
              <a:gd name="connsiteY4" fmla="*/ 0 h 501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6329" h="501351">
                <a:moveTo>
                  <a:pt x="0" y="0"/>
                </a:moveTo>
                <a:lnTo>
                  <a:pt x="11706329" y="0"/>
                </a:lnTo>
                <a:lnTo>
                  <a:pt x="11706329" y="501351"/>
                </a:lnTo>
                <a:lnTo>
                  <a:pt x="0" y="501351"/>
                </a:lnTo>
                <a:lnTo>
                  <a:pt x="0" y="0"/>
                </a:lnTo>
                <a:close/>
              </a:path>
            </a:pathLst>
          </a:custGeom>
          <a:noFill/>
          <a:ln>
            <a:noFill/>
          </a:ln>
          <a:effectLst/>
        </p:spPr>
        <p:txBody>
          <a:bodyPr spcFirstLastPara="0" vert="horz" wrap="square" lIns="53340" tIns="53340" rIns="53340" bIns="5334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CA" sz="1600" b="0" i="0" u="none" strike="noStrike" kern="0" cap="none" spc="0" normalizeH="0" baseline="0" noProof="0">
                <a:ln>
                  <a:noFill/>
                </a:ln>
                <a:solidFill>
                  <a:srgbClr val="3C3C3C">
                    <a:hueOff val="0"/>
                    <a:satOff val="0"/>
                    <a:lumOff val="0"/>
                    <a:alphaOff val="0"/>
                  </a:srgbClr>
                </a:solidFill>
                <a:effectLst/>
                <a:uLnTx/>
                <a:uFillTx/>
                <a:latin typeface="Calibri" panose="020F0502020204030204" pitchFamily="34" charset="0"/>
                <a:ea typeface="+mn-ea"/>
                <a:cs typeface="Calibri" panose="020F0502020204030204" pitchFamily="34" charset="0"/>
              </a:rPr>
              <a:t>CCMEO leverages domestic &amp; international, public &amp; private collaboration across sectors to advance Earth Observation, Spatial Data Infrastructures, and geospatial data development activities. </a:t>
            </a:r>
          </a:p>
        </p:txBody>
      </p:sp>
      <p:sp>
        <p:nvSpPr>
          <p:cNvPr id="35" name="Straight Connector 34">
            <a:extLst>
              <a:ext uri="{FF2B5EF4-FFF2-40B4-BE49-F238E27FC236}">
                <a16:creationId xmlns:a16="http://schemas.microsoft.com/office/drawing/2014/main" id="{B39103D9-728B-CAF7-AEF8-F7489A1D4A40}"/>
              </a:ext>
            </a:extLst>
          </p:cNvPr>
          <p:cNvSpPr/>
          <p:nvPr/>
        </p:nvSpPr>
        <p:spPr>
          <a:xfrm>
            <a:off x="242836" y="1715505"/>
            <a:ext cx="11706329" cy="0"/>
          </a:xfrm>
          <a:prstGeom prst="line">
            <a:avLst/>
          </a:prstGeom>
          <a:solidFill>
            <a:srgbClr val="00AFFA">
              <a:hueOff val="0"/>
              <a:satOff val="0"/>
              <a:lumOff val="0"/>
              <a:alphaOff val="0"/>
            </a:srgbClr>
          </a:solidFill>
          <a:ln w="12700" cap="flat" cmpd="sng" algn="ctr">
            <a:solidFill>
              <a:srgbClr val="00AFFA">
                <a:hueOff val="0"/>
                <a:satOff val="0"/>
                <a:lumOff val="0"/>
                <a:alphaOff val="0"/>
              </a:srgb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FFFFFF"/>
              </a:solidFill>
              <a:effectLst/>
              <a:uLnTx/>
              <a:uFillTx/>
              <a:latin typeface="Open Sans"/>
              <a:ea typeface="+mn-ea"/>
              <a:cs typeface="+mn-cs"/>
            </a:endParaRPr>
          </a:p>
        </p:txBody>
      </p:sp>
      <p:sp>
        <p:nvSpPr>
          <p:cNvPr id="36" name="Freeform: Shape 35">
            <a:extLst>
              <a:ext uri="{FF2B5EF4-FFF2-40B4-BE49-F238E27FC236}">
                <a16:creationId xmlns:a16="http://schemas.microsoft.com/office/drawing/2014/main" id="{83414A6A-1664-7A77-0CE9-F399B7294291}"/>
              </a:ext>
            </a:extLst>
          </p:cNvPr>
          <p:cNvSpPr/>
          <p:nvPr/>
        </p:nvSpPr>
        <p:spPr>
          <a:xfrm>
            <a:off x="242836" y="1735979"/>
            <a:ext cx="11706329" cy="520064"/>
          </a:xfrm>
          <a:custGeom>
            <a:avLst/>
            <a:gdLst>
              <a:gd name="connsiteX0" fmla="*/ 0 w 11706329"/>
              <a:gd name="connsiteY0" fmla="*/ 0 h 502288"/>
              <a:gd name="connsiteX1" fmla="*/ 11706329 w 11706329"/>
              <a:gd name="connsiteY1" fmla="*/ 0 h 502288"/>
              <a:gd name="connsiteX2" fmla="*/ 11706329 w 11706329"/>
              <a:gd name="connsiteY2" fmla="*/ 502288 h 502288"/>
              <a:gd name="connsiteX3" fmla="*/ 0 w 11706329"/>
              <a:gd name="connsiteY3" fmla="*/ 502288 h 502288"/>
              <a:gd name="connsiteX4" fmla="*/ 0 w 11706329"/>
              <a:gd name="connsiteY4" fmla="*/ 0 h 502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6329" h="502288">
                <a:moveTo>
                  <a:pt x="0" y="0"/>
                </a:moveTo>
                <a:lnTo>
                  <a:pt x="11706329" y="0"/>
                </a:lnTo>
                <a:lnTo>
                  <a:pt x="11706329" y="502288"/>
                </a:lnTo>
                <a:lnTo>
                  <a:pt x="0" y="502288"/>
                </a:lnTo>
                <a:lnTo>
                  <a:pt x="0" y="0"/>
                </a:lnTo>
                <a:close/>
              </a:path>
            </a:pathLst>
          </a:custGeom>
          <a:noFill/>
          <a:ln>
            <a:noFill/>
          </a:ln>
          <a:effectLst/>
        </p:spPr>
        <p:txBody>
          <a:bodyPr spcFirstLastPara="0" vert="horz" wrap="square" lIns="53340" tIns="53340" rIns="53340" bIns="5334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CA" sz="1600" b="0" i="0" u="none" strike="noStrike" kern="0" cap="none" spc="0" normalizeH="0" baseline="0" noProof="0">
                <a:ln>
                  <a:noFill/>
                </a:ln>
                <a:solidFill>
                  <a:srgbClr val="3C3C3C">
                    <a:hueOff val="0"/>
                    <a:satOff val="0"/>
                    <a:lumOff val="0"/>
                    <a:alphaOff val="0"/>
                  </a:srgbClr>
                </a:solidFill>
                <a:effectLst/>
                <a:uLnTx/>
                <a:uFillTx/>
                <a:latin typeface="Calibri" panose="020F0502020204030204" pitchFamily="34" charset="0"/>
                <a:ea typeface="+mn-ea"/>
                <a:cs typeface="Calibri" panose="020F0502020204030204" pitchFamily="34" charset="0"/>
              </a:rPr>
              <a:t>Our products address policy priorities, such as </a:t>
            </a:r>
            <a:r>
              <a:rPr kumimoji="0" lang="en-CA" sz="1600" b="1" i="0" u="none" strike="noStrike" kern="0" cap="none" spc="0" normalizeH="0" baseline="0" noProof="0">
                <a:ln>
                  <a:noFill/>
                </a:ln>
                <a:solidFill>
                  <a:srgbClr val="3C3C3C">
                    <a:hueOff val="0"/>
                    <a:satOff val="0"/>
                    <a:lumOff val="0"/>
                    <a:alphaOff val="0"/>
                  </a:srgbClr>
                </a:solidFill>
                <a:effectLst/>
                <a:uLnTx/>
                <a:uFillTx/>
                <a:latin typeface="Calibri" panose="020F0502020204030204" pitchFamily="34" charset="0"/>
                <a:ea typeface="+mn-ea"/>
                <a:cs typeface="Calibri" panose="020F0502020204030204" pitchFamily="34" charset="0"/>
              </a:rPr>
              <a:t>climate change, disaster preparedness, emergency response, management of natural resources</a:t>
            </a:r>
            <a:r>
              <a:rPr kumimoji="0" lang="en-CA" sz="1600" b="0" i="0" u="none" strike="noStrike" kern="0" cap="none" spc="0" normalizeH="0" baseline="0" noProof="0">
                <a:ln>
                  <a:noFill/>
                </a:ln>
                <a:solidFill>
                  <a:srgbClr val="3C3C3C">
                    <a:hueOff val="0"/>
                    <a:satOff val="0"/>
                    <a:lumOff val="0"/>
                    <a:alphaOff val="0"/>
                  </a:srgbClr>
                </a:solidFill>
                <a:effectLst/>
                <a:uLnTx/>
                <a:uFillTx/>
                <a:latin typeface="Calibri" panose="020F0502020204030204" pitchFamily="34" charset="0"/>
                <a:ea typeface="+mn-ea"/>
                <a:cs typeface="Calibri" panose="020F0502020204030204" pitchFamily="34" charset="0"/>
              </a:rPr>
              <a:t>, etc. </a:t>
            </a:r>
          </a:p>
        </p:txBody>
      </p:sp>
      <p:sp>
        <p:nvSpPr>
          <p:cNvPr id="37" name="Straight Connector 36">
            <a:extLst>
              <a:ext uri="{FF2B5EF4-FFF2-40B4-BE49-F238E27FC236}">
                <a16:creationId xmlns:a16="http://schemas.microsoft.com/office/drawing/2014/main" id="{D5008330-D436-0194-1349-3392355201BE}"/>
              </a:ext>
            </a:extLst>
          </p:cNvPr>
          <p:cNvSpPr/>
          <p:nvPr/>
        </p:nvSpPr>
        <p:spPr>
          <a:xfrm>
            <a:off x="242836" y="2289407"/>
            <a:ext cx="11706329" cy="0"/>
          </a:xfrm>
          <a:prstGeom prst="line">
            <a:avLst/>
          </a:prstGeom>
          <a:solidFill>
            <a:srgbClr val="00AFFA">
              <a:hueOff val="0"/>
              <a:satOff val="0"/>
              <a:lumOff val="0"/>
              <a:alphaOff val="0"/>
            </a:srgbClr>
          </a:solidFill>
          <a:ln w="12700" cap="flat" cmpd="sng" algn="ctr">
            <a:solidFill>
              <a:srgbClr val="00AFFA">
                <a:hueOff val="0"/>
                <a:satOff val="0"/>
                <a:lumOff val="0"/>
                <a:alphaOff val="0"/>
              </a:srgb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FFFFFF"/>
              </a:solidFill>
              <a:effectLst/>
              <a:uLnTx/>
              <a:uFillTx/>
              <a:latin typeface="Open Sans"/>
              <a:ea typeface="+mn-ea"/>
              <a:cs typeface="+mn-cs"/>
            </a:endParaRPr>
          </a:p>
        </p:txBody>
      </p:sp>
      <p:sp>
        <p:nvSpPr>
          <p:cNvPr id="38" name="Freeform: Shape 37">
            <a:extLst>
              <a:ext uri="{FF2B5EF4-FFF2-40B4-BE49-F238E27FC236}">
                <a16:creationId xmlns:a16="http://schemas.microsoft.com/office/drawing/2014/main" id="{513644B6-1123-0D67-76A2-8EF720D5CF6C}"/>
              </a:ext>
            </a:extLst>
          </p:cNvPr>
          <p:cNvSpPr/>
          <p:nvPr/>
        </p:nvSpPr>
        <p:spPr>
          <a:xfrm>
            <a:off x="242836" y="2351561"/>
            <a:ext cx="11706329" cy="548655"/>
          </a:xfrm>
          <a:custGeom>
            <a:avLst/>
            <a:gdLst>
              <a:gd name="connsiteX0" fmla="*/ 0 w 11706329"/>
              <a:gd name="connsiteY0" fmla="*/ 0 h 529902"/>
              <a:gd name="connsiteX1" fmla="*/ 11706329 w 11706329"/>
              <a:gd name="connsiteY1" fmla="*/ 0 h 529902"/>
              <a:gd name="connsiteX2" fmla="*/ 11706329 w 11706329"/>
              <a:gd name="connsiteY2" fmla="*/ 529902 h 529902"/>
              <a:gd name="connsiteX3" fmla="*/ 0 w 11706329"/>
              <a:gd name="connsiteY3" fmla="*/ 529902 h 529902"/>
              <a:gd name="connsiteX4" fmla="*/ 0 w 11706329"/>
              <a:gd name="connsiteY4" fmla="*/ 0 h 529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6329" h="529902">
                <a:moveTo>
                  <a:pt x="0" y="0"/>
                </a:moveTo>
                <a:lnTo>
                  <a:pt x="11706329" y="0"/>
                </a:lnTo>
                <a:lnTo>
                  <a:pt x="11706329" y="529902"/>
                </a:lnTo>
                <a:lnTo>
                  <a:pt x="0" y="529902"/>
                </a:lnTo>
                <a:lnTo>
                  <a:pt x="0" y="0"/>
                </a:lnTo>
                <a:close/>
              </a:path>
            </a:pathLst>
          </a:custGeom>
          <a:noFill/>
          <a:ln>
            <a:noFill/>
          </a:ln>
          <a:effectLst/>
        </p:spPr>
        <p:txBody>
          <a:bodyPr spcFirstLastPara="0" vert="horz" wrap="square" lIns="53340" tIns="53340" rIns="53340" bIns="5334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CA" sz="1600" b="0" i="0" u="none" strike="noStrike" kern="0" cap="none" spc="0" normalizeH="0" baseline="0" noProof="0">
                <a:ln>
                  <a:noFill/>
                </a:ln>
                <a:solidFill>
                  <a:srgbClr val="3C3C3C">
                    <a:hueOff val="0"/>
                    <a:satOff val="0"/>
                    <a:lumOff val="0"/>
                    <a:alphaOff val="0"/>
                  </a:srgbClr>
                </a:solidFill>
                <a:effectLst/>
                <a:uLnTx/>
                <a:uFillTx/>
                <a:latin typeface="Calibri" panose="020F0502020204030204" pitchFamily="34" charset="0"/>
                <a:ea typeface="+mn-ea"/>
                <a:cs typeface="Calibri" panose="020F0502020204030204" pitchFamily="34" charset="0"/>
              </a:rPr>
              <a:t>They are disseminated as open data through </a:t>
            </a:r>
            <a:r>
              <a:rPr kumimoji="0" lang="en-CA" sz="1600" b="1" i="0" u="none" strike="noStrike" kern="0" cap="none" spc="0" normalizeH="0" baseline="0" noProof="0">
                <a:ln>
                  <a:noFill/>
                </a:ln>
                <a:solidFill>
                  <a:srgbClr val="3C3C3C">
                    <a:hueOff val="0"/>
                    <a:satOff val="0"/>
                    <a:lumOff val="0"/>
                    <a:alphaOff val="0"/>
                  </a:srgbClr>
                </a:solidFill>
                <a:effectLst/>
                <a:uLnTx/>
                <a:uFillTx/>
                <a:latin typeface="Calibri" panose="020F0502020204030204" pitchFamily="34" charset="0"/>
                <a:ea typeface="+mn-ea"/>
                <a:cs typeface="Calibri" panose="020F0502020204030204" pitchFamily="34" charset="0"/>
              </a:rPr>
              <a:t>ready-to-use platforms </a:t>
            </a:r>
            <a:r>
              <a:rPr kumimoji="0" lang="en-CA" sz="1600" b="0" i="0" u="none" strike="noStrike" kern="0" cap="none" spc="0" normalizeH="0" baseline="0" noProof="0">
                <a:ln>
                  <a:noFill/>
                </a:ln>
                <a:solidFill>
                  <a:srgbClr val="3C3C3C">
                    <a:hueOff val="0"/>
                    <a:satOff val="0"/>
                    <a:lumOff val="0"/>
                    <a:alphaOff val="0"/>
                  </a:srgbClr>
                </a:solidFill>
                <a:effectLst/>
                <a:uLnTx/>
                <a:uFillTx/>
                <a:latin typeface="Calibri" panose="020F0502020204030204" pitchFamily="34" charset="0"/>
                <a:ea typeface="+mn-ea"/>
                <a:cs typeface="Calibri" panose="020F0502020204030204" pitchFamily="34" charset="0"/>
              </a:rPr>
              <a:t>like GEO.ca, Canada.ca, the OSDP and Arctic SDI. </a:t>
            </a:r>
          </a:p>
        </p:txBody>
      </p:sp>
      <p:sp>
        <p:nvSpPr>
          <p:cNvPr id="39" name="Straight Connector 38">
            <a:extLst>
              <a:ext uri="{FF2B5EF4-FFF2-40B4-BE49-F238E27FC236}">
                <a16:creationId xmlns:a16="http://schemas.microsoft.com/office/drawing/2014/main" id="{00F9CF3E-201A-0B19-3BDE-3571BF75EFC7}"/>
              </a:ext>
            </a:extLst>
          </p:cNvPr>
          <p:cNvSpPr/>
          <p:nvPr/>
        </p:nvSpPr>
        <p:spPr>
          <a:xfrm>
            <a:off x="242836" y="2701106"/>
            <a:ext cx="11706329" cy="0"/>
          </a:xfrm>
          <a:prstGeom prst="line">
            <a:avLst/>
          </a:prstGeom>
          <a:solidFill>
            <a:srgbClr val="00AFFA">
              <a:hueOff val="0"/>
              <a:satOff val="0"/>
              <a:lumOff val="0"/>
              <a:alphaOff val="0"/>
            </a:srgbClr>
          </a:solidFill>
          <a:ln w="12700" cap="flat" cmpd="sng" algn="ctr">
            <a:solidFill>
              <a:srgbClr val="00AFFA">
                <a:hueOff val="0"/>
                <a:satOff val="0"/>
                <a:lumOff val="0"/>
                <a:alphaOff val="0"/>
              </a:srgb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FFFFFF"/>
              </a:solidFill>
              <a:effectLst/>
              <a:uLnTx/>
              <a:uFillTx/>
              <a:latin typeface="Open Sans"/>
              <a:ea typeface="+mn-ea"/>
              <a:cs typeface="+mn-cs"/>
            </a:endParaRPr>
          </a:p>
        </p:txBody>
      </p:sp>
      <p:sp>
        <p:nvSpPr>
          <p:cNvPr id="40" name="Freeform: Shape 39">
            <a:extLst>
              <a:ext uri="{FF2B5EF4-FFF2-40B4-BE49-F238E27FC236}">
                <a16:creationId xmlns:a16="http://schemas.microsoft.com/office/drawing/2014/main" id="{58C903B4-B0BF-E3BC-3751-104AE6F56525}"/>
              </a:ext>
            </a:extLst>
          </p:cNvPr>
          <p:cNvSpPr/>
          <p:nvPr/>
        </p:nvSpPr>
        <p:spPr>
          <a:xfrm>
            <a:off x="242836" y="2701106"/>
            <a:ext cx="1568293" cy="1940975"/>
          </a:xfrm>
          <a:custGeom>
            <a:avLst/>
            <a:gdLst>
              <a:gd name="connsiteX0" fmla="*/ 0 w 1568293"/>
              <a:gd name="connsiteY0" fmla="*/ 0 h 1874632"/>
              <a:gd name="connsiteX1" fmla="*/ 1568293 w 1568293"/>
              <a:gd name="connsiteY1" fmla="*/ 0 h 1874632"/>
              <a:gd name="connsiteX2" fmla="*/ 1568293 w 1568293"/>
              <a:gd name="connsiteY2" fmla="*/ 1874632 h 1874632"/>
              <a:gd name="connsiteX3" fmla="*/ 0 w 1568293"/>
              <a:gd name="connsiteY3" fmla="*/ 1874632 h 1874632"/>
              <a:gd name="connsiteX4" fmla="*/ 0 w 1568293"/>
              <a:gd name="connsiteY4" fmla="*/ 0 h 1874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293" h="1874632">
                <a:moveTo>
                  <a:pt x="0" y="0"/>
                </a:moveTo>
                <a:lnTo>
                  <a:pt x="1568293" y="0"/>
                </a:lnTo>
                <a:lnTo>
                  <a:pt x="1568293" y="1874632"/>
                </a:lnTo>
                <a:lnTo>
                  <a:pt x="0" y="1874632"/>
                </a:lnTo>
                <a:lnTo>
                  <a:pt x="0" y="0"/>
                </a:lnTo>
                <a:close/>
              </a:path>
            </a:pathLst>
          </a:custGeom>
          <a:noFill/>
          <a:ln>
            <a:noFill/>
          </a:ln>
          <a:effectLst/>
        </p:spPr>
        <p:txBody>
          <a:bodyPr spcFirstLastPara="0" vert="horz" wrap="square" lIns="72390" tIns="72390" rIns="72390" bIns="72390" numCol="1" spcCol="1270" anchor="t" anchorCtr="0">
            <a:noAutofit/>
          </a:bodyPr>
          <a:lstStyle/>
          <a:p>
            <a:pPr marL="0" marR="0" lvl="0" indent="0" algn="l" defTabSz="844550" rtl="0" eaLnBrk="1" fontAlgn="auto" latinLnBrk="0" hangingPunct="1">
              <a:lnSpc>
                <a:spcPct val="90000"/>
              </a:lnSpc>
              <a:spcBef>
                <a:spcPct val="0"/>
              </a:spcBef>
              <a:spcAft>
                <a:spcPct val="35000"/>
              </a:spcAft>
              <a:buClrTx/>
              <a:buSzTx/>
              <a:buFontTx/>
              <a:buNone/>
              <a:tabLst/>
              <a:defRPr/>
            </a:pPr>
            <a:r>
              <a:rPr kumimoji="0" lang="en-CA" sz="1600" b="0" i="0" u="none" strike="noStrike" kern="0" cap="none" spc="0" normalizeH="0" baseline="0" noProof="0">
                <a:ln>
                  <a:noFill/>
                </a:ln>
                <a:solidFill>
                  <a:srgbClr val="3C3C3C">
                    <a:hueOff val="0"/>
                    <a:satOff val="0"/>
                    <a:lumOff val="0"/>
                    <a:alphaOff val="0"/>
                  </a:srgbClr>
                </a:solidFill>
                <a:effectLst/>
                <a:uLnTx/>
                <a:uFillTx/>
                <a:latin typeface="Calibri" panose="020F0502020204030204" pitchFamily="34" charset="0"/>
                <a:ea typeface="+mn-ea"/>
                <a:cs typeface="Calibri" panose="020F0502020204030204" pitchFamily="34" charset="0"/>
              </a:rPr>
              <a:t>Innovative efforts include: </a:t>
            </a:r>
          </a:p>
        </p:txBody>
      </p:sp>
      <p:sp>
        <p:nvSpPr>
          <p:cNvPr id="41" name="Freeform: Shape 40">
            <a:extLst>
              <a:ext uri="{FF2B5EF4-FFF2-40B4-BE49-F238E27FC236}">
                <a16:creationId xmlns:a16="http://schemas.microsoft.com/office/drawing/2014/main" id="{CC773FC5-2B7E-8893-03A0-2D495938E605}"/>
              </a:ext>
            </a:extLst>
          </p:cNvPr>
          <p:cNvSpPr/>
          <p:nvPr/>
        </p:nvSpPr>
        <p:spPr>
          <a:xfrm>
            <a:off x="1942996" y="2763251"/>
            <a:ext cx="9790359" cy="456337"/>
          </a:xfrm>
          <a:custGeom>
            <a:avLst/>
            <a:gdLst>
              <a:gd name="connsiteX0" fmla="*/ 0 w 7732378"/>
              <a:gd name="connsiteY0" fmla="*/ 0 h 440739"/>
              <a:gd name="connsiteX1" fmla="*/ 7732378 w 7732378"/>
              <a:gd name="connsiteY1" fmla="*/ 0 h 440739"/>
              <a:gd name="connsiteX2" fmla="*/ 7732378 w 7732378"/>
              <a:gd name="connsiteY2" fmla="*/ 440739 h 440739"/>
              <a:gd name="connsiteX3" fmla="*/ 0 w 7732378"/>
              <a:gd name="connsiteY3" fmla="*/ 440739 h 440739"/>
              <a:gd name="connsiteX4" fmla="*/ 0 w 7732378"/>
              <a:gd name="connsiteY4" fmla="*/ 0 h 440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2378" h="440739">
                <a:moveTo>
                  <a:pt x="0" y="0"/>
                </a:moveTo>
                <a:lnTo>
                  <a:pt x="7732378" y="0"/>
                </a:lnTo>
                <a:lnTo>
                  <a:pt x="7732378" y="440739"/>
                </a:lnTo>
                <a:lnTo>
                  <a:pt x="0" y="440739"/>
                </a:lnTo>
                <a:lnTo>
                  <a:pt x="0" y="0"/>
                </a:lnTo>
                <a:close/>
              </a:path>
            </a:pathLst>
          </a:custGeom>
          <a:noFill/>
          <a:ln>
            <a:noFill/>
          </a:ln>
          <a:effectLst/>
        </p:spPr>
        <p:txBody>
          <a:bodyPr spcFirstLastPara="0" vert="horz" wrap="square" lIns="53340" tIns="53340" rIns="53340" bIns="5334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CA" sz="1600" b="0" i="0" u="none" strike="noStrike" kern="0" cap="none" spc="0" normalizeH="0" baseline="0" noProof="0">
                <a:ln>
                  <a:noFill/>
                </a:ln>
                <a:solidFill>
                  <a:srgbClr val="3C3C3C">
                    <a:hueOff val="0"/>
                    <a:satOff val="0"/>
                    <a:lumOff val="0"/>
                    <a:alphaOff val="0"/>
                  </a:srgbClr>
                </a:solidFill>
                <a:effectLst/>
                <a:uLnTx/>
                <a:uFillTx/>
                <a:latin typeface="Calibri" panose="020F0502020204030204" pitchFamily="34" charset="0"/>
                <a:ea typeface="+mn-ea"/>
                <a:cs typeface="Calibri" panose="020F0502020204030204" pitchFamily="34" charset="0"/>
              </a:rPr>
              <a:t>Custom APIs, map viewers, plug-ins, AI/ML search engines. </a:t>
            </a:r>
          </a:p>
        </p:txBody>
      </p:sp>
      <p:sp>
        <p:nvSpPr>
          <p:cNvPr id="42" name="Straight Connector 41">
            <a:extLst>
              <a:ext uri="{FF2B5EF4-FFF2-40B4-BE49-F238E27FC236}">
                <a16:creationId xmlns:a16="http://schemas.microsoft.com/office/drawing/2014/main" id="{A96CCBA4-BD17-6034-E01B-47A320569C93}"/>
              </a:ext>
            </a:extLst>
          </p:cNvPr>
          <p:cNvSpPr/>
          <p:nvPr/>
        </p:nvSpPr>
        <p:spPr>
          <a:xfrm>
            <a:off x="1811129" y="3090011"/>
            <a:ext cx="10129080" cy="0"/>
          </a:xfrm>
          <a:prstGeom prst="line">
            <a:avLst/>
          </a:prstGeom>
          <a:solidFill>
            <a:srgbClr val="00AFFA">
              <a:hueOff val="0"/>
              <a:satOff val="0"/>
              <a:lumOff val="0"/>
              <a:alphaOff val="0"/>
            </a:srgbClr>
          </a:solidFill>
          <a:ln w="12700" cap="flat" cmpd="sng" algn="ctr">
            <a:solidFill>
              <a:srgbClr val="00AFFA">
                <a:tint val="50000"/>
                <a:hueOff val="0"/>
                <a:satOff val="0"/>
                <a:lumOff val="0"/>
                <a:alphaOff val="0"/>
              </a:srgb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3C3C3C">
                  <a:hueOff val="0"/>
                  <a:satOff val="0"/>
                  <a:lumOff val="0"/>
                  <a:alphaOff val="0"/>
                </a:srgbClr>
              </a:solidFill>
              <a:effectLst/>
              <a:uLnTx/>
              <a:uFillTx/>
              <a:latin typeface="Open Sans"/>
              <a:ea typeface="+mn-ea"/>
              <a:cs typeface="+mn-cs"/>
            </a:endParaRPr>
          </a:p>
        </p:txBody>
      </p:sp>
      <p:sp>
        <p:nvSpPr>
          <p:cNvPr id="43" name="Freeform: Shape 42">
            <a:extLst>
              <a:ext uri="{FF2B5EF4-FFF2-40B4-BE49-F238E27FC236}">
                <a16:creationId xmlns:a16="http://schemas.microsoft.com/office/drawing/2014/main" id="{DA383E40-DE1D-7945-4D67-4BD091D9A152}"/>
              </a:ext>
            </a:extLst>
          </p:cNvPr>
          <p:cNvSpPr/>
          <p:nvPr/>
        </p:nvSpPr>
        <p:spPr>
          <a:xfrm>
            <a:off x="1942997" y="3153210"/>
            <a:ext cx="9972809" cy="456337"/>
          </a:xfrm>
          <a:custGeom>
            <a:avLst/>
            <a:gdLst>
              <a:gd name="connsiteX0" fmla="*/ 0 w 8539459"/>
              <a:gd name="connsiteY0" fmla="*/ 0 h 440739"/>
              <a:gd name="connsiteX1" fmla="*/ 8539459 w 8539459"/>
              <a:gd name="connsiteY1" fmla="*/ 0 h 440739"/>
              <a:gd name="connsiteX2" fmla="*/ 8539459 w 8539459"/>
              <a:gd name="connsiteY2" fmla="*/ 440739 h 440739"/>
              <a:gd name="connsiteX3" fmla="*/ 0 w 8539459"/>
              <a:gd name="connsiteY3" fmla="*/ 440739 h 440739"/>
              <a:gd name="connsiteX4" fmla="*/ 0 w 8539459"/>
              <a:gd name="connsiteY4" fmla="*/ 0 h 440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9459" h="440739">
                <a:moveTo>
                  <a:pt x="0" y="0"/>
                </a:moveTo>
                <a:lnTo>
                  <a:pt x="8539459" y="0"/>
                </a:lnTo>
                <a:lnTo>
                  <a:pt x="8539459" y="440739"/>
                </a:lnTo>
                <a:lnTo>
                  <a:pt x="0" y="440739"/>
                </a:lnTo>
                <a:lnTo>
                  <a:pt x="0" y="0"/>
                </a:lnTo>
                <a:close/>
              </a:path>
            </a:pathLst>
          </a:custGeom>
          <a:noFill/>
          <a:ln>
            <a:noFill/>
          </a:ln>
          <a:effectLst/>
        </p:spPr>
        <p:txBody>
          <a:bodyPr spcFirstLastPara="0" vert="horz" wrap="square" lIns="53340" tIns="53340" rIns="53340" bIns="5334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CA" sz="1600" b="0" i="0" u="none" strike="noStrike" kern="0" cap="none" spc="0" normalizeH="0" baseline="0" noProof="0">
                <a:ln>
                  <a:noFill/>
                </a:ln>
                <a:solidFill>
                  <a:srgbClr val="3C3C3C">
                    <a:hueOff val="0"/>
                    <a:satOff val="0"/>
                    <a:lumOff val="0"/>
                    <a:alphaOff val="0"/>
                  </a:srgbClr>
                </a:solidFill>
                <a:effectLst/>
                <a:uLnTx/>
                <a:uFillTx/>
                <a:latin typeface="Calibri" panose="020F0502020204030204" pitchFamily="34" charset="0"/>
                <a:ea typeface="+mn-ea"/>
                <a:cs typeface="Calibri" panose="020F0502020204030204" pitchFamily="34" charset="0"/>
              </a:rPr>
              <a:t>AI Data Pipeline to automate extraction and mapping of key features – e.g., roads, forests, buildings, water - generating products and </a:t>
            </a:r>
            <a:r>
              <a:rPr kumimoji="0" lang="en-CA" sz="1600" b="1" i="0" u="none" strike="noStrike" kern="0" cap="none" spc="0" normalizeH="0" baseline="0" noProof="0">
                <a:ln>
                  <a:noFill/>
                </a:ln>
                <a:solidFill>
                  <a:srgbClr val="3C3C3C">
                    <a:hueOff val="0"/>
                    <a:satOff val="0"/>
                    <a:lumOff val="0"/>
                    <a:alphaOff val="0"/>
                  </a:srgbClr>
                </a:solidFill>
                <a:effectLst/>
                <a:uLnTx/>
                <a:uFillTx/>
                <a:latin typeface="Calibri" panose="020F0502020204030204" pitchFamily="34" charset="0"/>
                <a:ea typeface="+mn-ea"/>
                <a:cs typeface="Calibri" panose="020F0502020204030204" pitchFamily="34" charset="0"/>
              </a:rPr>
              <a:t>analysis-ready data </a:t>
            </a:r>
            <a:r>
              <a:rPr kumimoji="0" lang="en-CA" sz="1600" b="0" i="0" u="none" strike="noStrike" kern="0" cap="none" spc="0" normalizeH="0" baseline="0" noProof="0">
                <a:ln>
                  <a:noFill/>
                </a:ln>
                <a:solidFill>
                  <a:srgbClr val="3C3C3C">
                    <a:hueOff val="0"/>
                    <a:satOff val="0"/>
                    <a:lumOff val="0"/>
                    <a:alphaOff val="0"/>
                  </a:srgbClr>
                </a:solidFill>
                <a:effectLst/>
                <a:uLnTx/>
                <a:uFillTx/>
                <a:latin typeface="Calibri" panose="020F0502020204030204" pitchFamily="34" charset="0"/>
                <a:ea typeface="+mn-ea"/>
                <a:cs typeface="Calibri" panose="020F0502020204030204" pitchFamily="34" charset="0"/>
              </a:rPr>
              <a:t>such as the GeoAI GeoBase Data Series. </a:t>
            </a:r>
          </a:p>
        </p:txBody>
      </p:sp>
      <p:sp>
        <p:nvSpPr>
          <p:cNvPr id="44" name="Straight Connector 43">
            <a:extLst>
              <a:ext uri="{FF2B5EF4-FFF2-40B4-BE49-F238E27FC236}">
                <a16:creationId xmlns:a16="http://schemas.microsoft.com/office/drawing/2014/main" id="{8A65FD19-B53D-6F33-1F57-A007B1622880}"/>
              </a:ext>
            </a:extLst>
          </p:cNvPr>
          <p:cNvSpPr/>
          <p:nvPr/>
        </p:nvSpPr>
        <p:spPr>
          <a:xfrm>
            <a:off x="1811128" y="3679614"/>
            <a:ext cx="10129081" cy="0"/>
          </a:xfrm>
          <a:prstGeom prst="line">
            <a:avLst/>
          </a:prstGeom>
          <a:solidFill>
            <a:srgbClr val="00AFFA">
              <a:hueOff val="0"/>
              <a:satOff val="0"/>
              <a:lumOff val="0"/>
              <a:alphaOff val="0"/>
            </a:srgbClr>
          </a:solidFill>
          <a:ln w="12700" cap="flat" cmpd="sng" algn="ctr">
            <a:solidFill>
              <a:srgbClr val="00AFFA">
                <a:tint val="50000"/>
                <a:hueOff val="0"/>
                <a:satOff val="0"/>
                <a:lumOff val="0"/>
                <a:alphaOff val="0"/>
              </a:srgb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3C3C3C">
                  <a:hueOff val="0"/>
                  <a:satOff val="0"/>
                  <a:lumOff val="0"/>
                  <a:alphaOff val="0"/>
                </a:srgbClr>
              </a:solidFill>
              <a:effectLst/>
              <a:uLnTx/>
              <a:uFillTx/>
              <a:latin typeface="Open Sans"/>
              <a:ea typeface="+mn-ea"/>
              <a:cs typeface="+mn-cs"/>
            </a:endParaRPr>
          </a:p>
        </p:txBody>
      </p:sp>
      <p:sp>
        <p:nvSpPr>
          <p:cNvPr id="45" name="Freeform: Shape 44">
            <a:extLst>
              <a:ext uri="{FF2B5EF4-FFF2-40B4-BE49-F238E27FC236}">
                <a16:creationId xmlns:a16="http://schemas.microsoft.com/office/drawing/2014/main" id="{E641AD72-39D4-8ABA-4FAF-9D3311CC329D}"/>
              </a:ext>
            </a:extLst>
          </p:cNvPr>
          <p:cNvSpPr/>
          <p:nvPr/>
        </p:nvSpPr>
        <p:spPr>
          <a:xfrm>
            <a:off x="1942997" y="3742813"/>
            <a:ext cx="10002418" cy="456337"/>
          </a:xfrm>
          <a:custGeom>
            <a:avLst/>
            <a:gdLst>
              <a:gd name="connsiteX0" fmla="*/ 0 w 10002418"/>
              <a:gd name="connsiteY0" fmla="*/ 0 h 440739"/>
              <a:gd name="connsiteX1" fmla="*/ 10002418 w 10002418"/>
              <a:gd name="connsiteY1" fmla="*/ 0 h 440739"/>
              <a:gd name="connsiteX2" fmla="*/ 10002418 w 10002418"/>
              <a:gd name="connsiteY2" fmla="*/ 440739 h 440739"/>
              <a:gd name="connsiteX3" fmla="*/ 0 w 10002418"/>
              <a:gd name="connsiteY3" fmla="*/ 440739 h 440739"/>
              <a:gd name="connsiteX4" fmla="*/ 0 w 10002418"/>
              <a:gd name="connsiteY4" fmla="*/ 0 h 440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418" h="440739">
                <a:moveTo>
                  <a:pt x="0" y="0"/>
                </a:moveTo>
                <a:lnTo>
                  <a:pt x="10002418" y="0"/>
                </a:lnTo>
                <a:lnTo>
                  <a:pt x="10002418" y="440739"/>
                </a:lnTo>
                <a:lnTo>
                  <a:pt x="0" y="440739"/>
                </a:lnTo>
                <a:lnTo>
                  <a:pt x="0" y="0"/>
                </a:lnTo>
                <a:close/>
              </a:path>
            </a:pathLst>
          </a:custGeom>
          <a:noFill/>
          <a:ln>
            <a:noFill/>
          </a:ln>
          <a:effectLst/>
        </p:spPr>
        <p:txBody>
          <a:bodyPr spcFirstLastPara="0" vert="horz" wrap="square" lIns="53340" tIns="53340" rIns="53340" bIns="5334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CA" sz="1600" b="0" i="0" u="none" strike="noStrike" kern="0" cap="none" spc="0" normalizeH="0" baseline="0" noProof="0">
                <a:ln>
                  <a:noFill/>
                </a:ln>
                <a:solidFill>
                  <a:srgbClr val="3C3C3C">
                    <a:hueOff val="0"/>
                    <a:satOff val="0"/>
                    <a:lumOff val="0"/>
                    <a:alphaOff val="0"/>
                  </a:srgbClr>
                </a:solidFill>
                <a:effectLst/>
                <a:uLnTx/>
                <a:uFillTx/>
                <a:latin typeface="Calibri" panose="020F0502020204030204" pitchFamily="34" charset="0"/>
                <a:ea typeface="+mn-ea"/>
                <a:cs typeface="Calibri" panose="020F0502020204030204" pitchFamily="34" charset="0"/>
              </a:rPr>
              <a:t>Advancing innovative regional flood modelling techniques. </a:t>
            </a:r>
          </a:p>
        </p:txBody>
      </p:sp>
      <p:sp>
        <p:nvSpPr>
          <p:cNvPr id="46" name="Straight Connector 45">
            <a:extLst>
              <a:ext uri="{FF2B5EF4-FFF2-40B4-BE49-F238E27FC236}">
                <a16:creationId xmlns:a16="http://schemas.microsoft.com/office/drawing/2014/main" id="{3163171D-3722-C30C-B39E-65AACE7A433A}"/>
              </a:ext>
            </a:extLst>
          </p:cNvPr>
          <p:cNvSpPr/>
          <p:nvPr/>
        </p:nvSpPr>
        <p:spPr>
          <a:xfrm>
            <a:off x="1811129" y="4096961"/>
            <a:ext cx="10138036" cy="0"/>
          </a:xfrm>
          <a:prstGeom prst="line">
            <a:avLst/>
          </a:prstGeom>
          <a:solidFill>
            <a:srgbClr val="00AFFA">
              <a:hueOff val="0"/>
              <a:satOff val="0"/>
              <a:lumOff val="0"/>
              <a:alphaOff val="0"/>
            </a:srgbClr>
          </a:solidFill>
          <a:ln w="12700" cap="flat" cmpd="sng" algn="ctr">
            <a:solidFill>
              <a:srgbClr val="00AFFA">
                <a:tint val="50000"/>
                <a:hueOff val="0"/>
                <a:satOff val="0"/>
                <a:lumOff val="0"/>
                <a:alphaOff val="0"/>
              </a:srgb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3C3C3C">
                  <a:hueOff val="0"/>
                  <a:satOff val="0"/>
                  <a:lumOff val="0"/>
                  <a:alphaOff val="0"/>
                </a:srgbClr>
              </a:solidFill>
              <a:effectLst/>
              <a:uLnTx/>
              <a:uFillTx/>
              <a:latin typeface="Open Sans"/>
              <a:ea typeface="+mn-ea"/>
              <a:cs typeface="+mn-cs"/>
            </a:endParaRPr>
          </a:p>
        </p:txBody>
      </p:sp>
      <p:sp>
        <p:nvSpPr>
          <p:cNvPr id="47" name="Straight Connector 46">
            <a:extLst>
              <a:ext uri="{FF2B5EF4-FFF2-40B4-BE49-F238E27FC236}">
                <a16:creationId xmlns:a16="http://schemas.microsoft.com/office/drawing/2014/main" id="{21353774-F067-C9EA-9891-CBE5199160D8}"/>
              </a:ext>
            </a:extLst>
          </p:cNvPr>
          <p:cNvSpPr/>
          <p:nvPr/>
        </p:nvSpPr>
        <p:spPr>
          <a:xfrm>
            <a:off x="242836" y="4121318"/>
            <a:ext cx="11706329" cy="0"/>
          </a:xfrm>
          <a:prstGeom prst="line">
            <a:avLst/>
          </a:prstGeom>
          <a:solidFill>
            <a:srgbClr val="00AFFA">
              <a:hueOff val="0"/>
              <a:satOff val="0"/>
              <a:lumOff val="0"/>
              <a:alphaOff val="0"/>
            </a:srgbClr>
          </a:solidFill>
          <a:ln w="12700" cap="flat" cmpd="sng" algn="ctr">
            <a:solidFill>
              <a:srgbClr val="00AFFA">
                <a:hueOff val="0"/>
                <a:satOff val="0"/>
                <a:lumOff val="0"/>
                <a:alphaOff val="0"/>
              </a:srgb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FFFFFF"/>
              </a:solidFill>
              <a:effectLst/>
              <a:uLnTx/>
              <a:uFillTx/>
              <a:latin typeface="Open Sans"/>
              <a:ea typeface="+mn-ea"/>
              <a:cs typeface="+mn-cs"/>
            </a:endParaRPr>
          </a:p>
        </p:txBody>
      </p:sp>
      <p:sp>
        <p:nvSpPr>
          <p:cNvPr id="48" name="Freeform: Shape 47">
            <a:extLst>
              <a:ext uri="{FF2B5EF4-FFF2-40B4-BE49-F238E27FC236}">
                <a16:creationId xmlns:a16="http://schemas.microsoft.com/office/drawing/2014/main" id="{59AD002F-4E57-2DC1-7A7A-41D5BFDD1F41}"/>
              </a:ext>
            </a:extLst>
          </p:cNvPr>
          <p:cNvSpPr/>
          <p:nvPr/>
        </p:nvSpPr>
        <p:spPr>
          <a:xfrm>
            <a:off x="242836" y="4121318"/>
            <a:ext cx="1508720" cy="1940975"/>
          </a:xfrm>
          <a:custGeom>
            <a:avLst/>
            <a:gdLst>
              <a:gd name="connsiteX0" fmla="*/ 0 w 1508720"/>
              <a:gd name="connsiteY0" fmla="*/ 0 h 1874632"/>
              <a:gd name="connsiteX1" fmla="*/ 1508720 w 1508720"/>
              <a:gd name="connsiteY1" fmla="*/ 0 h 1874632"/>
              <a:gd name="connsiteX2" fmla="*/ 1508720 w 1508720"/>
              <a:gd name="connsiteY2" fmla="*/ 1874632 h 1874632"/>
              <a:gd name="connsiteX3" fmla="*/ 0 w 1508720"/>
              <a:gd name="connsiteY3" fmla="*/ 1874632 h 1874632"/>
              <a:gd name="connsiteX4" fmla="*/ 0 w 1508720"/>
              <a:gd name="connsiteY4" fmla="*/ 0 h 1874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720" h="1874632">
                <a:moveTo>
                  <a:pt x="0" y="0"/>
                </a:moveTo>
                <a:lnTo>
                  <a:pt x="1508720" y="0"/>
                </a:lnTo>
                <a:lnTo>
                  <a:pt x="1508720" y="1874632"/>
                </a:lnTo>
                <a:lnTo>
                  <a:pt x="0" y="1874632"/>
                </a:lnTo>
                <a:lnTo>
                  <a:pt x="0" y="0"/>
                </a:lnTo>
                <a:close/>
              </a:path>
            </a:pathLst>
          </a:custGeom>
          <a:noFill/>
          <a:ln>
            <a:noFill/>
          </a:ln>
          <a:effectLst/>
        </p:spPr>
        <p:txBody>
          <a:bodyPr spcFirstLastPara="0" vert="horz" wrap="square" lIns="72390" tIns="72390" rIns="72390" bIns="72390" numCol="1" spcCol="1270" anchor="t" anchorCtr="0">
            <a:noAutofit/>
          </a:bodyPr>
          <a:lstStyle/>
          <a:p>
            <a:pPr marL="0" marR="0" lvl="0" indent="0" algn="l" defTabSz="844550" rtl="0" eaLnBrk="1" fontAlgn="auto" latinLnBrk="0" hangingPunct="1">
              <a:lnSpc>
                <a:spcPct val="90000"/>
              </a:lnSpc>
              <a:spcBef>
                <a:spcPct val="0"/>
              </a:spcBef>
              <a:spcAft>
                <a:spcPct val="35000"/>
              </a:spcAft>
              <a:buClrTx/>
              <a:buSzTx/>
              <a:buFontTx/>
              <a:buNone/>
              <a:tabLst/>
              <a:defRPr/>
            </a:pPr>
            <a:r>
              <a:rPr kumimoji="0" lang="en-CA" sz="1600" b="0" i="0" u="none" strike="noStrike" kern="0" cap="none" spc="0" normalizeH="0" baseline="0" noProof="0" dirty="0">
                <a:ln>
                  <a:noFill/>
                </a:ln>
                <a:solidFill>
                  <a:srgbClr val="3C3C3C">
                    <a:hueOff val="0"/>
                    <a:satOff val="0"/>
                    <a:lumOff val="0"/>
                    <a:alphaOff val="0"/>
                  </a:srgbClr>
                </a:solidFill>
                <a:effectLst/>
                <a:uLnTx/>
                <a:uFillTx/>
                <a:latin typeface="Calibri" panose="020F0502020204030204" pitchFamily="34" charset="0"/>
                <a:ea typeface="+mn-ea"/>
                <a:cs typeface="Calibri" panose="020F0502020204030204" pitchFamily="34" charset="0"/>
              </a:rPr>
              <a:t>CCMEO contributes to Indigenous reconciliation efforts: </a:t>
            </a:r>
          </a:p>
        </p:txBody>
      </p:sp>
      <p:sp>
        <p:nvSpPr>
          <p:cNvPr id="49" name="Freeform: Shape 48">
            <a:extLst>
              <a:ext uri="{FF2B5EF4-FFF2-40B4-BE49-F238E27FC236}">
                <a16:creationId xmlns:a16="http://schemas.microsoft.com/office/drawing/2014/main" id="{819F5EB9-B4D7-1696-3A54-BF9052D41F1B}"/>
              </a:ext>
            </a:extLst>
          </p:cNvPr>
          <p:cNvSpPr/>
          <p:nvPr/>
        </p:nvSpPr>
        <p:spPr>
          <a:xfrm>
            <a:off x="1924922" y="4242109"/>
            <a:ext cx="10015288" cy="456337"/>
          </a:xfrm>
          <a:custGeom>
            <a:avLst/>
            <a:gdLst>
              <a:gd name="connsiteX0" fmla="*/ 0 w 10015288"/>
              <a:gd name="connsiteY0" fmla="*/ 0 h 440739"/>
              <a:gd name="connsiteX1" fmla="*/ 10015288 w 10015288"/>
              <a:gd name="connsiteY1" fmla="*/ 0 h 440739"/>
              <a:gd name="connsiteX2" fmla="*/ 10015288 w 10015288"/>
              <a:gd name="connsiteY2" fmla="*/ 440739 h 440739"/>
              <a:gd name="connsiteX3" fmla="*/ 0 w 10015288"/>
              <a:gd name="connsiteY3" fmla="*/ 440739 h 440739"/>
              <a:gd name="connsiteX4" fmla="*/ 0 w 10015288"/>
              <a:gd name="connsiteY4" fmla="*/ 0 h 440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5288" h="440739">
                <a:moveTo>
                  <a:pt x="0" y="0"/>
                </a:moveTo>
                <a:lnTo>
                  <a:pt x="10015288" y="0"/>
                </a:lnTo>
                <a:lnTo>
                  <a:pt x="10015288" y="440739"/>
                </a:lnTo>
                <a:lnTo>
                  <a:pt x="0" y="440739"/>
                </a:lnTo>
                <a:lnTo>
                  <a:pt x="0" y="0"/>
                </a:lnTo>
                <a:close/>
              </a:path>
            </a:pathLst>
          </a:custGeom>
          <a:noFill/>
          <a:ln>
            <a:noFill/>
          </a:ln>
          <a:effectLst/>
        </p:spPr>
        <p:txBody>
          <a:bodyPr spcFirstLastPara="0" vert="horz" wrap="square" lIns="53340" tIns="53340" rIns="53340" bIns="5334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CA" sz="1600" b="0" i="0" u="none" strike="noStrike" kern="0" cap="none" spc="0" normalizeH="0" baseline="0" noProof="0" dirty="0">
                <a:ln>
                  <a:noFill/>
                </a:ln>
                <a:solidFill>
                  <a:srgbClr val="3C3C3C">
                    <a:hueOff val="0"/>
                    <a:satOff val="0"/>
                    <a:lumOff val="0"/>
                    <a:alphaOff val="0"/>
                  </a:srgbClr>
                </a:solidFill>
                <a:effectLst/>
                <a:uLnTx/>
                <a:uFillTx/>
                <a:latin typeface="Calibri"/>
                <a:ea typeface="+mn-ea"/>
                <a:cs typeface="Calibri"/>
              </a:rPr>
              <a:t>CCMEO-created interactive maps and public exhibits to share Indigenous knowledge and cultures.</a:t>
            </a:r>
          </a:p>
        </p:txBody>
      </p:sp>
      <p:sp>
        <p:nvSpPr>
          <p:cNvPr id="50" name="Straight Connector 49">
            <a:extLst>
              <a:ext uri="{FF2B5EF4-FFF2-40B4-BE49-F238E27FC236}">
                <a16:creationId xmlns:a16="http://schemas.microsoft.com/office/drawing/2014/main" id="{E70D2312-F608-03D2-7CBC-752CB4771EAB}"/>
              </a:ext>
            </a:extLst>
          </p:cNvPr>
          <p:cNvSpPr/>
          <p:nvPr/>
        </p:nvSpPr>
        <p:spPr>
          <a:xfrm>
            <a:off x="1751555" y="4600472"/>
            <a:ext cx="10188653" cy="0"/>
          </a:xfrm>
          <a:prstGeom prst="line">
            <a:avLst/>
          </a:prstGeom>
          <a:solidFill>
            <a:srgbClr val="00AFFA">
              <a:hueOff val="0"/>
              <a:satOff val="0"/>
              <a:lumOff val="0"/>
              <a:alphaOff val="0"/>
            </a:srgbClr>
          </a:solidFill>
          <a:ln w="12700" cap="flat" cmpd="sng" algn="ctr">
            <a:solidFill>
              <a:srgbClr val="00AFFA">
                <a:tint val="50000"/>
                <a:hueOff val="0"/>
                <a:satOff val="0"/>
                <a:lumOff val="0"/>
                <a:alphaOff val="0"/>
              </a:srgb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3C3C3C">
                  <a:hueOff val="0"/>
                  <a:satOff val="0"/>
                  <a:lumOff val="0"/>
                  <a:alphaOff val="0"/>
                </a:srgbClr>
              </a:solidFill>
              <a:effectLst/>
              <a:uLnTx/>
              <a:uFillTx/>
              <a:latin typeface="Open Sans"/>
              <a:ea typeface="+mn-ea"/>
              <a:cs typeface="+mn-cs"/>
            </a:endParaRPr>
          </a:p>
        </p:txBody>
      </p:sp>
      <p:sp>
        <p:nvSpPr>
          <p:cNvPr id="51" name="Freeform: Shape 50">
            <a:extLst>
              <a:ext uri="{FF2B5EF4-FFF2-40B4-BE49-F238E27FC236}">
                <a16:creationId xmlns:a16="http://schemas.microsoft.com/office/drawing/2014/main" id="{AA9219CF-4432-92D5-055F-0DBFD012EED5}"/>
              </a:ext>
            </a:extLst>
          </p:cNvPr>
          <p:cNvSpPr/>
          <p:nvPr/>
        </p:nvSpPr>
        <p:spPr>
          <a:xfrm>
            <a:off x="1924922" y="4721263"/>
            <a:ext cx="10015288" cy="456337"/>
          </a:xfrm>
          <a:custGeom>
            <a:avLst/>
            <a:gdLst>
              <a:gd name="connsiteX0" fmla="*/ 0 w 10015288"/>
              <a:gd name="connsiteY0" fmla="*/ 0 h 440739"/>
              <a:gd name="connsiteX1" fmla="*/ 10015288 w 10015288"/>
              <a:gd name="connsiteY1" fmla="*/ 0 h 440739"/>
              <a:gd name="connsiteX2" fmla="*/ 10015288 w 10015288"/>
              <a:gd name="connsiteY2" fmla="*/ 440739 h 440739"/>
              <a:gd name="connsiteX3" fmla="*/ 0 w 10015288"/>
              <a:gd name="connsiteY3" fmla="*/ 440739 h 440739"/>
              <a:gd name="connsiteX4" fmla="*/ 0 w 10015288"/>
              <a:gd name="connsiteY4" fmla="*/ 0 h 440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5288" h="440739">
                <a:moveTo>
                  <a:pt x="0" y="0"/>
                </a:moveTo>
                <a:lnTo>
                  <a:pt x="10015288" y="0"/>
                </a:lnTo>
                <a:lnTo>
                  <a:pt x="10015288" y="440739"/>
                </a:lnTo>
                <a:lnTo>
                  <a:pt x="0" y="440739"/>
                </a:lnTo>
                <a:lnTo>
                  <a:pt x="0" y="0"/>
                </a:lnTo>
                <a:close/>
              </a:path>
            </a:pathLst>
          </a:custGeom>
          <a:noFill/>
          <a:ln>
            <a:noFill/>
          </a:ln>
          <a:effectLst/>
        </p:spPr>
        <p:txBody>
          <a:bodyPr spcFirstLastPara="0" vert="horz" wrap="square" lIns="53340" tIns="53340" rIns="53340" bIns="5334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CA" sz="1600" b="0" i="0" u="none" strike="noStrike" kern="0" cap="none" spc="0" normalizeH="0" baseline="0" noProof="0">
                <a:ln>
                  <a:noFill/>
                </a:ln>
                <a:solidFill>
                  <a:srgbClr val="3C3C3C">
                    <a:hueOff val="0"/>
                    <a:satOff val="0"/>
                    <a:lumOff val="0"/>
                    <a:alphaOff val="0"/>
                  </a:srgbClr>
                </a:solidFill>
                <a:effectLst/>
                <a:uLnTx/>
                <a:uFillTx/>
                <a:latin typeface="Calibri" panose="020F0502020204030204" pitchFamily="34" charset="0"/>
                <a:ea typeface="+mn-ea"/>
                <a:cs typeface="Calibri" panose="020F0502020204030204" pitchFamily="34" charset="0"/>
              </a:rPr>
              <a:t>Appointments of Indigenous advisors to the Geographical Names Board of Canada.</a:t>
            </a:r>
          </a:p>
        </p:txBody>
      </p:sp>
      <p:sp>
        <p:nvSpPr>
          <p:cNvPr id="52" name="Straight Connector 51">
            <a:extLst>
              <a:ext uri="{FF2B5EF4-FFF2-40B4-BE49-F238E27FC236}">
                <a16:creationId xmlns:a16="http://schemas.microsoft.com/office/drawing/2014/main" id="{A04C428D-A776-016F-18DE-B405D348B3AC}"/>
              </a:ext>
            </a:extLst>
          </p:cNvPr>
          <p:cNvSpPr/>
          <p:nvPr/>
        </p:nvSpPr>
        <p:spPr>
          <a:xfrm>
            <a:off x="1751555" y="5079627"/>
            <a:ext cx="10164251" cy="0"/>
          </a:xfrm>
          <a:prstGeom prst="line">
            <a:avLst/>
          </a:prstGeom>
          <a:solidFill>
            <a:srgbClr val="00AFFA">
              <a:hueOff val="0"/>
              <a:satOff val="0"/>
              <a:lumOff val="0"/>
              <a:alphaOff val="0"/>
            </a:srgbClr>
          </a:solidFill>
          <a:ln w="12700" cap="flat" cmpd="sng" algn="ctr">
            <a:solidFill>
              <a:srgbClr val="00AFFA">
                <a:tint val="50000"/>
                <a:hueOff val="0"/>
                <a:satOff val="0"/>
                <a:lumOff val="0"/>
                <a:alphaOff val="0"/>
              </a:srgb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3C3C3C">
                  <a:hueOff val="0"/>
                  <a:satOff val="0"/>
                  <a:lumOff val="0"/>
                  <a:alphaOff val="0"/>
                </a:srgbClr>
              </a:solidFill>
              <a:effectLst/>
              <a:uLnTx/>
              <a:uFillTx/>
              <a:latin typeface="Open Sans"/>
              <a:ea typeface="+mn-ea"/>
              <a:cs typeface="+mn-cs"/>
            </a:endParaRPr>
          </a:p>
        </p:txBody>
      </p:sp>
      <p:sp>
        <p:nvSpPr>
          <p:cNvPr id="53" name="Freeform: Shape 52">
            <a:extLst>
              <a:ext uri="{FF2B5EF4-FFF2-40B4-BE49-F238E27FC236}">
                <a16:creationId xmlns:a16="http://schemas.microsoft.com/office/drawing/2014/main" id="{CE14A2BB-8039-3B06-C1A6-DC7F3FB6E9B3}"/>
              </a:ext>
            </a:extLst>
          </p:cNvPr>
          <p:cNvSpPr/>
          <p:nvPr/>
        </p:nvSpPr>
        <p:spPr>
          <a:xfrm>
            <a:off x="1924922" y="5189532"/>
            <a:ext cx="10015288" cy="456337"/>
          </a:xfrm>
          <a:custGeom>
            <a:avLst/>
            <a:gdLst>
              <a:gd name="connsiteX0" fmla="*/ 0 w 10015288"/>
              <a:gd name="connsiteY0" fmla="*/ 0 h 440739"/>
              <a:gd name="connsiteX1" fmla="*/ 10015288 w 10015288"/>
              <a:gd name="connsiteY1" fmla="*/ 0 h 440739"/>
              <a:gd name="connsiteX2" fmla="*/ 10015288 w 10015288"/>
              <a:gd name="connsiteY2" fmla="*/ 440739 h 440739"/>
              <a:gd name="connsiteX3" fmla="*/ 0 w 10015288"/>
              <a:gd name="connsiteY3" fmla="*/ 440739 h 440739"/>
              <a:gd name="connsiteX4" fmla="*/ 0 w 10015288"/>
              <a:gd name="connsiteY4" fmla="*/ 0 h 440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5288" h="440739">
                <a:moveTo>
                  <a:pt x="0" y="0"/>
                </a:moveTo>
                <a:lnTo>
                  <a:pt x="10015288" y="0"/>
                </a:lnTo>
                <a:lnTo>
                  <a:pt x="10015288" y="440739"/>
                </a:lnTo>
                <a:lnTo>
                  <a:pt x="0" y="440739"/>
                </a:lnTo>
                <a:lnTo>
                  <a:pt x="0" y="0"/>
                </a:lnTo>
                <a:close/>
              </a:path>
            </a:pathLst>
          </a:custGeom>
          <a:noFill/>
          <a:ln>
            <a:noFill/>
          </a:ln>
          <a:effectLst/>
        </p:spPr>
        <p:txBody>
          <a:bodyPr spcFirstLastPara="0" vert="horz" wrap="square" lIns="53340" tIns="53340" rIns="53340" bIns="5334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CA" sz="1600" b="0" i="0" u="none" strike="noStrike" kern="0" cap="none" spc="0" normalizeH="0" baseline="0" noProof="0">
                <a:ln>
                  <a:noFill/>
                </a:ln>
                <a:solidFill>
                  <a:srgbClr val="3C3C3C">
                    <a:hueOff val="0"/>
                    <a:satOff val="0"/>
                    <a:lumOff val="0"/>
                    <a:alphaOff val="0"/>
                  </a:srgbClr>
                </a:solidFill>
                <a:effectLst/>
                <a:uLnTx/>
                <a:uFillTx/>
                <a:latin typeface="Calibri" panose="020F0502020204030204" pitchFamily="34" charset="0"/>
                <a:ea typeface="+mn-ea"/>
                <a:cs typeface="Calibri" panose="020F0502020204030204" pitchFamily="34" charset="0"/>
              </a:rPr>
              <a:t>Basemaps that support both Official Languages, Indigenous languages, and official place names. </a:t>
            </a:r>
          </a:p>
        </p:txBody>
      </p:sp>
      <p:sp>
        <p:nvSpPr>
          <p:cNvPr id="54" name="Straight Connector 53">
            <a:extLst>
              <a:ext uri="{FF2B5EF4-FFF2-40B4-BE49-F238E27FC236}">
                <a16:creationId xmlns:a16="http://schemas.microsoft.com/office/drawing/2014/main" id="{A727FDD9-6790-4E0B-6CED-710660B73BB7}"/>
              </a:ext>
            </a:extLst>
          </p:cNvPr>
          <p:cNvSpPr/>
          <p:nvPr/>
        </p:nvSpPr>
        <p:spPr>
          <a:xfrm>
            <a:off x="1751556" y="5558782"/>
            <a:ext cx="10164250" cy="0"/>
          </a:xfrm>
          <a:prstGeom prst="line">
            <a:avLst/>
          </a:prstGeom>
          <a:solidFill>
            <a:srgbClr val="00AFFA">
              <a:hueOff val="0"/>
              <a:satOff val="0"/>
              <a:lumOff val="0"/>
              <a:alphaOff val="0"/>
            </a:srgbClr>
          </a:solidFill>
          <a:ln w="12700" cap="flat" cmpd="sng" algn="ctr">
            <a:solidFill>
              <a:srgbClr val="00AFFA">
                <a:tint val="50000"/>
                <a:hueOff val="0"/>
                <a:satOff val="0"/>
                <a:lumOff val="0"/>
                <a:alphaOff val="0"/>
              </a:srgb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3C3C3C">
                  <a:hueOff val="0"/>
                  <a:satOff val="0"/>
                  <a:lumOff val="0"/>
                  <a:alphaOff val="0"/>
                </a:srgbClr>
              </a:solidFill>
              <a:effectLst/>
              <a:uLnTx/>
              <a:uFillTx/>
              <a:latin typeface="Open Sans"/>
              <a:ea typeface="+mn-ea"/>
              <a:cs typeface="+mn-cs"/>
            </a:endParaRPr>
          </a:p>
        </p:txBody>
      </p:sp>
      <p:sp>
        <p:nvSpPr>
          <p:cNvPr id="55" name="Freeform: Shape 54">
            <a:extLst>
              <a:ext uri="{FF2B5EF4-FFF2-40B4-BE49-F238E27FC236}">
                <a16:creationId xmlns:a16="http://schemas.microsoft.com/office/drawing/2014/main" id="{D4F24660-2A09-0890-A28C-B0675B125C3E}"/>
              </a:ext>
            </a:extLst>
          </p:cNvPr>
          <p:cNvSpPr/>
          <p:nvPr/>
        </p:nvSpPr>
        <p:spPr>
          <a:xfrm>
            <a:off x="1924922" y="5668687"/>
            <a:ext cx="10015288" cy="456337"/>
          </a:xfrm>
          <a:custGeom>
            <a:avLst/>
            <a:gdLst>
              <a:gd name="connsiteX0" fmla="*/ 0 w 10015288"/>
              <a:gd name="connsiteY0" fmla="*/ 0 h 440739"/>
              <a:gd name="connsiteX1" fmla="*/ 10015288 w 10015288"/>
              <a:gd name="connsiteY1" fmla="*/ 0 h 440739"/>
              <a:gd name="connsiteX2" fmla="*/ 10015288 w 10015288"/>
              <a:gd name="connsiteY2" fmla="*/ 440739 h 440739"/>
              <a:gd name="connsiteX3" fmla="*/ 0 w 10015288"/>
              <a:gd name="connsiteY3" fmla="*/ 440739 h 440739"/>
              <a:gd name="connsiteX4" fmla="*/ 0 w 10015288"/>
              <a:gd name="connsiteY4" fmla="*/ 0 h 440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5288" h="440739">
                <a:moveTo>
                  <a:pt x="0" y="0"/>
                </a:moveTo>
                <a:lnTo>
                  <a:pt x="10015288" y="0"/>
                </a:lnTo>
                <a:lnTo>
                  <a:pt x="10015288" y="440739"/>
                </a:lnTo>
                <a:lnTo>
                  <a:pt x="0" y="440739"/>
                </a:lnTo>
                <a:lnTo>
                  <a:pt x="0" y="0"/>
                </a:lnTo>
                <a:close/>
              </a:path>
            </a:pathLst>
          </a:custGeom>
          <a:noFill/>
          <a:ln>
            <a:noFill/>
          </a:ln>
          <a:effectLst/>
        </p:spPr>
        <p:txBody>
          <a:bodyPr spcFirstLastPara="0" vert="horz" wrap="square" lIns="53340" tIns="53340" rIns="53340" bIns="5334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a:ea typeface="+mn-ea"/>
                <a:cs typeface="Calibri"/>
              </a:rPr>
              <a:t>Publication of a best practices handbook to help Indigenous communities repatriate their own place names.</a:t>
            </a:r>
            <a:endParaRPr kumimoji="0" lang="en-US" sz="1800" b="0" i="0" u="none" strike="noStrike" kern="1200" cap="none" spc="0" normalizeH="0" baseline="0" noProof="0">
              <a:ln>
                <a:noFill/>
              </a:ln>
              <a:solidFill>
                <a:prstClr val="black"/>
              </a:solidFill>
              <a:effectLst/>
              <a:uLnTx/>
              <a:uFillTx/>
              <a:latin typeface="Calibri"/>
              <a:ea typeface="+mn-ea"/>
              <a:cs typeface="Calibri"/>
            </a:endParaRPr>
          </a:p>
        </p:txBody>
      </p:sp>
      <p:sp>
        <p:nvSpPr>
          <p:cNvPr id="56" name="Straight Connector 55">
            <a:extLst>
              <a:ext uri="{FF2B5EF4-FFF2-40B4-BE49-F238E27FC236}">
                <a16:creationId xmlns:a16="http://schemas.microsoft.com/office/drawing/2014/main" id="{9ABB3E7D-9D13-6D17-D4CE-674C344C3FE0}"/>
              </a:ext>
            </a:extLst>
          </p:cNvPr>
          <p:cNvSpPr/>
          <p:nvPr/>
        </p:nvSpPr>
        <p:spPr>
          <a:xfrm>
            <a:off x="1751555" y="6040963"/>
            <a:ext cx="10197609" cy="0"/>
          </a:xfrm>
          <a:prstGeom prst="line">
            <a:avLst/>
          </a:prstGeom>
          <a:solidFill>
            <a:srgbClr val="00AFFA">
              <a:hueOff val="0"/>
              <a:satOff val="0"/>
              <a:lumOff val="0"/>
              <a:alphaOff val="0"/>
            </a:srgbClr>
          </a:solidFill>
          <a:ln w="12700" cap="flat" cmpd="sng" algn="ctr">
            <a:solidFill>
              <a:srgbClr val="00AFFA">
                <a:tint val="50000"/>
                <a:hueOff val="0"/>
                <a:satOff val="0"/>
                <a:lumOff val="0"/>
                <a:alphaOff val="0"/>
              </a:srgb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3C3C3C">
                  <a:hueOff val="0"/>
                  <a:satOff val="0"/>
                  <a:lumOff val="0"/>
                  <a:alphaOff val="0"/>
                </a:srgbClr>
              </a:solidFill>
              <a:effectLst/>
              <a:uLnTx/>
              <a:uFillTx/>
              <a:latin typeface="Open Sans"/>
              <a:ea typeface="+mn-ea"/>
              <a:cs typeface="+mn-cs"/>
            </a:endParaRPr>
          </a:p>
        </p:txBody>
      </p:sp>
      <p:sp>
        <p:nvSpPr>
          <p:cNvPr id="57" name="Title 1">
            <a:extLst>
              <a:ext uri="{FF2B5EF4-FFF2-40B4-BE49-F238E27FC236}">
                <a16:creationId xmlns:a16="http://schemas.microsoft.com/office/drawing/2014/main" id="{CABD0FA2-08B4-7C1D-226D-8C04836B79DE}"/>
              </a:ext>
            </a:extLst>
          </p:cNvPr>
          <p:cNvSpPr txBox="1">
            <a:spLocks/>
          </p:cNvSpPr>
          <p:nvPr/>
        </p:nvSpPr>
        <p:spPr>
          <a:xfrm>
            <a:off x="-26207" y="-99137"/>
            <a:ext cx="12215159" cy="1325563"/>
          </a:xfrm>
          <a:prstGeom prst="rect">
            <a:avLst/>
          </a:prstGeom>
        </p:spPr>
        <p:txBody>
          <a:bodyPr vert="horz" lIns="0" tIns="45720" rIns="91440" bIns="45720" rtlCol="0" anchor="ctr">
            <a:normAutofit/>
          </a:bodyPr>
          <a:lstStyle>
            <a:lvl1pPr algn="l" defTabSz="9144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Light" panose="020F0302020204030204" pitchFamily="34" charset="0"/>
                <a:ea typeface="+mj-ea"/>
                <a:cs typeface="Calibri Light" panose="020F0302020204030204" pitchFamily="34" charset="0"/>
              </a:rPr>
              <a:t>Conclusion</a:t>
            </a:r>
            <a:br>
              <a:rPr kumimoji="0" lang="en-US" sz="3200" b="1" i="0" u="none" strike="noStrike" kern="1200" cap="none" spc="0" normalizeH="0" baseline="0" noProof="0">
                <a:ln>
                  <a:noFill/>
                </a:ln>
                <a:solidFill>
                  <a:prstClr val="black"/>
                </a:solidFill>
                <a:effectLst/>
                <a:uLnTx/>
                <a:uFillTx/>
                <a:latin typeface="Calibri Light" panose="020F0302020204030204" pitchFamily="34" charset="0"/>
                <a:ea typeface="+mj-ea"/>
                <a:cs typeface="Calibri Light" panose="020F0302020204030204" pitchFamily="34" charset="0"/>
              </a:rPr>
            </a:br>
            <a:r>
              <a:rPr kumimoji="0" lang="en-US" sz="2800" b="0" i="0" u="none" strike="noStrike" kern="1200" cap="none" spc="0" normalizeH="0" baseline="0" noProof="0">
                <a:ln>
                  <a:noFill/>
                </a:ln>
                <a:solidFill>
                  <a:prstClr val="black"/>
                </a:solidFill>
                <a:effectLst/>
                <a:uLnTx/>
                <a:uFillTx/>
                <a:latin typeface="Calibri Light" panose="020F0302020204030204" pitchFamily="34" charset="0"/>
                <a:ea typeface="+mj-ea"/>
                <a:cs typeface="Calibri Light" panose="020F0302020204030204" pitchFamily="34" charset="0"/>
              </a:rPr>
              <a:t>CCMEO: Innovative Geospatial Solutions </a:t>
            </a:r>
            <a:endParaRPr kumimoji="0" lang="en-CA" sz="3200" b="0" i="0" u="none" strike="noStrike" kern="1200" cap="none" spc="0" normalizeH="0" baseline="0" noProof="0">
              <a:ln>
                <a:noFill/>
              </a:ln>
              <a:solidFill>
                <a:prstClr val="black"/>
              </a:solidFill>
              <a:effectLst/>
              <a:uLnTx/>
              <a:uFillTx/>
              <a:latin typeface="Calibri Light" panose="020F0302020204030204" pitchFamily="34" charset="0"/>
              <a:ea typeface="+mj-ea"/>
              <a:cs typeface="Calibri Light" panose="020F0302020204030204" pitchFamily="34" charset="0"/>
            </a:endParaRPr>
          </a:p>
        </p:txBody>
      </p:sp>
      <p:grpSp>
        <p:nvGrpSpPr>
          <p:cNvPr id="2" name="Group 1">
            <a:extLst>
              <a:ext uri="{FF2B5EF4-FFF2-40B4-BE49-F238E27FC236}">
                <a16:creationId xmlns:a16="http://schemas.microsoft.com/office/drawing/2014/main" id="{70DE95A7-3BC9-0F6C-A3C5-861D31878401}"/>
              </a:ext>
            </a:extLst>
          </p:cNvPr>
          <p:cNvGrpSpPr/>
          <p:nvPr/>
        </p:nvGrpSpPr>
        <p:grpSpPr>
          <a:xfrm>
            <a:off x="81423" y="61804"/>
            <a:ext cx="425018" cy="422360"/>
            <a:chOff x="621783" y="2438418"/>
            <a:chExt cx="425018" cy="422360"/>
          </a:xfrm>
        </p:grpSpPr>
        <p:sp>
          <p:nvSpPr>
            <p:cNvPr id="3" name="Oval 2">
              <a:extLst>
                <a:ext uri="{FF2B5EF4-FFF2-40B4-BE49-F238E27FC236}">
                  <a16:creationId xmlns:a16="http://schemas.microsoft.com/office/drawing/2014/main" id="{A73BCD4C-2B5D-DF1F-773B-98B93AC7F18E}"/>
                </a:ext>
              </a:extLst>
            </p:cNvPr>
            <p:cNvSpPr/>
            <p:nvPr/>
          </p:nvSpPr>
          <p:spPr>
            <a:xfrm>
              <a:off x="624441" y="2438418"/>
              <a:ext cx="422360" cy="422360"/>
            </a:xfrm>
            <a:prstGeom prst="ellipse">
              <a:avLst/>
            </a:prstGeom>
            <a:gradFill>
              <a:gsLst>
                <a:gs pos="0">
                  <a:srgbClr val="25ACF7"/>
                </a:gs>
                <a:gs pos="50000">
                  <a:srgbClr val="099FF0"/>
                </a:gs>
                <a:gs pos="100000">
                  <a:srgbClr val="0887CE"/>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150" b="1" i="0" u="none" strike="noStrike" kern="1200" cap="none" spc="0" normalizeH="0" baseline="0" noProof="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19F3D9D0-98C8-863E-B019-8F5332B088CB}"/>
                </a:ext>
              </a:extLst>
            </p:cNvPr>
            <p:cNvSpPr txBox="1"/>
            <p:nvPr/>
          </p:nvSpPr>
          <p:spPr>
            <a:xfrm>
              <a:off x="621783" y="2474953"/>
              <a:ext cx="4223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21</a:t>
              </a:r>
              <a:endParaRPr kumimoji="0" lang="en-CA"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811823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D53CA-8C82-D944-B6AD-9CA765959473}"/>
              </a:ext>
            </a:extLst>
          </p:cNvPr>
          <p:cNvSpPr>
            <a:spLocks noGrp="1"/>
          </p:cNvSpPr>
          <p:nvPr>
            <p:ph type="title"/>
          </p:nvPr>
        </p:nvSpPr>
        <p:spPr/>
        <p:txBody>
          <a:bodyPr>
            <a:normAutofit/>
          </a:bodyPr>
          <a:lstStyle/>
          <a:p>
            <a:pPr indent="457200"/>
            <a:r>
              <a:rPr lang="en-CA">
                <a:solidFill>
                  <a:srgbClr val="333333"/>
                </a:solidFill>
                <a:effectLst/>
                <a:latin typeface="Helvetica" panose="020B0604020202020204" pitchFamily="34" charset="0"/>
                <a:ea typeface="Calibri" panose="020F0502020204030204" pitchFamily="34" charset="0"/>
              </a:rPr>
              <a:t>© His Majesty the King in Right of Canada, as represented by the Minister of Natural Resources, 2022</a:t>
            </a:r>
            <a:endParaRPr lang="en-CA">
              <a:effectLst/>
              <a:latin typeface="Calibri" panose="020F0502020204030204" pitchFamily="34" charset="0"/>
              <a:ea typeface="Calibri" panose="020F0502020204030204" pitchFamily="34" charset="0"/>
            </a:endParaRPr>
          </a:p>
        </p:txBody>
      </p:sp>
      <p:sp>
        <p:nvSpPr>
          <p:cNvPr id="4" name="Rectangle 3">
            <a:extLst>
              <a:ext uri="{FF2B5EF4-FFF2-40B4-BE49-F238E27FC236}">
                <a16:creationId xmlns:a16="http://schemas.microsoft.com/office/drawing/2014/main" id="{2BD3A196-F554-8C52-B8E8-253290216B6D}"/>
              </a:ext>
            </a:extLst>
          </p:cNvPr>
          <p:cNvSpPr/>
          <p:nvPr/>
        </p:nvSpPr>
        <p:spPr>
          <a:xfrm>
            <a:off x="10487378" y="565"/>
            <a:ext cx="1704622" cy="7450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3879C145-B2B6-9681-5DB6-2D72EDDEB9AA}"/>
              </a:ext>
            </a:extLst>
          </p:cNvPr>
          <p:cNvPicPr>
            <a:picLocks noChangeAspect="1"/>
          </p:cNvPicPr>
          <p:nvPr/>
        </p:nvPicPr>
        <p:blipFill>
          <a:blip r:embed="rId2"/>
          <a:stretch>
            <a:fillRect/>
          </a:stretch>
        </p:blipFill>
        <p:spPr>
          <a:xfrm>
            <a:off x="0" y="3572"/>
            <a:ext cx="12192000" cy="6854428"/>
          </a:xfrm>
          <a:prstGeom prst="rect">
            <a:avLst/>
          </a:prstGeom>
        </p:spPr>
      </p:pic>
      <p:pic>
        <p:nvPicPr>
          <p:cNvPr id="8" name="Picture 7">
            <a:extLst>
              <a:ext uri="{FF2B5EF4-FFF2-40B4-BE49-F238E27FC236}">
                <a16:creationId xmlns:a16="http://schemas.microsoft.com/office/drawing/2014/main" id="{9259C0E2-6C7D-0534-246D-2595BB02406E}"/>
              </a:ext>
            </a:extLst>
          </p:cNvPr>
          <p:cNvPicPr>
            <a:picLocks noChangeAspect="1"/>
          </p:cNvPicPr>
          <p:nvPr/>
        </p:nvPicPr>
        <p:blipFill>
          <a:blip r:embed="rId3"/>
          <a:stretch>
            <a:fillRect/>
          </a:stretch>
        </p:blipFill>
        <p:spPr>
          <a:xfrm>
            <a:off x="0" y="4381500"/>
            <a:ext cx="12129025" cy="1447800"/>
          </a:xfrm>
          <a:prstGeom prst="rect">
            <a:avLst/>
          </a:prstGeom>
        </p:spPr>
      </p:pic>
      <p:sp>
        <p:nvSpPr>
          <p:cNvPr id="9" name="Title 1">
            <a:extLst>
              <a:ext uri="{FF2B5EF4-FFF2-40B4-BE49-F238E27FC236}">
                <a16:creationId xmlns:a16="http://schemas.microsoft.com/office/drawing/2014/main" id="{AEDAAFD5-0EC3-F97B-23B0-EB0E50DA6817}"/>
              </a:ext>
            </a:extLst>
          </p:cNvPr>
          <p:cNvSpPr txBox="1">
            <a:spLocks/>
          </p:cNvSpPr>
          <p:nvPr/>
        </p:nvSpPr>
        <p:spPr>
          <a:xfrm>
            <a:off x="342900" y="4370066"/>
            <a:ext cx="11401327" cy="1197286"/>
          </a:xfrm>
          <a:prstGeom prst="rect">
            <a:avLst/>
          </a:prstGeom>
        </p:spPr>
        <p:txBody>
          <a:bodyPr vert="horz" lIns="0" tIns="45720" rIns="91440" bIns="0" rtlCol="0" anchor="b">
            <a:normAutofit/>
          </a:bodyPr>
          <a:lstStyle>
            <a:lvl1pPr algn="l" defTabSz="914400" rtl="0" eaLnBrk="1" latinLnBrk="0" hangingPunct="1">
              <a:lnSpc>
                <a:spcPct val="90000"/>
              </a:lnSpc>
              <a:spcBef>
                <a:spcPct val="0"/>
              </a:spcBef>
              <a:buNone/>
              <a:defRPr sz="5400" b="1" kern="1200" baseline="0">
                <a:solidFill>
                  <a:schemeClr val="bg1"/>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Thank you! </a:t>
            </a:r>
          </a:p>
        </p:txBody>
      </p:sp>
      <p:pic>
        <p:nvPicPr>
          <p:cNvPr id="3074" name="Picture 2">
            <a:extLst>
              <a:ext uri="{FF2B5EF4-FFF2-40B4-BE49-F238E27FC236}">
                <a16:creationId xmlns:a16="http://schemas.microsoft.com/office/drawing/2014/main" id="{9F73AD4A-AFE9-C5DF-B2B7-B141C088DA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75" y="522773"/>
            <a:ext cx="4472697" cy="4081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0776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97A528-FB53-6597-7633-2FB61CFF7009}"/>
              </a:ext>
            </a:extLst>
          </p:cNvPr>
          <p:cNvSpPr txBox="1"/>
          <p:nvPr/>
        </p:nvSpPr>
        <p:spPr>
          <a:xfrm>
            <a:off x="3145410" y="2341321"/>
            <a:ext cx="590117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ANNEX</a:t>
            </a:r>
            <a:endParaRPr kumimoji="0" lang="en-CA" sz="4000" b="0" i="0" u="none" strike="noStrike" kern="120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3" name="Rectangle 2">
            <a:extLst>
              <a:ext uri="{FF2B5EF4-FFF2-40B4-BE49-F238E27FC236}">
                <a16:creationId xmlns:a16="http://schemas.microsoft.com/office/drawing/2014/main" id="{18651D0E-2A1B-169A-4B70-328CAB1F931C}"/>
              </a:ext>
            </a:extLst>
          </p:cNvPr>
          <p:cNvSpPr/>
          <p:nvPr/>
        </p:nvSpPr>
        <p:spPr>
          <a:xfrm>
            <a:off x="4752997" y="3787871"/>
            <a:ext cx="2686004" cy="64168"/>
          </a:xfrm>
          <a:prstGeom prst="rect">
            <a:avLst/>
          </a:prstGeom>
          <a:gradFill flip="none" rotWithShape="1">
            <a:gsLst>
              <a:gs pos="0">
                <a:srgbClr val="2C4D88"/>
              </a:gs>
              <a:gs pos="100000">
                <a:srgbClr val="406CBE"/>
              </a:gs>
              <a:gs pos="54000">
                <a:srgbClr val="335A9F"/>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2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63384419-6117-9FFC-FD70-8DEEABC279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78418"/>
            <a:ext cx="12192000" cy="986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5D1640A1-8C19-FE96-A817-141A4194EFC5}"/>
              </a:ext>
            </a:extLst>
          </p:cNvPr>
          <p:cNvGrpSpPr/>
          <p:nvPr/>
        </p:nvGrpSpPr>
        <p:grpSpPr>
          <a:xfrm>
            <a:off x="96001" y="68527"/>
            <a:ext cx="425018" cy="422360"/>
            <a:chOff x="621783" y="2438418"/>
            <a:chExt cx="425018" cy="422360"/>
          </a:xfrm>
        </p:grpSpPr>
        <p:sp>
          <p:nvSpPr>
            <p:cNvPr id="9" name="Oval 8">
              <a:extLst>
                <a:ext uri="{FF2B5EF4-FFF2-40B4-BE49-F238E27FC236}">
                  <a16:creationId xmlns:a16="http://schemas.microsoft.com/office/drawing/2014/main" id="{C3D0B177-8997-8278-E406-A3719AB3D98E}"/>
                </a:ext>
              </a:extLst>
            </p:cNvPr>
            <p:cNvSpPr/>
            <p:nvPr/>
          </p:nvSpPr>
          <p:spPr>
            <a:xfrm>
              <a:off x="624441" y="2438418"/>
              <a:ext cx="422360" cy="422360"/>
            </a:xfrm>
            <a:prstGeom prst="ellipse">
              <a:avLst/>
            </a:prstGeom>
            <a:gradFill>
              <a:gsLst>
                <a:gs pos="0">
                  <a:srgbClr val="25ACF7"/>
                </a:gs>
                <a:gs pos="50000">
                  <a:srgbClr val="099FF0"/>
                </a:gs>
                <a:gs pos="100000">
                  <a:srgbClr val="0887CE"/>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150" b="1" i="0" u="none" strike="noStrike" kern="1200" cap="none" spc="0" normalizeH="0" baseline="0" noProof="0">
                <a:ln>
                  <a:noFill/>
                </a:ln>
                <a:solidFill>
                  <a:prstClr val="white"/>
                </a:solidFill>
                <a:effectLst/>
                <a:uLnTx/>
                <a:uFillTx/>
                <a:latin typeface="Open Sans"/>
                <a:ea typeface="+mn-ea"/>
                <a:cs typeface="+mn-cs"/>
              </a:endParaRPr>
            </a:p>
          </p:txBody>
        </p:sp>
        <p:sp>
          <p:nvSpPr>
            <p:cNvPr id="10" name="TextBox 9">
              <a:extLst>
                <a:ext uri="{FF2B5EF4-FFF2-40B4-BE49-F238E27FC236}">
                  <a16:creationId xmlns:a16="http://schemas.microsoft.com/office/drawing/2014/main" id="{080571B9-0ED5-0A5A-4A5B-449FED83B960}"/>
                </a:ext>
              </a:extLst>
            </p:cNvPr>
            <p:cNvSpPr txBox="1"/>
            <p:nvPr/>
          </p:nvSpPr>
          <p:spPr>
            <a:xfrm>
              <a:off x="621783" y="2485463"/>
              <a:ext cx="4223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23</a:t>
              </a:r>
              <a:endParaRPr kumimoji="0" lang="en-CA"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832450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Picture 3">
            <a:extLst>
              <a:ext uri="{FF2B5EF4-FFF2-40B4-BE49-F238E27FC236}">
                <a16:creationId xmlns:a16="http://schemas.microsoft.com/office/drawing/2014/main" id="{489C9042-CBF8-2126-E0E9-F15D6B6D3D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80859"/>
            <a:ext cx="12192000" cy="986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0" name="Straight Arrow Connector 69">
            <a:extLst>
              <a:ext uri="{FF2B5EF4-FFF2-40B4-BE49-F238E27FC236}">
                <a16:creationId xmlns:a16="http://schemas.microsoft.com/office/drawing/2014/main" id="{AB2F8568-1359-D675-2D71-51F2464994E4}"/>
              </a:ext>
            </a:extLst>
          </p:cNvPr>
          <p:cNvCxnSpPr/>
          <p:nvPr/>
        </p:nvCxnSpPr>
        <p:spPr>
          <a:xfrm>
            <a:off x="0" y="3125420"/>
            <a:ext cx="12192000" cy="0"/>
          </a:xfrm>
          <a:prstGeom prst="straightConnector1">
            <a:avLst/>
          </a:prstGeom>
          <a:noFill/>
          <a:ln w="31750" cap="flat" cmpd="sng" algn="ctr">
            <a:solidFill>
              <a:srgbClr val="3F3F3F">
                <a:lumMod val="40000"/>
                <a:lumOff val="60000"/>
              </a:srgbClr>
            </a:solidFill>
            <a:prstDash val="solid"/>
            <a:miter lim="800000"/>
            <a:tailEnd type="none"/>
          </a:ln>
          <a:effectLst/>
        </p:spPr>
      </p:cxnSp>
      <p:grpSp>
        <p:nvGrpSpPr>
          <p:cNvPr id="71" name="Group 70">
            <a:extLst>
              <a:ext uri="{FF2B5EF4-FFF2-40B4-BE49-F238E27FC236}">
                <a16:creationId xmlns:a16="http://schemas.microsoft.com/office/drawing/2014/main" id="{0CD0D714-A039-35FE-9C37-8614F66B3035}"/>
              </a:ext>
            </a:extLst>
          </p:cNvPr>
          <p:cNvGrpSpPr/>
          <p:nvPr/>
        </p:nvGrpSpPr>
        <p:grpSpPr>
          <a:xfrm>
            <a:off x="38863" y="3327425"/>
            <a:ext cx="1991691" cy="2112909"/>
            <a:chOff x="430836" y="4122470"/>
            <a:chExt cx="1928399" cy="2112909"/>
          </a:xfrm>
        </p:grpSpPr>
        <p:sp>
          <p:nvSpPr>
            <p:cNvPr id="72" name="TextBox 71">
              <a:extLst>
                <a:ext uri="{FF2B5EF4-FFF2-40B4-BE49-F238E27FC236}">
                  <a16:creationId xmlns:a16="http://schemas.microsoft.com/office/drawing/2014/main" id="{1EBA3BFC-E800-E8F6-B48C-9016C108FD26}"/>
                </a:ext>
              </a:extLst>
            </p:cNvPr>
            <p:cNvSpPr txBox="1"/>
            <p:nvPr/>
          </p:nvSpPr>
          <p:spPr>
            <a:xfrm>
              <a:off x="552529" y="4122470"/>
              <a:ext cx="1631343"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F3F3F"/>
                  </a:solidFill>
                  <a:effectLst/>
                  <a:uLnTx/>
                  <a:uFillTx/>
                  <a:latin typeface="Calibri Light" panose="020F0302020204030204" pitchFamily="34" charset="0"/>
                  <a:ea typeface="+mn-ea"/>
                  <a:cs typeface="Calibri Light" panose="020F0302020204030204" pitchFamily="34" charset="0"/>
                </a:rPr>
                <a:t>Open Government</a:t>
              </a:r>
              <a:endParaRPr kumimoji="0" lang="id-ID" sz="1600" b="1" i="0" u="none" strike="noStrike" kern="1200" cap="none" spc="0" normalizeH="0" baseline="0" noProof="0">
                <a:ln>
                  <a:noFill/>
                </a:ln>
                <a:solidFill>
                  <a:srgbClr val="3F3F3F"/>
                </a:solidFill>
                <a:effectLst/>
                <a:uLnTx/>
                <a:uFillTx/>
                <a:latin typeface="Calibri Light" panose="020F0302020204030204" pitchFamily="34" charset="0"/>
                <a:ea typeface="+mn-ea"/>
                <a:cs typeface="Calibri Light" panose="020F0302020204030204" pitchFamily="34" charset="0"/>
              </a:endParaRPr>
            </a:p>
          </p:txBody>
        </p:sp>
        <p:sp>
          <p:nvSpPr>
            <p:cNvPr id="73" name="Rectangle 72">
              <a:extLst>
                <a:ext uri="{FF2B5EF4-FFF2-40B4-BE49-F238E27FC236}">
                  <a16:creationId xmlns:a16="http://schemas.microsoft.com/office/drawing/2014/main" id="{83C08C0C-2C6B-213D-F0DF-D10B05F6DFE7}"/>
                </a:ext>
              </a:extLst>
            </p:cNvPr>
            <p:cNvSpPr/>
            <p:nvPr/>
          </p:nvSpPr>
          <p:spPr>
            <a:xfrm>
              <a:off x="430836" y="4419497"/>
              <a:ext cx="1928399" cy="181588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GC initiates commitment to Open Government and Open Data to enhance accountability, transparency and data sharing, and to avoid duplication, and support innovation. </a:t>
              </a:r>
            </a:p>
          </p:txBody>
        </p:sp>
      </p:grpSp>
      <p:grpSp>
        <p:nvGrpSpPr>
          <p:cNvPr id="146" name="Group 145">
            <a:extLst>
              <a:ext uri="{FF2B5EF4-FFF2-40B4-BE49-F238E27FC236}">
                <a16:creationId xmlns:a16="http://schemas.microsoft.com/office/drawing/2014/main" id="{163F03D4-89CB-4653-864C-F651CF748CF7}"/>
              </a:ext>
            </a:extLst>
          </p:cNvPr>
          <p:cNvGrpSpPr/>
          <p:nvPr/>
        </p:nvGrpSpPr>
        <p:grpSpPr>
          <a:xfrm>
            <a:off x="388767" y="2216434"/>
            <a:ext cx="1313520" cy="1031445"/>
            <a:chOff x="388767" y="2336502"/>
            <a:chExt cx="1313520" cy="1031445"/>
          </a:xfrm>
        </p:grpSpPr>
        <p:sp>
          <p:nvSpPr>
            <p:cNvPr id="75" name="Shape 733">
              <a:extLst>
                <a:ext uri="{FF2B5EF4-FFF2-40B4-BE49-F238E27FC236}">
                  <a16:creationId xmlns:a16="http://schemas.microsoft.com/office/drawing/2014/main" id="{7A2608D9-2864-8AF3-37C0-FAA585C0AE17}"/>
                </a:ext>
              </a:extLst>
            </p:cNvPr>
            <p:cNvSpPr/>
            <p:nvPr/>
          </p:nvSpPr>
          <p:spPr>
            <a:xfrm rot="16200000">
              <a:off x="782002" y="1943267"/>
              <a:ext cx="527050" cy="1313520"/>
            </a:xfrm>
            <a:custGeom>
              <a:avLst/>
              <a:gdLst/>
              <a:ahLst/>
              <a:cxnLst>
                <a:cxn ang="0">
                  <a:pos x="wd2" y="hd2"/>
                </a:cxn>
                <a:cxn ang="5400000">
                  <a:pos x="wd2" y="hd2"/>
                </a:cxn>
                <a:cxn ang="10800000">
                  <a:pos x="wd2" y="hd2"/>
                </a:cxn>
                <a:cxn ang="16200000">
                  <a:pos x="wd2" y="hd2"/>
                </a:cxn>
              </a:cxnLst>
              <a:rect l="0" t="0" r="r" b="b"/>
              <a:pathLst>
                <a:path w="21600" h="21600" extrusionOk="0">
                  <a:moveTo>
                    <a:pt x="4684" y="0"/>
                  </a:moveTo>
                  <a:cubicBezTo>
                    <a:pt x="3966" y="0"/>
                    <a:pt x="3383" y="151"/>
                    <a:pt x="3383" y="338"/>
                  </a:cubicBezTo>
                  <a:lnTo>
                    <a:pt x="3383" y="10123"/>
                  </a:lnTo>
                  <a:lnTo>
                    <a:pt x="0" y="10800"/>
                  </a:lnTo>
                  <a:lnTo>
                    <a:pt x="3383" y="11477"/>
                  </a:lnTo>
                  <a:lnTo>
                    <a:pt x="3383" y="21262"/>
                  </a:lnTo>
                  <a:cubicBezTo>
                    <a:pt x="3383" y="21449"/>
                    <a:pt x="3966" y="21600"/>
                    <a:pt x="4684" y="21600"/>
                  </a:cubicBezTo>
                  <a:lnTo>
                    <a:pt x="20299" y="21600"/>
                  </a:lnTo>
                  <a:cubicBezTo>
                    <a:pt x="21017" y="21600"/>
                    <a:pt x="21600" y="21449"/>
                    <a:pt x="21600" y="21262"/>
                  </a:cubicBezTo>
                  <a:lnTo>
                    <a:pt x="21600" y="338"/>
                  </a:lnTo>
                  <a:cubicBezTo>
                    <a:pt x="21600" y="151"/>
                    <a:pt x="21017" y="0"/>
                    <a:pt x="20299" y="0"/>
                  </a:cubicBezTo>
                  <a:lnTo>
                    <a:pt x="4684" y="0"/>
                  </a:lnTo>
                  <a:close/>
                </a:path>
              </a:pathLst>
            </a:custGeom>
            <a:gradFill flip="none"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10800000" scaled="1"/>
              <a:tileRect/>
            </a:gradFill>
            <a:ln w="6350" cap="flat" cmpd="sng" algn="ctr">
              <a:noFill/>
              <a:prstDash val="solid"/>
              <a:miter lim="800000"/>
            </a:ln>
            <a:effectLst/>
          </p:spPr>
          <p:txBody>
            <a:bodyPr wrap="square" lIns="19050" tIns="19050" rIns="19050" bIns="19050" numCol="1" anchor="ctr">
              <a:noAutofit/>
            </a:bodyPr>
            <a:lstStyle/>
            <a:p>
              <a:pPr marL="0" marR="0" lvl="0" indent="0" algn="l" defTabSz="228600" rtl="0" eaLnBrk="1" fontAlgn="auto" latinLnBrk="0" hangingPunct="1">
                <a:lnSpc>
                  <a:spcPct val="100000"/>
                </a:lnSpc>
                <a:spcBef>
                  <a:spcPts val="0"/>
                </a:spcBef>
                <a:spcAft>
                  <a:spcPts val="0"/>
                </a:spcAft>
                <a:buClrTx/>
                <a:buSzTx/>
                <a:buFontTx/>
                <a:buNone/>
                <a:tabLst/>
                <a:defRPr sz="3000" spc="209">
                  <a:solidFill>
                    <a:srgbClr val="F26D99"/>
                  </a:solidFill>
                  <a:effectLst>
                    <a:outerShdw blurRad="38100" dist="12700" dir="5400000" rotWithShape="0">
                      <a:srgbClr val="000000">
                        <a:alpha val="50000"/>
                      </a:srgbClr>
                    </a:outerShdw>
                  </a:effectLst>
                  <a:latin typeface="FontAwesome"/>
                  <a:ea typeface="FontAwesome"/>
                  <a:cs typeface="FontAwesome"/>
                  <a:sym typeface="FontAwesome"/>
                </a:defRPr>
              </a:pPr>
              <a:endParaRPr kumimoji="0" sz="1500" b="0" i="0" u="none" strike="noStrike" kern="0" cap="none" spc="209" normalizeH="0" baseline="0" noProof="0">
                <a:ln>
                  <a:noFill/>
                </a:ln>
                <a:solidFill>
                  <a:srgbClr val="F26D99"/>
                </a:solidFill>
                <a:effectLst>
                  <a:outerShdw blurRad="38100" dist="12700" dir="5400000" rotWithShape="0">
                    <a:srgbClr val="000000">
                      <a:alpha val="50000"/>
                    </a:srgbClr>
                  </a:outerShdw>
                </a:effectLst>
                <a:uLnTx/>
                <a:uFillTx/>
                <a:latin typeface="FontAwesome"/>
                <a:ea typeface="FontAwesome"/>
                <a:cs typeface="FontAwesome"/>
                <a:sym typeface="FontAwesome"/>
              </a:endParaRPr>
            </a:p>
          </p:txBody>
        </p:sp>
        <p:sp>
          <p:nvSpPr>
            <p:cNvPr id="76" name="Rectangle: Rounded Corners 75">
              <a:extLst>
                <a:ext uri="{FF2B5EF4-FFF2-40B4-BE49-F238E27FC236}">
                  <a16:creationId xmlns:a16="http://schemas.microsoft.com/office/drawing/2014/main" id="{ECD9FF18-AEC1-1DC5-0F67-088A47E020D9}"/>
                </a:ext>
              </a:extLst>
            </p:cNvPr>
            <p:cNvSpPr/>
            <p:nvPr/>
          </p:nvSpPr>
          <p:spPr>
            <a:xfrm>
              <a:off x="914591" y="3124545"/>
              <a:ext cx="243402" cy="243402"/>
            </a:xfrm>
            <a:prstGeom prst="round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Lato Light"/>
                <a:ea typeface="+mn-ea"/>
                <a:cs typeface="+mn-cs"/>
              </a:endParaRPr>
            </a:p>
          </p:txBody>
        </p:sp>
        <p:sp>
          <p:nvSpPr>
            <p:cNvPr id="77" name="TextBox 76">
              <a:extLst>
                <a:ext uri="{FF2B5EF4-FFF2-40B4-BE49-F238E27FC236}">
                  <a16:creationId xmlns:a16="http://schemas.microsoft.com/office/drawing/2014/main" id="{D37B4011-148D-B85E-EA37-24A4A5DBBA94}"/>
                </a:ext>
              </a:extLst>
            </p:cNvPr>
            <p:cNvSpPr txBox="1"/>
            <p:nvPr/>
          </p:nvSpPr>
          <p:spPr>
            <a:xfrm>
              <a:off x="610535" y="2336502"/>
              <a:ext cx="85151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FFFFFF"/>
                  </a:solidFill>
                  <a:effectLst/>
                  <a:uLnTx/>
                  <a:uFillTx/>
                  <a:latin typeface="Aptos Display" panose="02110004020202020204"/>
                  <a:ea typeface="+mn-ea"/>
                  <a:cs typeface="+mn-cs"/>
                </a:rPr>
                <a:t>2013</a:t>
              </a:r>
              <a:endParaRPr kumimoji="0" lang="id-ID" sz="2400" b="1" i="0" u="none" strike="noStrike" kern="0" cap="none" spc="0" normalizeH="0" baseline="0" noProof="0">
                <a:ln>
                  <a:noFill/>
                </a:ln>
                <a:solidFill>
                  <a:srgbClr val="FFFFFF"/>
                </a:solidFill>
                <a:effectLst/>
                <a:uLnTx/>
                <a:uFillTx/>
                <a:latin typeface="Aptos Display" panose="02110004020202020204"/>
                <a:ea typeface="+mn-ea"/>
                <a:cs typeface="+mn-cs"/>
              </a:endParaRPr>
            </a:p>
          </p:txBody>
        </p:sp>
      </p:grpSp>
      <p:grpSp>
        <p:nvGrpSpPr>
          <p:cNvPr id="147" name="Group 146">
            <a:extLst>
              <a:ext uri="{FF2B5EF4-FFF2-40B4-BE49-F238E27FC236}">
                <a16:creationId xmlns:a16="http://schemas.microsoft.com/office/drawing/2014/main" id="{21F6845F-AC90-BB16-C332-1150603E9B53}"/>
              </a:ext>
            </a:extLst>
          </p:cNvPr>
          <p:cNvGrpSpPr/>
          <p:nvPr/>
        </p:nvGrpSpPr>
        <p:grpSpPr>
          <a:xfrm>
            <a:off x="2086085" y="3004477"/>
            <a:ext cx="1316736" cy="994980"/>
            <a:chOff x="1959856" y="3124545"/>
            <a:chExt cx="1316736" cy="994980"/>
          </a:xfrm>
        </p:grpSpPr>
        <p:sp>
          <p:nvSpPr>
            <p:cNvPr id="79" name="Shape 717">
              <a:extLst>
                <a:ext uri="{FF2B5EF4-FFF2-40B4-BE49-F238E27FC236}">
                  <a16:creationId xmlns:a16="http://schemas.microsoft.com/office/drawing/2014/main" id="{F24E1D24-B571-0CD7-3595-E45255DDC04B}"/>
                </a:ext>
              </a:extLst>
            </p:cNvPr>
            <p:cNvSpPr/>
            <p:nvPr/>
          </p:nvSpPr>
          <p:spPr>
            <a:xfrm rot="5400000">
              <a:off x="2357873" y="3171853"/>
              <a:ext cx="520701" cy="1316736"/>
            </a:xfrm>
            <a:custGeom>
              <a:avLst/>
              <a:gdLst/>
              <a:ahLst/>
              <a:cxnLst>
                <a:cxn ang="0">
                  <a:pos x="wd2" y="hd2"/>
                </a:cxn>
                <a:cxn ang="5400000">
                  <a:pos x="wd2" y="hd2"/>
                </a:cxn>
                <a:cxn ang="10800000">
                  <a:pos x="wd2" y="hd2"/>
                </a:cxn>
                <a:cxn ang="16200000">
                  <a:pos x="wd2" y="hd2"/>
                </a:cxn>
              </a:cxnLst>
              <a:rect l="0" t="0" r="r" b="b"/>
              <a:pathLst>
                <a:path w="21600" h="21600" extrusionOk="0">
                  <a:moveTo>
                    <a:pt x="4478" y="0"/>
                  </a:moveTo>
                  <a:cubicBezTo>
                    <a:pt x="3751" y="0"/>
                    <a:pt x="3161" y="151"/>
                    <a:pt x="3161" y="338"/>
                  </a:cubicBezTo>
                  <a:lnTo>
                    <a:pt x="3161" y="10127"/>
                  </a:lnTo>
                  <a:lnTo>
                    <a:pt x="0" y="10800"/>
                  </a:lnTo>
                  <a:lnTo>
                    <a:pt x="3161" y="11473"/>
                  </a:lnTo>
                  <a:lnTo>
                    <a:pt x="3161" y="21262"/>
                  </a:lnTo>
                  <a:cubicBezTo>
                    <a:pt x="3161" y="21449"/>
                    <a:pt x="3751" y="21600"/>
                    <a:pt x="4478" y="21600"/>
                  </a:cubicBezTo>
                  <a:lnTo>
                    <a:pt x="20283" y="21600"/>
                  </a:lnTo>
                  <a:cubicBezTo>
                    <a:pt x="21010" y="21600"/>
                    <a:pt x="21600" y="21449"/>
                    <a:pt x="21600" y="21262"/>
                  </a:cubicBezTo>
                  <a:lnTo>
                    <a:pt x="21600" y="338"/>
                  </a:lnTo>
                  <a:cubicBezTo>
                    <a:pt x="21600" y="151"/>
                    <a:pt x="21010" y="0"/>
                    <a:pt x="20283" y="0"/>
                  </a:cubicBezTo>
                  <a:lnTo>
                    <a:pt x="4478" y="0"/>
                  </a:lnTo>
                  <a:close/>
                </a:path>
              </a:pathLst>
            </a:custGeom>
            <a:gradFill flip="none" rotWithShape="1">
              <a:gsLst>
                <a:gs pos="0">
                  <a:srgbClr val="4EBE83"/>
                </a:gs>
                <a:gs pos="50000">
                  <a:srgbClr val="41B176"/>
                </a:gs>
                <a:gs pos="100000">
                  <a:srgbClr val="3B9F6B"/>
                </a:gs>
              </a:gsLst>
              <a:lin ang="0" scaled="1"/>
              <a:tileRect/>
            </a:gradFill>
            <a:ln w="6350" cap="flat" cmpd="sng" algn="ctr">
              <a:noFill/>
              <a:prstDash val="solid"/>
              <a:miter lim="800000"/>
            </a:ln>
            <a:effectLst/>
          </p:spPr>
          <p:txBody>
            <a:bodyPr wrap="square" lIns="19050" tIns="19050" rIns="19050" bIns="19050" numCol="1" anchor="ctr">
              <a:noAutofit/>
            </a:bodyPr>
            <a:lstStyle/>
            <a:p>
              <a:pPr marL="0" marR="0" lvl="0" indent="0" algn="l" defTabSz="228600" rtl="0" eaLnBrk="1" fontAlgn="auto" latinLnBrk="0" hangingPunct="1">
                <a:lnSpc>
                  <a:spcPct val="100000"/>
                </a:lnSpc>
                <a:spcBef>
                  <a:spcPts val="0"/>
                </a:spcBef>
                <a:spcAft>
                  <a:spcPts val="0"/>
                </a:spcAft>
                <a:buClrTx/>
                <a:buSzTx/>
                <a:buFontTx/>
                <a:buNone/>
                <a:tabLst/>
                <a:defRPr sz="3000" spc="209">
                  <a:solidFill>
                    <a:srgbClr val="F26D99"/>
                  </a:solidFill>
                  <a:effectLst>
                    <a:outerShdw blurRad="38100" dist="12700" dir="5400000" rotWithShape="0">
                      <a:srgbClr val="000000">
                        <a:alpha val="50000"/>
                      </a:srgbClr>
                    </a:outerShdw>
                  </a:effectLst>
                  <a:latin typeface="FontAwesome"/>
                  <a:ea typeface="FontAwesome"/>
                  <a:cs typeface="FontAwesome"/>
                  <a:sym typeface="FontAwesome"/>
                </a:defRPr>
              </a:pPr>
              <a:endParaRPr kumimoji="0" sz="1500" b="0" i="0" u="none" strike="noStrike" kern="0" cap="none" spc="209" normalizeH="0" baseline="0" noProof="0">
                <a:ln>
                  <a:noFill/>
                </a:ln>
                <a:solidFill>
                  <a:srgbClr val="F26D99"/>
                </a:solidFill>
                <a:effectLst>
                  <a:outerShdw blurRad="38100" dist="12700" dir="5400000" rotWithShape="0">
                    <a:srgbClr val="000000">
                      <a:alpha val="50000"/>
                    </a:srgbClr>
                  </a:outerShdw>
                </a:effectLst>
                <a:uLnTx/>
                <a:uFillTx/>
                <a:latin typeface="FontAwesome"/>
                <a:ea typeface="FontAwesome"/>
                <a:cs typeface="FontAwesome"/>
                <a:sym typeface="FontAwesome"/>
              </a:endParaRPr>
            </a:p>
          </p:txBody>
        </p:sp>
        <p:sp>
          <p:nvSpPr>
            <p:cNvPr id="81" name="Rectangle: Rounded Corners 80">
              <a:extLst>
                <a:ext uri="{FF2B5EF4-FFF2-40B4-BE49-F238E27FC236}">
                  <a16:creationId xmlns:a16="http://schemas.microsoft.com/office/drawing/2014/main" id="{7553B0EA-719C-2C5F-9CA7-24FB00D6B356}"/>
                </a:ext>
              </a:extLst>
            </p:cNvPr>
            <p:cNvSpPr/>
            <p:nvPr/>
          </p:nvSpPr>
          <p:spPr>
            <a:xfrm>
              <a:off x="2490167" y="3124545"/>
              <a:ext cx="243402" cy="243402"/>
            </a:xfrm>
            <a:prstGeom prst="roundRect">
              <a:avLst/>
            </a:prstGeom>
            <a:gradFill rotWithShape="1">
              <a:gsLst>
                <a:gs pos="0">
                  <a:srgbClr val="4EBE83"/>
                </a:gs>
                <a:gs pos="50000">
                  <a:srgbClr val="41B176"/>
                </a:gs>
                <a:gs pos="100000">
                  <a:srgbClr val="3B9F6B"/>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Lato Light"/>
                <a:ea typeface="+mn-ea"/>
                <a:cs typeface="+mn-cs"/>
              </a:endParaRPr>
            </a:p>
          </p:txBody>
        </p:sp>
        <p:sp>
          <p:nvSpPr>
            <p:cNvPr id="82" name="TextBox 81">
              <a:extLst>
                <a:ext uri="{FF2B5EF4-FFF2-40B4-BE49-F238E27FC236}">
                  <a16:creationId xmlns:a16="http://schemas.microsoft.com/office/drawing/2014/main" id="{F3D7AD6F-A59A-9F1E-935F-4F3DA08CD673}"/>
                </a:ext>
              </a:extLst>
            </p:cNvPr>
            <p:cNvSpPr txBox="1"/>
            <p:nvPr/>
          </p:nvSpPr>
          <p:spPr>
            <a:xfrm>
              <a:off x="2192466" y="3657860"/>
              <a:ext cx="85151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FFFFFF"/>
                  </a:solidFill>
                  <a:effectLst/>
                  <a:uLnTx/>
                  <a:uFillTx/>
                  <a:latin typeface="Aptos Display" panose="02110004020202020204"/>
                  <a:ea typeface="+mn-ea"/>
                  <a:cs typeface="+mn-cs"/>
                </a:rPr>
                <a:t>2017</a:t>
              </a:r>
              <a:endParaRPr kumimoji="0" lang="id-ID" sz="2400" b="1" i="0" u="none" strike="noStrike" kern="0" cap="none" spc="0" normalizeH="0" baseline="0" noProof="0">
                <a:ln>
                  <a:noFill/>
                </a:ln>
                <a:solidFill>
                  <a:srgbClr val="FFFFFF"/>
                </a:solidFill>
                <a:effectLst/>
                <a:uLnTx/>
                <a:uFillTx/>
                <a:latin typeface="Aptos Display" panose="02110004020202020204"/>
                <a:ea typeface="+mn-ea"/>
                <a:cs typeface="+mn-cs"/>
              </a:endParaRPr>
            </a:p>
          </p:txBody>
        </p:sp>
      </p:grpSp>
      <p:grpSp>
        <p:nvGrpSpPr>
          <p:cNvPr id="148" name="Group 147">
            <a:extLst>
              <a:ext uri="{FF2B5EF4-FFF2-40B4-BE49-F238E27FC236}">
                <a16:creationId xmlns:a16="http://schemas.microsoft.com/office/drawing/2014/main" id="{92077319-58C0-D57F-8067-30EBD7B0B743}"/>
              </a:ext>
            </a:extLst>
          </p:cNvPr>
          <p:cNvGrpSpPr/>
          <p:nvPr/>
        </p:nvGrpSpPr>
        <p:grpSpPr>
          <a:xfrm>
            <a:off x="3786619" y="2216434"/>
            <a:ext cx="1316736" cy="1031445"/>
            <a:chOff x="3709650" y="2336502"/>
            <a:chExt cx="1316736" cy="1031445"/>
          </a:xfrm>
        </p:grpSpPr>
        <p:sp>
          <p:nvSpPr>
            <p:cNvPr id="86" name="Shape 742">
              <a:extLst>
                <a:ext uri="{FF2B5EF4-FFF2-40B4-BE49-F238E27FC236}">
                  <a16:creationId xmlns:a16="http://schemas.microsoft.com/office/drawing/2014/main" id="{6A660A87-EEE6-E5BD-00AF-5ED95D8D758B}"/>
                </a:ext>
              </a:extLst>
            </p:cNvPr>
            <p:cNvSpPr/>
            <p:nvPr/>
          </p:nvSpPr>
          <p:spPr>
            <a:xfrm rot="16200000">
              <a:off x="4107667" y="1938485"/>
              <a:ext cx="520701" cy="1316736"/>
            </a:xfrm>
            <a:custGeom>
              <a:avLst/>
              <a:gdLst/>
              <a:ahLst/>
              <a:cxnLst>
                <a:cxn ang="0">
                  <a:pos x="wd2" y="hd2"/>
                </a:cxn>
                <a:cxn ang="5400000">
                  <a:pos x="wd2" y="hd2"/>
                </a:cxn>
                <a:cxn ang="10800000">
                  <a:pos x="wd2" y="hd2"/>
                </a:cxn>
                <a:cxn ang="16200000">
                  <a:pos x="wd2" y="hd2"/>
                </a:cxn>
              </a:cxnLst>
              <a:rect l="0" t="0" r="r" b="b"/>
              <a:pathLst>
                <a:path w="21600" h="21600" extrusionOk="0">
                  <a:moveTo>
                    <a:pt x="4478" y="0"/>
                  </a:moveTo>
                  <a:cubicBezTo>
                    <a:pt x="3751" y="0"/>
                    <a:pt x="3161" y="151"/>
                    <a:pt x="3161" y="338"/>
                  </a:cubicBezTo>
                  <a:lnTo>
                    <a:pt x="3161" y="10127"/>
                  </a:lnTo>
                  <a:lnTo>
                    <a:pt x="0" y="10800"/>
                  </a:lnTo>
                  <a:lnTo>
                    <a:pt x="3161" y="11473"/>
                  </a:lnTo>
                  <a:lnTo>
                    <a:pt x="3161" y="21262"/>
                  </a:lnTo>
                  <a:cubicBezTo>
                    <a:pt x="3161" y="21449"/>
                    <a:pt x="3751" y="21600"/>
                    <a:pt x="4478" y="21600"/>
                  </a:cubicBezTo>
                  <a:lnTo>
                    <a:pt x="20283" y="21600"/>
                  </a:lnTo>
                  <a:cubicBezTo>
                    <a:pt x="21010" y="21600"/>
                    <a:pt x="21600" y="21449"/>
                    <a:pt x="21600" y="21262"/>
                  </a:cubicBezTo>
                  <a:lnTo>
                    <a:pt x="21600" y="338"/>
                  </a:lnTo>
                  <a:cubicBezTo>
                    <a:pt x="21600" y="151"/>
                    <a:pt x="21010" y="0"/>
                    <a:pt x="20283" y="0"/>
                  </a:cubicBezTo>
                  <a:lnTo>
                    <a:pt x="4478" y="0"/>
                  </a:lnTo>
                  <a:close/>
                </a:path>
              </a:pathLst>
            </a:custGeom>
            <a:gradFill flip="none"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10800000" scaled="1"/>
              <a:tileRect/>
            </a:gradFill>
            <a:ln w="6350" cap="flat" cmpd="sng" algn="ctr">
              <a:noFill/>
              <a:prstDash val="solid"/>
              <a:miter lim="800000"/>
            </a:ln>
            <a:effectLst/>
          </p:spPr>
          <p:txBody>
            <a:bodyPr wrap="square" lIns="19050" tIns="19050" rIns="19050" bIns="19050" numCol="1" anchor="ctr">
              <a:noAutofit/>
            </a:bodyPr>
            <a:lstStyle/>
            <a:p>
              <a:pPr marL="0" marR="0" lvl="0" indent="0" algn="l" defTabSz="228600" rtl="0" eaLnBrk="1" fontAlgn="auto" latinLnBrk="0" hangingPunct="1">
                <a:lnSpc>
                  <a:spcPct val="100000"/>
                </a:lnSpc>
                <a:spcBef>
                  <a:spcPts val="0"/>
                </a:spcBef>
                <a:spcAft>
                  <a:spcPts val="0"/>
                </a:spcAft>
                <a:buClrTx/>
                <a:buSzTx/>
                <a:buFontTx/>
                <a:buNone/>
                <a:tabLst/>
                <a:defRPr sz="3000" spc="209">
                  <a:solidFill>
                    <a:srgbClr val="F26D99"/>
                  </a:solidFill>
                  <a:effectLst>
                    <a:outerShdw blurRad="38100" dist="12700" dir="5400000" rotWithShape="0">
                      <a:srgbClr val="000000">
                        <a:alpha val="50000"/>
                      </a:srgbClr>
                    </a:outerShdw>
                  </a:effectLst>
                  <a:latin typeface="FontAwesome"/>
                  <a:ea typeface="FontAwesome"/>
                  <a:cs typeface="FontAwesome"/>
                  <a:sym typeface="FontAwesome"/>
                </a:defRPr>
              </a:pPr>
              <a:endParaRPr kumimoji="0" sz="1500" b="0" i="0" u="none" strike="noStrike" kern="0" cap="none" spc="209" normalizeH="0" baseline="0" noProof="0">
                <a:ln>
                  <a:noFill/>
                </a:ln>
                <a:solidFill>
                  <a:srgbClr val="F26D99"/>
                </a:solidFill>
                <a:effectLst>
                  <a:outerShdw blurRad="38100" dist="12700" dir="5400000" rotWithShape="0">
                    <a:srgbClr val="000000">
                      <a:alpha val="50000"/>
                    </a:srgbClr>
                  </a:outerShdw>
                </a:effectLst>
                <a:uLnTx/>
                <a:uFillTx/>
                <a:latin typeface="FontAwesome"/>
                <a:ea typeface="FontAwesome"/>
                <a:cs typeface="FontAwesome"/>
                <a:sym typeface="FontAwesome"/>
              </a:endParaRPr>
            </a:p>
          </p:txBody>
        </p:sp>
        <p:sp>
          <p:nvSpPr>
            <p:cNvPr id="89" name="Rectangle: Rounded Corners 88">
              <a:extLst>
                <a:ext uri="{FF2B5EF4-FFF2-40B4-BE49-F238E27FC236}">
                  <a16:creationId xmlns:a16="http://schemas.microsoft.com/office/drawing/2014/main" id="{A1717A2B-B89C-ED89-3793-36DD3DECDEF5}"/>
                </a:ext>
              </a:extLst>
            </p:cNvPr>
            <p:cNvSpPr/>
            <p:nvPr/>
          </p:nvSpPr>
          <p:spPr>
            <a:xfrm>
              <a:off x="4241233" y="3124545"/>
              <a:ext cx="243402" cy="243402"/>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Lato Light"/>
                <a:ea typeface="+mn-ea"/>
                <a:cs typeface="+mn-cs"/>
              </a:endParaRPr>
            </a:p>
          </p:txBody>
        </p:sp>
        <p:sp>
          <p:nvSpPr>
            <p:cNvPr id="90" name="TextBox 89">
              <a:extLst>
                <a:ext uri="{FF2B5EF4-FFF2-40B4-BE49-F238E27FC236}">
                  <a16:creationId xmlns:a16="http://schemas.microsoft.com/office/drawing/2014/main" id="{0E4A6543-8F19-8AD3-4A39-6DD11A883923}"/>
                </a:ext>
              </a:extLst>
            </p:cNvPr>
            <p:cNvSpPr txBox="1"/>
            <p:nvPr/>
          </p:nvSpPr>
          <p:spPr>
            <a:xfrm>
              <a:off x="3942261" y="2336502"/>
              <a:ext cx="85151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FFFFFF"/>
                  </a:solidFill>
                  <a:effectLst/>
                  <a:uLnTx/>
                  <a:uFillTx/>
                  <a:latin typeface="Aptos Display" panose="02110004020202020204"/>
                  <a:ea typeface="+mn-ea"/>
                  <a:cs typeface="+mn-cs"/>
                </a:rPr>
                <a:t>2018</a:t>
              </a:r>
              <a:endParaRPr kumimoji="0" lang="id-ID" sz="2400" b="1" i="0" u="none" strike="noStrike" kern="0" cap="none" spc="0" normalizeH="0" baseline="0" noProof="0">
                <a:ln>
                  <a:noFill/>
                </a:ln>
                <a:solidFill>
                  <a:srgbClr val="FFFFFF"/>
                </a:solidFill>
                <a:effectLst/>
                <a:uLnTx/>
                <a:uFillTx/>
                <a:latin typeface="Aptos Display" panose="02110004020202020204"/>
                <a:ea typeface="+mn-ea"/>
                <a:cs typeface="+mn-cs"/>
              </a:endParaRPr>
            </a:p>
          </p:txBody>
        </p:sp>
      </p:grpSp>
      <p:grpSp>
        <p:nvGrpSpPr>
          <p:cNvPr id="149" name="Group 148">
            <a:extLst>
              <a:ext uri="{FF2B5EF4-FFF2-40B4-BE49-F238E27FC236}">
                <a16:creationId xmlns:a16="http://schemas.microsoft.com/office/drawing/2014/main" id="{AB796D3B-F385-AC6C-B768-45B9D0B5C869}"/>
              </a:ext>
            </a:extLst>
          </p:cNvPr>
          <p:cNvGrpSpPr/>
          <p:nvPr/>
        </p:nvGrpSpPr>
        <p:grpSpPr>
          <a:xfrm>
            <a:off x="5487153" y="3004477"/>
            <a:ext cx="1316736" cy="994980"/>
            <a:chOff x="5459446" y="3124545"/>
            <a:chExt cx="1316736" cy="994980"/>
          </a:xfrm>
        </p:grpSpPr>
        <p:sp>
          <p:nvSpPr>
            <p:cNvPr id="92" name="Shape 725">
              <a:extLst>
                <a:ext uri="{FF2B5EF4-FFF2-40B4-BE49-F238E27FC236}">
                  <a16:creationId xmlns:a16="http://schemas.microsoft.com/office/drawing/2014/main" id="{B328AAC2-7798-9078-07EF-B6A023936CB6}"/>
                </a:ext>
              </a:extLst>
            </p:cNvPr>
            <p:cNvSpPr/>
            <p:nvPr/>
          </p:nvSpPr>
          <p:spPr>
            <a:xfrm rot="5400000">
              <a:off x="5857463" y="3171853"/>
              <a:ext cx="520701" cy="1316736"/>
            </a:xfrm>
            <a:custGeom>
              <a:avLst/>
              <a:gdLst/>
              <a:ahLst/>
              <a:cxnLst>
                <a:cxn ang="0">
                  <a:pos x="wd2" y="hd2"/>
                </a:cxn>
                <a:cxn ang="5400000">
                  <a:pos x="wd2" y="hd2"/>
                </a:cxn>
                <a:cxn ang="10800000">
                  <a:pos x="wd2" y="hd2"/>
                </a:cxn>
                <a:cxn ang="16200000">
                  <a:pos x="wd2" y="hd2"/>
                </a:cxn>
              </a:cxnLst>
              <a:rect l="0" t="0" r="r" b="b"/>
              <a:pathLst>
                <a:path w="21600" h="21600" extrusionOk="0">
                  <a:moveTo>
                    <a:pt x="4478" y="0"/>
                  </a:moveTo>
                  <a:cubicBezTo>
                    <a:pt x="3751" y="0"/>
                    <a:pt x="3161" y="151"/>
                    <a:pt x="3161" y="338"/>
                  </a:cubicBezTo>
                  <a:lnTo>
                    <a:pt x="3161" y="10127"/>
                  </a:lnTo>
                  <a:lnTo>
                    <a:pt x="0" y="10800"/>
                  </a:lnTo>
                  <a:lnTo>
                    <a:pt x="3161" y="11473"/>
                  </a:lnTo>
                  <a:lnTo>
                    <a:pt x="3161" y="21262"/>
                  </a:lnTo>
                  <a:cubicBezTo>
                    <a:pt x="3161" y="21449"/>
                    <a:pt x="3751" y="21600"/>
                    <a:pt x="4478" y="21600"/>
                  </a:cubicBezTo>
                  <a:lnTo>
                    <a:pt x="20283" y="21600"/>
                  </a:lnTo>
                  <a:cubicBezTo>
                    <a:pt x="21010" y="21600"/>
                    <a:pt x="21600" y="21449"/>
                    <a:pt x="21600" y="21262"/>
                  </a:cubicBezTo>
                  <a:lnTo>
                    <a:pt x="21600" y="338"/>
                  </a:lnTo>
                  <a:cubicBezTo>
                    <a:pt x="21600" y="151"/>
                    <a:pt x="21010" y="0"/>
                    <a:pt x="20283" y="0"/>
                  </a:cubicBezTo>
                  <a:lnTo>
                    <a:pt x="4478" y="0"/>
                  </a:lnTo>
                  <a:close/>
                </a:path>
              </a:pathLst>
            </a:custGeom>
            <a:gradFill flip="none"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0" scaled="1"/>
              <a:tileRect/>
            </a:gradFill>
            <a:ln w="6350" cap="flat" cmpd="sng" algn="ctr">
              <a:noFill/>
              <a:prstDash val="solid"/>
              <a:miter lim="800000"/>
            </a:ln>
            <a:effectLst/>
          </p:spPr>
          <p:txBody>
            <a:bodyPr wrap="square" lIns="19050" tIns="19050" rIns="19050" bIns="19050" numCol="1" anchor="ctr">
              <a:noAutofit/>
            </a:bodyPr>
            <a:lstStyle/>
            <a:p>
              <a:pPr marL="0" marR="0" lvl="0" indent="0" algn="l" defTabSz="228600" rtl="0" eaLnBrk="1" fontAlgn="auto" latinLnBrk="0" hangingPunct="1">
                <a:lnSpc>
                  <a:spcPct val="100000"/>
                </a:lnSpc>
                <a:spcBef>
                  <a:spcPts val="0"/>
                </a:spcBef>
                <a:spcAft>
                  <a:spcPts val="0"/>
                </a:spcAft>
                <a:buClrTx/>
                <a:buSzTx/>
                <a:buFontTx/>
                <a:buNone/>
                <a:tabLst/>
                <a:defRPr sz="3000" spc="209">
                  <a:solidFill>
                    <a:srgbClr val="F26D99"/>
                  </a:solidFill>
                  <a:effectLst>
                    <a:outerShdw blurRad="38100" dist="12700" dir="5400000" rotWithShape="0">
                      <a:srgbClr val="000000">
                        <a:alpha val="50000"/>
                      </a:srgbClr>
                    </a:outerShdw>
                  </a:effectLst>
                  <a:latin typeface="FontAwesome"/>
                  <a:ea typeface="FontAwesome"/>
                  <a:cs typeface="FontAwesome"/>
                  <a:sym typeface="FontAwesome"/>
                </a:defRPr>
              </a:pPr>
              <a:endParaRPr kumimoji="0" sz="2400" b="0" i="0" u="none" strike="noStrike" kern="0" cap="none" spc="209" normalizeH="0" baseline="0" noProof="0">
                <a:ln>
                  <a:noFill/>
                </a:ln>
                <a:solidFill>
                  <a:srgbClr val="F26D99"/>
                </a:solidFill>
                <a:effectLst>
                  <a:outerShdw blurRad="38100" dist="12700" dir="5400000" rotWithShape="0">
                    <a:srgbClr val="000000">
                      <a:alpha val="50000"/>
                    </a:srgbClr>
                  </a:outerShdw>
                </a:effectLst>
                <a:uLnTx/>
                <a:uFillTx/>
                <a:latin typeface="Aptos Display" panose="02110004020202020204"/>
                <a:ea typeface="FontAwesome"/>
                <a:cs typeface="FontAwesome"/>
                <a:sym typeface="FontAwesome"/>
              </a:endParaRPr>
            </a:p>
          </p:txBody>
        </p:sp>
        <p:sp>
          <p:nvSpPr>
            <p:cNvPr id="95" name="Rectangle: Rounded Corners 94">
              <a:extLst>
                <a:ext uri="{FF2B5EF4-FFF2-40B4-BE49-F238E27FC236}">
                  <a16:creationId xmlns:a16="http://schemas.microsoft.com/office/drawing/2014/main" id="{A5ED15E7-4ED0-A1CA-988C-D5E3A561FF01}"/>
                </a:ext>
              </a:extLst>
            </p:cNvPr>
            <p:cNvSpPr/>
            <p:nvPr/>
          </p:nvSpPr>
          <p:spPr>
            <a:xfrm>
              <a:off x="5992299" y="3124545"/>
              <a:ext cx="243402" cy="243402"/>
            </a:xfrm>
            <a:prstGeom prst="round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white"/>
                </a:solidFill>
                <a:effectLst/>
                <a:uLnTx/>
                <a:uFillTx/>
                <a:latin typeface="Aptos Display" panose="02110004020202020204"/>
                <a:ea typeface="+mn-ea"/>
                <a:cs typeface="+mn-cs"/>
              </a:endParaRPr>
            </a:p>
          </p:txBody>
        </p:sp>
        <p:sp>
          <p:nvSpPr>
            <p:cNvPr id="96" name="TextBox 95">
              <a:extLst>
                <a:ext uri="{FF2B5EF4-FFF2-40B4-BE49-F238E27FC236}">
                  <a16:creationId xmlns:a16="http://schemas.microsoft.com/office/drawing/2014/main" id="{0EB9804B-DCCC-EA47-32C3-F8D4FAEE5739}"/>
                </a:ext>
              </a:extLst>
            </p:cNvPr>
            <p:cNvSpPr txBox="1"/>
            <p:nvPr/>
          </p:nvSpPr>
          <p:spPr>
            <a:xfrm>
              <a:off x="5692056" y="3657860"/>
              <a:ext cx="85151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FFFFFF"/>
                  </a:solidFill>
                  <a:effectLst/>
                  <a:uLnTx/>
                  <a:uFillTx/>
                  <a:latin typeface="Aptos Display" panose="02110004020202020204"/>
                  <a:ea typeface="+mn-ea"/>
                  <a:cs typeface="+mn-cs"/>
                </a:rPr>
                <a:t>2020</a:t>
              </a:r>
              <a:endParaRPr kumimoji="0" lang="id-ID" sz="2400" b="1" i="0" u="none" strike="noStrike" kern="0" cap="none" spc="0" normalizeH="0" baseline="0" noProof="0">
                <a:ln>
                  <a:noFill/>
                </a:ln>
                <a:solidFill>
                  <a:srgbClr val="FFFFFF"/>
                </a:solidFill>
                <a:effectLst/>
                <a:uLnTx/>
                <a:uFillTx/>
                <a:latin typeface="Aptos Display" panose="02110004020202020204"/>
                <a:ea typeface="+mn-ea"/>
                <a:cs typeface="+mn-cs"/>
              </a:endParaRPr>
            </a:p>
          </p:txBody>
        </p:sp>
      </p:grpSp>
      <p:grpSp>
        <p:nvGrpSpPr>
          <p:cNvPr id="150" name="Group 149">
            <a:extLst>
              <a:ext uri="{FF2B5EF4-FFF2-40B4-BE49-F238E27FC236}">
                <a16:creationId xmlns:a16="http://schemas.microsoft.com/office/drawing/2014/main" id="{289879A0-5363-048A-4216-549FC41C48F0}"/>
              </a:ext>
            </a:extLst>
          </p:cNvPr>
          <p:cNvGrpSpPr/>
          <p:nvPr/>
        </p:nvGrpSpPr>
        <p:grpSpPr>
          <a:xfrm>
            <a:off x="7187687" y="2216434"/>
            <a:ext cx="1316736" cy="1031445"/>
            <a:chOff x="7209239" y="2336502"/>
            <a:chExt cx="1316736" cy="1031445"/>
          </a:xfrm>
        </p:grpSpPr>
        <p:sp>
          <p:nvSpPr>
            <p:cNvPr id="98" name="Shape 742">
              <a:extLst>
                <a:ext uri="{FF2B5EF4-FFF2-40B4-BE49-F238E27FC236}">
                  <a16:creationId xmlns:a16="http://schemas.microsoft.com/office/drawing/2014/main" id="{DC660B3A-36E5-8F7B-005C-3F2391391943}"/>
                </a:ext>
              </a:extLst>
            </p:cNvPr>
            <p:cNvSpPr/>
            <p:nvPr/>
          </p:nvSpPr>
          <p:spPr>
            <a:xfrm rot="16200000">
              <a:off x="7607256" y="1938485"/>
              <a:ext cx="520701" cy="1316736"/>
            </a:xfrm>
            <a:custGeom>
              <a:avLst/>
              <a:gdLst/>
              <a:ahLst/>
              <a:cxnLst>
                <a:cxn ang="0">
                  <a:pos x="wd2" y="hd2"/>
                </a:cxn>
                <a:cxn ang="5400000">
                  <a:pos x="wd2" y="hd2"/>
                </a:cxn>
                <a:cxn ang="10800000">
                  <a:pos x="wd2" y="hd2"/>
                </a:cxn>
                <a:cxn ang="16200000">
                  <a:pos x="wd2" y="hd2"/>
                </a:cxn>
              </a:cxnLst>
              <a:rect l="0" t="0" r="r" b="b"/>
              <a:pathLst>
                <a:path w="21600" h="21600" extrusionOk="0">
                  <a:moveTo>
                    <a:pt x="4478" y="0"/>
                  </a:moveTo>
                  <a:cubicBezTo>
                    <a:pt x="3751" y="0"/>
                    <a:pt x="3161" y="151"/>
                    <a:pt x="3161" y="338"/>
                  </a:cubicBezTo>
                  <a:lnTo>
                    <a:pt x="3161" y="10127"/>
                  </a:lnTo>
                  <a:lnTo>
                    <a:pt x="0" y="10800"/>
                  </a:lnTo>
                  <a:lnTo>
                    <a:pt x="3161" y="11473"/>
                  </a:lnTo>
                  <a:lnTo>
                    <a:pt x="3161" y="21262"/>
                  </a:lnTo>
                  <a:cubicBezTo>
                    <a:pt x="3161" y="21449"/>
                    <a:pt x="3751" y="21600"/>
                    <a:pt x="4478" y="21600"/>
                  </a:cubicBezTo>
                  <a:lnTo>
                    <a:pt x="20283" y="21600"/>
                  </a:lnTo>
                  <a:cubicBezTo>
                    <a:pt x="21010" y="21600"/>
                    <a:pt x="21600" y="21449"/>
                    <a:pt x="21600" y="21262"/>
                  </a:cubicBezTo>
                  <a:lnTo>
                    <a:pt x="21600" y="338"/>
                  </a:lnTo>
                  <a:cubicBezTo>
                    <a:pt x="21600" y="151"/>
                    <a:pt x="21010" y="0"/>
                    <a:pt x="20283" y="0"/>
                  </a:cubicBezTo>
                  <a:lnTo>
                    <a:pt x="4478" y="0"/>
                  </a:lnTo>
                  <a:close/>
                </a:path>
              </a:pathLst>
            </a:custGeom>
            <a:gradFill flip="none" rotWithShape="1">
              <a:gsLst>
                <a:gs pos="0">
                  <a:srgbClr val="54CCCD"/>
                </a:gs>
                <a:gs pos="50000">
                  <a:srgbClr val="37BFBF"/>
                </a:gs>
                <a:gs pos="99000">
                  <a:srgbClr val="31ACA9"/>
                </a:gs>
              </a:gsLst>
              <a:lin ang="10800000" scaled="1"/>
              <a:tileRect/>
            </a:gradFill>
            <a:ln w="6350" cap="flat" cmpd="sng" algn="ctr">
              <a:noFill/>
              <a:prstDash val="solid"/>
              <a:miter lim="800000"/>
            </a:ln>
            <a:effectLst/>
          </p:spPr>
          <p:txBody>
            <a:bodyPr wrap="square" lIns="19050" tIns="19050" rIns="19050" bIns="19050" numCol="1" anchor="ctr">
              <a:noAutofit/>
            </a:bodyPr>
            <a:lstStyle/>
            <a:p>
              <a:pPr marL="0" marR="0" lvl="0" indent="0" algn="l" defTabSz="228600" rtl="0" eaLnBrk="1" fontAlgn="auto" latinLnBrk="0" hangingPunct="1">
                <a:lnSpc>
                  <a:spcPct val="100000"/>
                </a:lnSpc>
                <a:spcBef>
                  <a:spcPts val="0"/>
                </a:spcBef>
                <a:spcAft>
                  <a:spcPts val="0"/>
                </a:spcAft>
                <a:buClrTx/>
                <a:buSzTx/>
                <a:buFontTx/>
                <a:buNone/>
                <a:tabLst/>
                <a:defRPr sz="3000" spc="209">
                  <a:solidFill>
                    <a:srgbClr val="F26D99"/>
                  </a:solidFill>
                  <a:effectLst>
                    <a:outerShdw blurRad="38100" dist="12700" dir="5400000" rotWithShape="0">
                      <a:srgbClr val="000000">
                        <a:alpha val="50000"/>
                      </a:srgbClr>
                    </a:outerShdw>
                  </a:effectLst>
                  <a:latin typeface="FontAwesome"/>
                  <a:ea typeface="FontAwesome"/>
                  <a:cs typeface="FontAwesome"/>
                  <a:sym typeface="FontAwesome"/>
                </a:defRPr>
              </a:pPr>
              <a:endParaRPr kumimoji="0" sz="2400" b="0" i="0" u="none" strike="noStrike" kern="0" cap="none" spc="209" normalizeH="0" baseline="0" noProof="0">
                <a:ln>
                  <a:noFill/>
                </a:ln>
                <a:solidFill>
                  <a:srgbClr val="54CCCD"/>
                </a:solidFill>
                <a:effectLst>
                  <a:outerShdw blurRad="38100" dist="12700" dir="5400000" rotWithShape="0">
                    <a:srgbClr val="000000">
                      <a:alpha val="50000"/>
                    </a:srgbClr>
                  </a:outerShdw>
                </a:effectLst>
                <a:uLnTx/>
                <a:uFillTx/>
                <a:latin typeface="Aptos Display" panose="02110004020202020204"/>
                <a:ea typeface="FontAwesome"/>
                <a:cs typeface="FontAwesome"/>
                <a:sym typeface="FontAwesome"/>
              </a:endParaRPr>
            </a:p>
          </p:txBody>
        </p:sp>
        <p:sp>
          <p:nvSpPr>
            <p:cNvPr id="101" name="Rectangle: Rounded Corners 100">
              <a:extLst>
                <a:ext uri="{FF2B5EF4-FFF2-40B4-BE49-F238E27FC236}">
                  <a16:creationId xmlns:a16="http://schemas.microsoft.com/office/drawing/2014/main" id="{FE6D1BBF-AB55-A98B-53D0-096093918B37}"/>
                </a:ext>
              </a:extLst>
            </p:cNvPr>
            <p:cNvSpPr/>
            <p:nvPr/>
          </p:nvSpPr>
          <p:spPr>
            <a:xfrm>
              <a:off x="7743365" y="3124545"/>
              <a:ext cx="243402" cy="243402"/>
            </a:xfrm>
            <a:prstGeom prst="roundRect">
              <a:avLst/>
            </a:prstGeom>
            <a:gradFill rotWithShape="1">
              <a:gsLst>
                <a:gs pos="0">
                  <a:srgbClr val="4CC9C9"/>
                </a:gs>
                <a:gs pos="50000">
                  <a:srgbClr val="3BC1C1"/>
                </a:gs>
                <a:gs pos="100000">
                  <a:srgbClr val="34B5B3"/>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white"/>
                </a:solidFill>
                <a:effectLst/>
                <a:uLnTx/>
                <a:uFillTx/>
                <a:latin typeface="Aptos Display" panose="02110004020202020204"/>
                <a:ea typeface="+mn-ea"/>
                <a:cs typeface="+mn-cs"/>
              </a:endParaRPr>
            </a:p>
          </p:txBody>
        </p:sp>
        <p:sp>
          <p:nvSpPr>
            <p:cNvPr id="102" name="TextBox 101">
              <a:extLst>
                <a:ext uri="{FF2B5EF4-FFF2-40B4-BE49-F238E27FC236}">
                  <a16:creationId xmlns:a16="http://schemas.microsoft.com/office/drawing/2014/main" id="{9181CB4E-E360-6438-9E7D-80A1D1300A63}"/>
                </a:ext>
              </a:extLst>
            </p:cNvPr>
            <p:cNvSpPr txBox="1"/>
            <p:nvPr/>
          </p:nvSpPr>
          <p:spPr>
            <a:xfrm>
              <a:off x="7441851" y="2336502"/>
              <a:ext cx="85151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FFFFFF"/>
                  </a:solidFill>
                  <a:effectLst/>
                  <a:uLnTx/>
                  <a:uFillTx/>
                  <a:latin typeface="Aptos Display" panose="02110004020202020204"/>
                  <a:ea typeface="+mn-ea"/>
                  <a:cs typeface="+mn-cs"/>
                </a:rPr>
                <a:t>2021</a:t>
              </a:r>
              <a:endParaRPr kumimoji="0" lang="id-ID" sz="2400" b="1" i="0" u="none" strike="noStrike" kern="0" cap="none" spc="0" normalizeH="0" baseline="0" noProof="0">
                <a:ln>
                  <a:noFill/>
                </a:ln>
                <a:solidFill>
                  <a:srgbClr val="FFFFFF"/>
                </a:solidFill>
                <a:effectLst/>
                <a:uLnTx/>
                <a:uFillTx/>
                <a:latin typeface="Aptos Display" panose="02110004020202020204"/>
                <a:ea typeface="+mn-ea"/>
                <a:cs typeface="+mn-cs"/>
              </a:endParaRPr>
            </a:p>
          </p:txBody>
        </p:sp>
      </p:grpSp>
      <p:grpSp>
        <p:nvGrpSpPr>
          <p:cNvPr id="152" name="Group 151">
            <a:extLst>
              <a:ext uri="{FF2B5EF4-FFF2-40B4-BE49-F238E27FC236}">
                <a16:creationId xmlns:a16="http://schemas.microsoft.com/office/drawing/2014/main" id="{3E099259-2225-0177-079E-089A89DD30AA}"/>
              </a:ext>
            </a:extLst>
          </p:cNvPr>
          <p:cNvGrpSpPr/>
          <p:nvPr/>
        </p:nvGrpSpPr>
        <p:grpSpPr>
          <a:xfrm>
            <a:off x="10588757" y="2216434"/>
            <a:ext cx="1316736" cy="1031445"/>
            <a:chOff x="10588757" y="2336502"/>
            <a:chExt cx="1316736" cy="1031445"/>
          </a:xfrm>
        </p:grpSpPr>
        <p:sp>
          <p:nvSpPr>
            <p:cNvPr id="104" name="Shape 742">
              <a:extLst>
                <a:ext uri="{FF2B5EF4-FFF2-40B4-BE49-F238E27FC236}">
                  <a16:creationId xmlns:a16="http://schemas.microsoft.com/office/drawing/2014/main" id="{9F21320A-6C00-E0D7-F74F-BBBBA63456CA}"/>
                </a:ext>
              </a:extLst>
            </p:cNvPr>
            <p:cNvSpPr/>
            <p:nvPr/>
          </p:nvSpPr>
          <p:spPr>
            <a:xfrm rot="16200000">
              <a:off x="10986774" y="1938485"/>
              <a:ext cx="520701" cy="1316736"/>
            </a:xfrm>
            <a:custGeom>
              <a:avLst/>
              <a:gdLst/>
              <a:ahLst/>
              <a:cxnLst>
                <a:cxn ang="0">
                  <a:pos x="wd2" y="hd2"/>
                </a:cxn>
                <a:cxn ang="5400000">
                  <a:pos x="wd2" y="hd2"/>
                </a:cxn>
                <a:cxn ang="10800000">
                  <a:pos x="wd2" y="hd2"/>
                </a:cxn>
                <a:cxn ang="16200000">
                  <a:pos x="wd2" y="hd2"/>
                </a:cxn>
              </a:cxnLst>
              <a:rect l="0" t="0" r="r" b="b"/>
              <a:pathLst>
                <a:path w="21600" h="21600" extrusionOk="0">
                  <a:moveTo>
                    <a:pt x="4478" y="0"/>
                  </a:moveTo>
                  <a:cubicBezTo>
                    <a:pt x="3751" y="0"/>
                    <a:pt x="3161" y="151"/>
                    <a:pt x="3161" y="338"/>
                  </a:cubicBezTo>
                  <a:lnTo>
                    <a:pt x="3161" y="10127"/>
                  </a:lnTo>
                  <a:lnTo>
                    <a:pt x="0" y="10800"/>
                  </a:lnTo>
                  <a:lnTo>
                    <a:pt x="3161" y="11473"/>
                  </a:lnTo>
                  <a:lnTo>
                    <a:pt x="3161" y="21262"/>
                  </a:lnTo>
                  <a:cubicBezTo>
                    <a:pt x="3161" y="21449"/>
                    <a:pt x="3751" y="21600"/>
                    <a:pt x="4478" y="21600"/>
                  </a:cubicBezTo>
                  <a:lnTo>
                    <a:pt x="20283" y="21600"/>
                  </a:lnTo>
                  <a:cubicBezTo>
                    <a:pt x="21010" y="21600"/>
                    <a:pt x="21600" y="21449"/>
                    <a:pt x="21600" y="21262"/>
                  </a:cubicBezTo>
                  <a:lnTo>
                    <a:pt x="21600" y="338"/>
                  </a:lnTo>
                  <a:cubicBezTo>
                    <a:pt x="21600" y="151"/>
                    <a:pt x="21010" y="0"/>
                    <a:pt x="20283" y="0"/>
                  </a:cubicBezTo>
                  <a:lnTo>
                    <a:pt x="4478" y="0"/>
                  </a:lnTo>
                  <a:close/>
                </a:path>
              </a:pathLst>
            </a:custGeom>
            <a:gradFill flip="none" rotWithShape="1">
              <a:gsLst>
                <a:gs pos="0">
                  <a:srgbClr val="FFC000">
                    <a:satMod val="103000"/>
                    <a:tint val="94000"/>
                    <a:lumMod val="99000"/>
                    <a:lumOff val="1000"/>
                  </a:srgbClr>
                </a:gs>
                <a:gs pos="50000">
                  <a:srgbClr val="FFC000">
                    <a:satMod val="110000"/>
                    <a:lumMod val="100000"/>
                    <a:shade val="100000"/>
                  </a:srgbClr>
                </a:gs>
                <a:gs pos="100000">
                  <a:srgbClr val="FFC000">
                    <a:lumMod val="99000"/>
                    <a:satMod val="120000"/>
                    <a:shade val="78000"/>
                  </a:srgbClr>
                </a:gs>
              </a:gsLst>
              <a:lin ang="10800000" scaled="1"/>
              <a:tileRect/>
            </a:gradFill>
            <a:ln w="6350" cap="flat" cmpd="sng" algn="ctr">
              <a:noFill/>
              <a:prstDash val="solid"/>
              <a:miter lim="800000"/>
            </a:ln>
            <a:effectLst/>
          </p:spPr>
          <p:txBody>
            <a:bodyPr wrap="square" lIns="19050" tIns="19050" rIns="19050" bIns="19050" numCol="1" anchor="ctr">
              <a:noAutofit/>
            </a:bodyPr>
            <a:lstStyle/>
            <a:p>
              <a:pPr marL="0" marR="0" lvl="0" indent="0" algn="l" defTabSz="228600" rtl="0" eaLnBrk="1" fontAlgn="auto" latinLnBrk="0" hangingPunct="1">
                <a:lnSpc>
                  <a:spcPct val="100000"/>
                </a:lnSpc>
                <a:spcBef>
                  <a:spcPts val="0"/>
                </a:spcBef>
                <a:spcAft>
                  <a:spcPts val="0"/>
                </a:spcAft>
                <a:buClrTx/>
                <a:buSzTx/>
                <a:buFontTx/>
                <a:buNone/>
                <a:tabLst/>
                <a:defRPr sz="3000" spc="209">
                  <a:solidFill>
                    <a:srgbClr val="F26D99"/>
                  </a:solidFill>
                  <a:effectLst>
                    <a:outerShdw blurRad="38100" dist="12700" dir="5400000" rotWithShape="0">
                      <a:srgbClr val="000000">
                        <a:alpha val="50000"/>
                      </a:srgbClr>
                    </a:outerShdw>
                  </a:effectLst>
                  <a:latin typeface="FontAwesome"/>
                  <a:ea typeface="FontAwesome"/>
                  <a:cs typeface="FontAwesome"/>
                  <a:sym typeface="FontAwesome"/>
                </a:defRPr>
              </a:pPr>
              <a:endParaRPr kumimoji="0" sz="2400" b="0" i="0" u="none" strike="noStrike" kern="0" cap="none" spc="209" normalizeH="0" baseline="0" noProof="0">
                <a:ln>
                  <a:noFill/>
                </a:ln>
                <a:solidFill>
                  <a:srgbClr val="F26D99"/>
                </a:solidFill>
                <a:effectLst>
                  <a:outerShdw blurRad="38100" dist="12700" dir="5400000" rotWithShape="0">
                    <a:srgbClr val="000000">
                      <a:alpha val="50000"/>
                    </a:srgbClr>
                  </a:outerShdw>
                </a:effectLst>
                <a:uLnTx/>
                <a:uFillTx/>
                <a:latin typeface="Aptos Display" panose="02110004020202020204"/>
                <a:ea typeface="FontAwesome"/>
                <a:cs typeface="FontAwesome"/>
                <a:sym typeface="FontAwesome"/>
              </a:endParaRPr>
            </a:p>
          </p:txBody>
        </p:sp>
        <p:sp>
          <p:nvSpPr>
            <p:cNvPr id="107" name="Rectangle: Rounded Corners 106">
              <a:extLst>
                <a:ext uri="{FF2B5EF4-FFF2-40B4-BE49-F238E27FC236}">
                  <a16:creationId xmlns:a16="http://schemas.microsoft.com/office/drawing/2014/main" id="{15F1358C-8345-FB94-09F2-3A8C52614696}"/>
                </a:ext>
              </a:extLst>
            </p:cNvPr>
            <p:cNvSpPr/>
            <p:nvPr/>
          </p:nvSpPr>
          <p:spPr>
            <a:xfrm>
              <a:off x="11125423" y="3124545"/>
              <a:ext cx="243402" cy="243402"/>
            </a:xfrm>
            <a:prstGeom prst="round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white"/>
                </a:solidFill>
                <a:effectLst/>
                <a:uLnTx/>
                <a:uFillTx/>
                <a:latin typeface="Aptos Display" panose="02110004020202020204"/>
                <a:ea typeface="+mn-ea"/>
                <a:cs typeface="+mn-cs"/>
              </a:endParaRPr>
            </a:p>
          </p:txBody>
        </p:sp>
        <p:sp>
          <p:nvSpPr>
            <p:cNvPr id="108" name="TextBox 107">
              <a:extLst>
                <a:ext uri="{FF2B5EF4-FFF2-40B4-BE49-F238E27FC236}">
                  <a16:creationId xmlns:a16="http://schemas.microsoft.com/office/drawing/2014/main" id="{2795A67E-CB5A-973D-1883-2051EF8C3071}"/>
                </a:ext>
              </a:extLst>
            </p:cNvPr>
            <p:cNvSpPr txBox="1"/>
            <p:nvPr/>
          </p:nvSpPr>
          <p:spPr>
            <a:xfrm>
              <a:off x="10821367" y="2336502"/>
              <a:ext cx="85151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FFFFFF"/>
                  </a:solidFill>
                  <a:effectLst/>
                  <a:uLnTx/>
                  <a:uFillTx/>
                  <a:latin typeface="Aptos Display" panose="02110004020202020204"/>
                  <a:ea typeface="+mn-ea"/>
                  <a:cs typeface="+mn-cs"/>
                </a:rPr>
                <a:t>2023</a:t>
              </a:r>
              <a:endParaRPr kumimoji="0" lang="id-ID" sz="2400" b="1" i="0" u="none" strike="noStrike" kern="0" cap="none" spc="0" normalizeH="0" baseline="0" noProof="0">
                <a:ln>
                  <a:noFill/>
                </a:ln>
                <a:solidFill>
                  <a:srgbClr val="FFFFFF"/>
                </a:solidFill>
                <a:effectLst/>
                <a:uLnTx/>
                <a:uFillTx/>
                <a:latin typeface="Aptos Display" panose="02110004020202020204"/>
                <a:ea typeface="+mn-ea"/>
                <a:cs typeface="+mn-cs"/>
              </a:endParaRPr>
            </a:p>
          </p:txBody>
        </p:sp>
      </p:grpSp>
      <p:grpSp>
        <p:nvGrpSpPr>
          <p:cNvPr id="151" name="Group 150">
            <a:extLst>
              <a:ext uri="{FF2B5EF4-FFF2-40B4-BE49-F238E27FC236}">
                <a16:creationId xmlns:a16="http://schemas.microsoft.com/office/drawing/2014/main" id="{958277F6-30BD-35CB-8075-7FD5A5D10BE7}"/>
              </a:ext>
            </a:extLst>
          </p:cNvPr>
          <p:cNvGrpSpPr/>
          <p:nvPr/>
        </p:nvGrpSpPr>
        <p:grpSpPr>
          <a:xfrm>
            <a:off x="8888221" y="3004477"/>
            <a:ext cx="1316736" cy="994980"/>
            <a:chOff x="8959036" y="3124545"/>
            <a:chExt cx="1316736" cy="994980"/>
          </a:xfrm>
        </p:grpSpPr>
        <p:sp>
          <p:nvSpPr>
            <p:cNvPr id="110" name="Shape 725">
              <a:extLst>
                <a:ext uri="{FF2B5EF4-FFF2-40B4-BE49-F238E27FC236}">
                  <a16:creationId xmlns:a16="http://schemas.microsoft.com/office/drawing/2014/main" id="{33B3F3A7-25E6-237A-81C6-A26FD4DA338C}"/>
                </a:ext>
              </a:extLst>
            </p:cNvPr>
            <p:cNvSpPr/>
            <p:nvPr/>
          </p:nvSpPr>
          <p:spPr>
            <a:xfrm rot="5400000">
              <a:off x="9357053" y="3171853"/>
              <a:ext cx="520701" cy="1316736"/>
            </a:xfrm>
            <a:custGeom>
              <a:avLst/>
              <a:gdLst/>
              <a:ahLst/>
              <a:cxnLst>
                <a:cxn ang="0">
                  <a:pos x="wd2" y="hd2"/>
                </a:cxn>
                <a:cxn ang="5400000">
                  <a:pos x="wd2" y="hd2"/>
                </a:cxn>
                <a:cxn ang="10800000">
                  <a:pos x="wd2" y="hd2"/>
                </a:cxn>
                <a:cxn ang="16200000">
                  <a:pos x="wd2" y="hd2"/>
                </a:cxn>
              </a:cxnLst>
              <a:rect l="0" t="0" r="r" b="b"/>
              <a:pathLst>
                <a:path w="21600" h="21600" extrusionOk="0">
                  <a:moveTo>
                    <a:pt x="4478" y="0"/>
                  </a:moveTo>
                  <a:cubicBezTo>
                    <a:pt x="3751" y="0"/>
                    <a:pt x="3161" y="151"/>
                    <a:pt x="3161" y="338"/>
                  </a:cubicBezTo>
                  <a:lnTo>
                    <a:pt x="3161" y="10127"/>
                  </a:lnTo>
                  <a:lnTo>
                    <a:pt x="0" y="10800"/>
                  </a:lnTo>
                  <a:lnTo>
                    <a:pt x="3161" y="11473"/>
                  </a:lnTo>
                  <a:lnTo>
                    <a:pt x="3161" y="21262"/>
                  </a:lnTo>
                  <a:cubicBezTo>
                    <a:pt x="3161" y="21449"/>
                    <a:pt x="3751" y="21600"/>
                    <a:pt x="4478" y="21600"/>
                  </a:cubicBezTo>
                  <a:lnTo>
                    <a:pt x="20283" y="21600"/>
                  </a:lnTo>
                  <a:cubicBezTo>
                    <a:pt x="21010" y="21600"/>
                    <a:pt x="21600" y="21449"/>
                    <a:pt x="21600" y="21262"/>
                  </a:cubicBezTo>
                  <a:lnTo>
                    <a:pt x="21600" y="338"/>
                  </a:lnTo>
                  <a:cubicBezTo>
                    <a:pt x="21600" y="151"/>
                    <a:pt x="21010" y="0"/>
                    <a:pt x="20283" y="0"/>
                  </a:cubicBezTo>
                  <a:lnTo>
                    <a:pt x="4478" y="0"/>
                  </a:lnTo>
                  <a:close/>
                </a:path>
              </a:pathLst>
            </a:custGeom>
            <a:gradFill flip="none"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0" scaled="1"/>
              <a:tileRect/>
            </a:gradFill>
            <a:ln w="6350" cap="flat" cmpd="sng" algn="ctr">
              <a:noFill/>
              <a:prstDash val="solid"/>
              <a:miter lim="800000"/>
            </a:ln>
            <a:effectLst/>
          </p:spPr>
          <p:txBody>
            <a:bodyPr wrap="square" lIns="19050" tIns="19050" rIns="19050" bIns="19050" numCol="1" anchor="ctr">
              <a:noAutofit/>
            </a:bodyPr>
            <a:lstStyle/>
            <a:p>
              <a:pPr marL="0" marR="0" lvl="0" indent="0" algn="l" defTabSz="228600" rtl="0" eaLnBrk="1" fontAlgn="auto" latinLnBrk="0" hangingPunct="1">
                <a:lnSpc>
                  <a:spcPct val="100000"/>
                </a:lnSpc>
                <a:spcBef>
                  <a:spcPts val="0"/>
                </a:spcBef>
                <a:spcAft>
                  <a:spcPts val="0"/>
                </a:spcAft>
                <a:buClrTx/>
                <a:buSzTx/>
                <a:buFontTx/>
                <a:buNone/>
                <a:tabLst/>
                <a:defRPr sz="3000" spc="209">
                  <a:solidFill>
                    <a:srgbClr val="F26D99"/>
                  </a:solidFill>
                  <a:effectLst>
                    <a:outerShdw blurRad="38100" dist="12700" dir="5400000" rotWithShape="0">
                      <a:srgbClr val="000000">
                        <a:alpha val="50000"/>
                      </a:srgbClr>
                    </a:outerShdw>
                  </a:effectLst>
                  <a:latin typeface="FontAwesome"/>
                  <a:ea typeface="FontAwesome"/>
                  <a:cs typeface="FontAwesome"/>
                  <a:sym typeface="FontAwesome"/>
                </a:defRPr>
              </a:pPr>
              <a:endParaRPr kumimoji="0" sz="2400" b="0" i="0" u="none" strike="noStrike" kern="0" cap="none" spc="209" normalizeH="0" baseline="0" noProof="0">
                <a:ln>
                  <a:noFill/>
                </a:ln>
                <a:solidFill>
                  <a:srgbClr val="F26D99"/>
                </a:solidFill>
                <a:effectLst>
                  <a:outerShdw blurRad="38100" dist="12700" dir="5400000" rotWithShape="0">
                    <a:srgbClr val="000000">
                      <a:alpha val="50000"/>
                    </a:srgbClr>
                  </a:outerShdw>
                </a:effectLst>
                <a:uLnTx/>
                <a:uFillTx/>
                <a:latin typeface="Aptos Display" panose="02110004020202020204"/>
                <a:ea typeface="FontAwesome"/>
                <a:cs typeface="FontAwesome"/>
                <a:sym typeface="FontAwesome"/>
              </a:endParaRPr>
            </a:p>
          </p:txBody>
        </p:sp>
        <p:sp>
          <p:nvSpPr>
            <p:cNvPr id="113" name="Rectangle: Rounded Corners 112">
              <a:extLst>
                <a:ext uri="{FF2B5EF4-FFF2-40B4-BE49-F238E27FC236}">
                  <a16:creationId xmlns:a16="http://schemas.microsoft.com/office/drawing/2014/main" id="{0A2CEBA6-B4DC-F1B0-9441-C9D3329C4E86}"/>
                </a:ext>
              </a:extLst>
            </p:cNvPr>
            <p:cNvSpPr/>
            <p:nvPr/>
          </p:nvSpPr>
          <p:spPr>
            <a:xfrm>
              <a:off x="9494431" y="3124545"/>
              <a:ext cx="243402" cy="243402"/>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white"/>
                </a:solidFill>
                <a:effectLst/>
                <a:uLnTx/>
                <a:uFillTx/>
                <a:latin typeface="Aptos Display" panose="02110004020202020204"/>
                <a:ea typeface="+mn-ea"/>
                <a:cs typeface="+mn-cs"/>
              </a:endParaRPr>
            </a:p>
          </p:txBody>
        </p:sp>
        <p:sp>
          <p:nvSpPr>
            <p:cNvPr id="114" name="TextBox 113">
              <a:extLst>
                <a:ext uri="{FF2B5EF4-FFF2-40B4-BE49-F238E27FC236}">
                  <a16:creationId xmlns:a16="http://schemas.microsoft.com/office/drawing/2014/main" id="{500B5E58-593E-FEA8-EC4C-AF47334799AC}"/>
                </a:ext>
              </a:extLst>
            </p:cNvPr>
            <p:cNvSpPr txBox="1"/>
            <p:nvPr/>
          </p:nvSpPr>
          <p:spPr>
            <a:xfrm>
              <a:off x="9191646" y="3657860"/>
              <a:ext cx="85151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FFFFFF"/>
                  </a:solidFill>
                  <a:effectLst/>
                  <a:uLnTx/>
                  <a:uFillTx/>
                  <a:latin typeface="Aptos Display" panose="02110004020202020204"/>
                  <a:ea typeface="+mn-ea"/>
                  <a:cs typeface="+mn-cs"/>
                </a:rPr>
                <a:t>2022</a:t>
              </a:r>
              <a:endParaRPr kumimoji="0" lang="id-ID" sz="2400" b="1" i="0" u="none" strike="noStrike" kern="0" cap="none" spc="0" normalizeH="0" baseline="0" noProof="0">
                <a:ln>
                  <a:noFill/>
                </a:ln>
                <a:solidFill>
                  <a:srgbClr val="FFFFFF"/>
                </a:solidFill>
                <a:effectLst/>
                <a:uLnTx/>
                <a:uFillTx/>
                <a:latin typeface="Aptos Display" panose="02110004020202020204"/>
                <a:ea typeface="+mn-ea"/>
                <a:cs typeface="+mn-cs"/>
              </a:endParaRPr>
            </a:p>
          </p:txBody>
        </p:sp>
      </p:grpSp>
      <p:sp>
        <p:nvSpPr>
          <p:cNvPr id="138" name="Title 1">
            <a:extLst>
              <a:ext uri="{FF2B5EF4-FFF2-40B4-BE49-F238E27FC236}">
                <a16:creationId xmlns:a16="http://schemas.microsoft.com/office/drawing/2014/main" id="{7947DDFF-C979-0656-BB32-215704A09C1C}"/>
              </a:ext>
            </a:extLst>
          </p:cNvPr>
          <p:cNvSpPr txBox="1">
            <a:spLocks/>
          </p:cNvSpPr>
          <p:nvPr/>
        </p:nvSpPr>
        <p:spPr>
          <a:xfrm>
            <a:off x="38863" y="165411"/>
            <a:ext cx="12134664" cy="990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j-ea"/>
                <a:cs typeface="Calibri Light" panose="020F0302020204030204" pitchFamily="34" charset="0"/>
              </a:rPr>
              <a:t>Our Role in Open Government </a:t>
            </a:r>
          </a:p>
        </p:txBody>
      </p:sp>
      <p:grpSp>
        <p:nvGrpSpPr>
          <p:cNvPr id="153" name="Group 152">
            <a:extLst>
              <a:ext uri="{FF2B5EF4-FFF2-40B4-BE49-F238E27FC236}">
                <a16:creationId xmlns:a16="http://schemas.microsoft.com/office/drawing/2014/main" id="{04AE7E76-34CE-CC34-E572-E3428E5CB28D}"/>
              </a:ext>
            </a:extLst>
          </p:cNvPr>
          <p:cNvGrpSpPr/>
          <p:nvPr/>
        </p:nvGrpSpPr>
        <p:grpSpPr>
          <a:xfrm>
            <a:off x="8517534" y="1047292"/>
            <a:ext cx="2080458" cy="1897465"/>
            <a:chOff x="430836" y="4122470"/>
            <a:chExt cx="2085119" cy="1897465"/>
          </a:xfrm>
        </p:grpSpPr>
        <p:sp>
          <p:nvSpPr>
            <p:cNvPr id="154" name="TextBox 153">
              <a:extLst>
                <a:ext uri="{FF2B5EF4-FFF2-40B4-BE49-F238E27FC236}">
                  <a16:creationId xmlns:a16="http://schemas.microsoft.com/office/drawing/2014/main" id="{DBD595C4-69F1-64BD-C7CE-276F71F86F1C}"/>
                </a:ext>
              </a:extLst>
            </p:cNvPr>
            <p:cNvSpPr txBox="1"/>
            <p:nvPr/>
          </p:nvSpPr>
          <p:spPr>
            <a:xfrm>
              <a:off x="1091669" y="4122470"/>
              <a:ext cx="763454"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F3F3F"/>
                  </a:solidFill>
                  <a:effectLst/>
                  <a:uLnTx/>
                  <a:uFillTx/>
                  <a:latin typeface="Calibri Light" panose="020F0302020204030204" pitchFamily="34" charset="0"/>
                  <a:ea typeface="+mn-ea"/>
                  <a:cs typeface="Calibri Light" panose="020F0302020204030204" pitchFamily="34" charset="0"/>
                </a:rPr>
                <a:t>GEO.ca</a:t>
              </a:r>
              <a:endParaRPr kumimoji="0" lang="id-ID" sz="1600" b="1" i="0" u="none" strike="noStrike" kern="1200" cap="none" spc="0" normalizeH="0" baseline="0" noProof="0">
                <a:ln>
                  <a:noFill/>
                </a:ln>
                <a:solidFill>
                  <a:srgbClr val="3F3F3F"/>
                </a:solidFill>
                <a:effectLst/>
                <a:uLnTx/>
                <a:uFillTx/>
                <a:latin typeface="Calibri Light" panose="020F0302020204030204" pitchFamily="34" charset="0"/>
                <a:ea typeface="+mn-ea"/>
                <a:cs typeface="Calibri Light" panose="020F0302020204030204" pitchFamily="34" charset="0"/>
              </a:endParaRPr>
            </a:p>
          </p:txBody>
        </p:sp>
        <p:sp>
          <p:nvSpPr>
            <p:cNvPr id="155" name="Rectangle 154">
              <a:extLst>
                <a:ext uri="{FF2B5EF4-FFF2-40B4-BE49-F238E27FC236}">
                  <a16:creationId xmlns:a16="http://schemas.microsoft.com/office/drawing/2014/main" id="{5C022920-F9B0-D15C-B84D-9EA5F8ABBEA4}"/>
                </a:ext>
              </a:extLst>
            </p:cNvPr>
            <p:cNvSpPr/>
            <p:nvPr/>
          </p:nvSpPr>
          <p:spPr>
            <a:xfrm>
              <a:off x="430836" y="4419497"/>
              <a:ext cx="2085119" cy="160043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GEO.ca launches in Fall 2022, a result of 7 years of F/P/T collaborative effort, to enable geospatial data accessibility and discoverability via a single platform. </a:t>
              </a:r>
            </a:p>
          </p:txBody>
        </p:sp>
      </p:grpSp>
      <p:grpSp>
        <p:nvGrpSpPr>
          <p:cNvPr id="156" name="Group 155">
            <a:extLst>
              <a:ext uri="{FF2B5EF4-FFF2-40B4-BE49-F238E27FC236}">
                <a16:creationId xmlns:a16="http://schemas.microsoft.com/office/drawing/2014/main" id="{813C6055-C175-91E7-8A57-A427709E249B}"/>
              </a:ext>
            </a:extLst>
          </p:cNvPr>
          <p:cNvGrpSpPr/>
          <p:nvPr/>
        </p:nvGrpSpPr>
        <p:grpSpPr>
          <a:xfrm>
            <a:off x="3422775" y="3327425"/>
            <a:ext cx="2050787" cy="2797712"/>
            <a:chOff x="430836" y="4122470"/>
            <a:chExt cx="1985617" cy="2797712"/>
          </a:xfrm>
        </p:grpSpPr>
        <p:sp>
          <p:nvSpPr>
            <p:cNvPr id="157" name="TextBox 156">
              <a:extLst>
                <a:ext uri="{FF2B5EF4-FFF2-40B4-BE49-F238E27FC236}">
                  <a16:creationId xmlns:a16="http://schemas.microsoft.com/office/drawing/2014/main" id="{11662335-B841-E48F-A303-8E9FF9DF17C5}"/>
                </a:ext>
              </a:extLst>
            </p:cNvPr>
            <p:cNvSpPr txBox="1"/>
            <p:nvPr/>
          </p:nvSpPr>
          <p:spPr>
            <a:xfrm>
              <a:off x="492530" y="4122470"/>
              <a:ext cx="1862228"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F3F3F"/>
                  </a:solidFill>
                  <a:effectLst/>
                  <a:uLnTx/>
                  <a:uFillTx/>
                  <a:latin typeface="Calibri Light" panose="020F0302020204030204" pitchFamily="34" charset="0"/>
                  <a:ea typeface="+mn-ea"/>
                  <a:cs typeface="Calibri Light" panose="020F0302020204030204" pitchFamily="34" charset="0"/>
                </a:rPr>
                <a:t>Expanded Data Scope</a:t>
              </a:r>
              <a:endParaRPr kumimoji="0" lang="id-ID" sz="1600" b="1" i="0" u="none" strike="noStrike" kern="1200" cap="none" spc="0" normalizeH="0" baseline="0" noProof="0">
                <a:ln>
                  <a:noFill/>
                </a:ln>
                <a:solidFill>
                  <a:srgbClr val="3F3F3F"/>
                </a:solidFill>
                <a:effectLst/>
                <a:uLnTx/>
                <a:uFillTx/>
                <a:latin typeface="Calibri Light" panose="020F0302020204030204" pitchFamily="34" charset="0"/>
                <a:ea typeface="+mn-ea"/>
                <a:cs typeface="Calibri Light" panose="020F0302020204030204" pitchFamily="34" charset="0"/>
              </a:endParaRPr>
            </a:p>
          </p:txBody>
        </p:sp>
        <p:sp>
          <p:nvSpPr>
            <p:cNvPr id="158" name="Rectangle 157">
              <a:extLst>
                <a:ext uri="{FF2B5EF4-FFF2-40B4-BE49-F238E27FC236}">
                  <a16:creationId xmlns:a16="http://schemas.microsoft.com/office/drawing/2014/main" id="{5EA61138-A8D6-2B88-CF13-942F1BD5A8B2}"/>
                </a:ext>
              </a:extLst>
            </p:cNvPr>
            <p:cNvSpPr/>
            <p:nvPr/>
          </p:nvSpPr>
          <p:spPr>
            <a:xfrm>
              <a:off x="430836" y="4419497"/>
              <a:ext cx="1985617" cy="25006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Scope expands to integrate open P/T data, leading to beginning of Federated Search Project.</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CCMEO contributes to Canada’s 4</a:t>
              </a:r>
              <a:r>
                <a:rPr kumimoji="0" lang="en-US" sz="1400" b="0" i="0" u="none" strike="noStrike" kern="1200" cap="none" spc="0" normalizeH="0" baseline="30000" noProof="0">
                  <a:ln>
                    <a:noFill/>
                  </a:ln>
                  <a:solidFill>
                    <a:prstClr val="black"/>
                  </a:solidFill>
                  <a:effectLst/>
                  <a:uLnTx/>
                  <a:uFillTx/>
                  <a:latin typeface="Calibri Light" panose="020F0302020204030204" pitchFamily="34" charset="0"/>
                  <a:ea typeface="+mn-ea"/>
                  <a:cs typeface="Calibri Light" panose="020F0302020204030204" pitchFamily="34" charset="0"/>
                </a:rPr>
                <a:t>th</a:t>
              </a:r>
              <a:r>
                <a:rPr kumimoji="0" lang="en-US" sz="1400" b="0" i="0" u="none" strike="noStrike" kern="120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 National Action Plan on Open Government by assessing quality of hundreds of geospatial datasets on Open Maps. </a:t>
              </a:r>
            </a:p>
          </p:txBody>
        </p:sp>
      </p:grpSp>
      <p:grpSp>
        <p:nvGrpSpPr>
          <p:cNvPr id="159" name="Group 158">
            <a:extLst>
              <a:ext uri="{FF2B5EF4-FFF2-40B4-BE49-F238E27FC236}">
                <a16:creationId xmlns:a16="http://schemas.microsoft.com/office/drawing/2014/main" id="{D9162F90-6160-4CB0-A1E0-0324F55BC82C}"/>
              </a:ext>
            </a:extLst>
          </p:cNvPr>
          <p:cNvGrpSpPr/>
          <p:nvPr/>
        </p:nvGrpSpPr>
        <p:grpSpPr>
          <a:xfrm>
            <a:off x="5220385" y="1302690"/>
            <a:ext cx="1847012" cy="1642067"/>
            <a:chOff x="537644" y="4122470"/>
            <a:chExt cx="1928399" cy="1642067"/>
          </a:xfrm>
        </p:grpSpPr>
        <p:sp>
          <p:nvSpPr>
            <p:cNvPr id="160" name="TextBox 159">
              <a:extLst>
                <a:ext uri="{FF2B5EF4-FFF2-40B4-BE49-F238E27FC236}">
                  <a16:creationId xmlns:a16="http://schemas.microsoft.com/office/drawing/2014/main" id="{DF74C085-98D4-6D24-B773-CC14E3239F5D}"/>
                </a:ext>
              </a:extLst>
            </p:cNvPr>
            <p:cNvSpPr txBox="1"/>
            <p:nvPr/>
          </p:nvSpPr>
          <p:spPr>
            <a:xfrm>
              <a:off x="686862" y="4122470"/>
              <a:ext cx="1629963" cy="5355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F3F3F"/>
                  </a:solidFill>
                  <a:effectLst/>
                  <a:uLnTx/>
                  <a:uFillTx/>
                  <a:latin typeface="Calibri Light" panose="020F0302020204030204" pitchFamily="34" charset="0"/>
                  <a:ea typeface="+mn-ea"/>
                  <a:cs typeface="Calibri Light" panose="020F0302020204030204" pitchFamily="34" charset="0"/>
                </a:rPr>
                <a:t>Federated Open Data Search</a:t>
              </a:r>
              <a:endParaRPr kumimoji="0" lang="id-ID" sz="1600" b="1" i="0" u="none" strike="noStrike" kern="1200" cap="none" spc="0" normalizeH="0" baseline="0" noProof="0">
                <a:ln>
                  <a:noFill/>
                </a:ln>
                <a:solidFill>
                  <a:srgbClr val="3F3F3F"/>
                </a:solidFill>
                <a:effectLst/>
                <a:uLnTx/>
                <a:uFillTx/>
                <a:latin typeface="Calibri Light" panose="020F0302020204030204" pitchFamily="34" charset="0"/>
                <a:ea typeface="+mn-ea"/>
                <a:cs typeface="Calibri Light" panose="020F0302020204030204" pitchFamily="34" charset="0"/>
              </a:endParaRPr>
            </a:p>
          </p:txBody>
        </p:sp>
        <p:sp>
          <p:nvSpPr>
            <p:cNvPr id="161" name="Rectangle 160">
              <a:extLst>
                <a:ext uri="{FF2B5EF4-FFF2-40B4-BE49-F238E27FC236}">
                  <a16:creationId xmlns:a16="http://schemas.microsoft.com/office/drawing/2014/main" id="{ED74ECF3-FD96-A89F-F8BD-CFC079B8A1E9}"/>
                </a:ext>
              </a:extLst>
            </p:cNvPr>
            <p:cNvSpPr/>
            <p:nvPr/>
          </p:nvSpPr>
          <p:spPr>
            <a:xfrm>
              <a:off x="537644" y="4594986"/>
              <a:ext cx="1928399" cy="116955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Federated Open Data Search continues with a commitment under Canada’s 5</a:t>
              </a:r>
              <a:r>
                <a:rPr kumimoji="0" lang="en-US" sz="1400" b="0" i="0" u="none" strike="noStrike" kern="1200" cap="none" spc="0" normalizeH="0" baseline="30000" noProof="0">
                  <a:ln>
                    <a:noFill/>
                  </a:ln>
                  <a:solidFill>
                    <a:prstClr val="black"/>
                  </a:solidFill>
                  <a:effectLst/>
                  <a:uLnTx/>
                  <a:uFillTx/>
                  <a:latin typeface="Calibri Light" panose="020F0302020204030204" pitchFamily="34" charset="0"/>
                  <a:ea typeface="+mn-ea"/>
                  <a:cs typeface="Calibri Light" panose="020F0302020204030204" pitchFamily="34" charset="0"/>
                </a:rPr>
                <a:t>th</a:t>
              </a:r>
              <a:r>
                <a:rPr kumimoji="0" lang="en-US" sz="1400" b="0" i="0" u="none" strike="noStrike" kern="120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 National Action Plan.</a:t>
              </a:r>
            </a:p>
          </p:txBody>
        </p:sp>
      </p:grpSp>
      <p:grpSp>
        <p:nvGrpSpPr>
          <p:cNvPr id="162" name="Group 161">
            <a:extLst>
              <a:ext uri="{FF2B5EF4-FFF2-40B4-BE49-F238E27FC236}">
                <a16:creationId xmlns:a16="http://schemas.microsoft.com/office/drawing/2014/main" id="{030CFF01-8782-D774-3491-5C3BBD9F299F}"/>
              </a:ext>
            </a:extLst>
          </p:cNvPr>
          <p:cNvGrpSpPr/>
          <p:nvPr/>
        </p:nvGrpSpPr>
        <p:grpSpPr>
          <a:xfrm>
            <a:off x="6896529" y="3327425"/>
            <a:ext cx="1991691" cy="2737756"/>
            <a:chOff x="757421" y="4113234"/>
            <a:chExt cx="1928399" cy="2737756"/>
          </a:xfrm>
        </p:grpSpPr>
        <p:sp>
          <p:nvSpPr>
            <p:cNvPr id="163" name="TextBox 162">
              <a:extLst>
                <a:ext uri="{FF2B5EF4-FFF2-40B4-BE49-F238E27FC236}">
                  <a16:creationId xmlns:a16="http://schemas.microsoft.com/office/drawing/2014/main" id="{9E1764F2-6B62-3222-3690-CE8001FEE673}"/>
                </a:ext>
              </a:extLst>
            </p:cNvPr>
            <p:cNvSpPr txBox="1"/>
            <p:nvPr/>
          </p:nvSpPr>
          <p:spPr>
            <a:xfrm>
              <a:off x="772773" y="4113234"/>
              <a:ext cx="1897694" cy="5355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F3F3F"/>
                  </a:solidFill>
                  <a:effectLst/>
                  <a:uLnTx/>
                  <a:uFillTx/>
                  <a:latin typeface="Calibri Light" panose="020F0302020204030204" pitchFamily="34" charset="0"/>
                  <a:ea typeface="+mn-ea"/>
                  <a:cs typeface="Calibri Light" panose="020F0302020204030204" pitchFamily="34" charset="0"/>
                </a:rPr>
                <a:t>Open Science and Data Platform (OSDP)</a:t>
              </a:r>
              <a:endParaRPr kumimoji="0" lang="id-ID" sz="1600" b="1" i="0" u="none" strike="noStrike" kern="1200" cap="none" spc="0" normalizeH="0" baseline="0" noProof="0">
                <a:ln>
                  <a:noFill/>
                </a:ln>
                <a:solidFill>
                  <a:srgbClr val="3F3F3F"/>
                </a:solidFill>
                <a:effectLst/>
                <a:uLnTx/>
                <a:uFillTx/>
                <a:latin typeface="Calibri Light" panose="020F0302020204030204" pitchFamily="34" charset="0"/>
                <a:ea typeface="+mn-ea"/>
                <a:cs typeface="Calibri Light" panose="020F0302020204030204" pitchFamily="34" charset="0"/>
              </a:endParaRPr>
            </a:p>
          </p:txBody>
        </p:sp>
        <p:sp>
          <p:nvSpPr>
            <p:cNvPr id="164" name="Rectangle 163">
              <a:extLst>
                <a:ext uri="{FF2B5EF4-FFF2-40B4-BE49-F238E27FC236}">
                  <a16:creationId xmlns:a16="http://schemas.microsoft.com/office/drawing/2014/main" id="{64793B8C-5A5B-163E-9259-B7FA36B2153D}"/>
                </a:ext>
              </a:extLst>
            </p:cNvPr>
            <p:cNvSpPr/>
            <p:nvPr/>
          </p:nvSpPr>
          <p:spPr>
            <a:xfrm>
              <a:off x="757421" y="4604221"/>
              <a:ext cx="1928399" cy="224676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The OSDP launches March 2021, to provide access to science, data, publications and information about development activities across Canada to understand cumulative effects of human activities on projects.</a:t>
              </a:r>
            </a:p>
          </p:txBody>
        </p:sp>
      </p:grpSp>
      <p:grpSp>
        <p:nvGrpSpPr>
          <p:cNvPr id="168" name="Group 167">
            <a:extLst>
              <a:ext uri="{FF2B5EF4-FFF2-40B4-BE49-F238E27FC236}">
                <a16:creationId xmlns:a16="http://schemas.microsoft.com/office/drawing/2014/main" id="{659B2462-26AE-F6F7-D49F-FD12EA779AA5}"/>
              </a:ext>
            </a:extLst>
          </p:cNvPr>
          <p:cNvGrpSpPr/>
          <p:nvPr/>
        </p:nvGrpSpPr>
        <p:grpSpPr>
          <a:xfrm>
            <a:off x="1742468" y="1693623"/>
            <a:ext cx="1991691" cy="1251134"/>
            <a:chOff x="430836" y="4122470"/>
            <a:chExt cx="1928399" cy="1251134"/>
          </a:xfrm>
        </p:grpSpPr>
        <p:sp>
          <p:nvSpPr>
            <p:cNvPr id="169" name="TextBox 168">
              <a:extLst>
                <a:ext uri="{FF2B5EF4-FFF2-40B4-BE49-F238E27FC236}">
                  <a16:creationId xmlns:a16="http://schemas.microsoft.com/office/drawing/2014/main" id="{2F37261D-16F7-1661-5A9F-A56B12C07154}"/>
                </a:ext>
              </a:extLst>
            </p:cNvPr>
            <p:cNvSpPr txBox="1"/>
            <p:nvPr/>
          </p:nvSpPr>
          <p:spPr>
            <a:xfrm>
              <a:off x="663131" y="4122470"/>
              <a:ext cx="1410142"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F3F3F"/>
                  </a:solidFill>
                  <a:effectLst/>
                  <a:uLnTx/>
                  <a:uFillTx/>
                  <a:latin typeface="Calibri Light" panose="020F0302020204030204" pitchFamily="34" charset="0"/>
                  <a:ea typeface="+mn-ea"/>
                  <a:cs typeface="Calibri Light" panose="020F0302020204030204" pitchFamily="34" charset="0"/>
                </a:rPr>
                <a:t>TBS Open Maps</a:t>
              </a:r>
              <a:endParaRPr kumimoji="0" lang="id-ID" sz="1600" b="1" i="0" u="none" strike="noStrike" kern="1200" cap="none" spc="0" normalizeH="0" baseline="0" noProof="0">
                <a:ln>
                  <a:noFill/>
                </a:ln>
                <a:solidFill>
                  <a:srgbClr val="3F3F3F"/>
                </a:solidFill>
                <a:effectLst/>
                <a:uLnTx/>
                <a:uFillTx/>
                <a:latin typeface="Calibri Light" panose="020F0302020204030204" pitchFamily="34" charset="0"/>
                <a:ea typeface="+mn-ea"/>
                <a:cs typeface="Calibri Light" panose="020F0302020204030204" pitchFamily="34" charset="0"/>
              </a:endParaRPr>
            </a:p>
          </p:txBody>
        </p:sp>
        <p:sp>
          <p:nvSpPr>
            <p:cNvPr id="170" name="Rectangle 169">
              <a:extLst>
                <a:ext uri="{FF2B5EF4-FFF2-40B4-BE49-F238E27FC236}">
                  <a16:creationId xmlns:a16="http://schemas.microsoft.com/office/drawing/2014/main" id="{DF26C590-D349-F178-AE35-C4A753B52A02}"/>
                </a:ext>
              </a:extLst>
            </p:cNvPr>
            <p:cNvSpPr/>
            <p:nvPr/>
          </p:nvSpPr>
          <p:spPr>
            <a:xfrm>
              <a:off x="430836" y="4419497"/>
              <a:ext cx="1928399"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Open Maps is launched with hundreds of authoritative geospatial data.</a:t>
              </a:r>
            </a:p>
          </p:txBody>
        </p:sp>
      </p:grpSp>
      <p:grpSp>
        <p:nvGrpSpPr>
          <p:cNvPr id="171" name="Group 170">
            <a:extLst>
              <a:ext uri="{FF2B5EF4-FFF2-40B4-BE49-F238E27FC236}">
                <a16:creationId xmlns:a16="http://schemas.microsoft.com/office/drawing/2014/main" id="{090A9885-0375-0BC4-609E-6C1967F2D7C7}"/>
              </a:ext>
            </a:extLst>
          </p:cNvPr>
          <p:cNvGrpSpPr/>
          <p:nvPr/>
        </p:nvGrpSpPr>
        <p:grpSpPr>
          <a:xfrm>
            <a:off x="10147695" y="3327425"/>
            <a:ext cx="2074038" cy="2579480"/>
            <a:chOff x="249866" y="4122470"/>
            <a:chExt cx="2008131" cy="2579480"/>
          </a:xfrm>
        </p:grpSpPr>
        <p:sp>
          <p:nvSpPr>
            <p:cNvPr id="172" name="TextBox 171">
              <a:extLst>
                <a:ext uri="{FF2B5EF4-FFF2-40B4-BE49-F238E27FC236}">
                  <a16:creationId xmlns:a16="http://schemas.microsoft.com/office/drawing/2014/main" id="{CD8482CE-80EF-F6E8-2A21-94F846CAF483}"/>
                </a:ext>
              </a:extLst>
            </p:cNvPr>
            <p:cNvSpPr txBox="1"/>
            <p:nvPr/>
          </p:nvSpPr>
          <p:spPr>
            <a:xfrm>
              <a:off x="249866" y="4122470"/>
              <a:ext cx="2008131" cy="5355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F3F3F"/>
                  </a:solidFill>
                  <a:effectLst/>
                  <a:uLnTx/>
                  <a:uFillTx/>
                  <a:latin typeface="Calibri Light" panose="020F0302020204030204" pitchFamily="34" charset="0"/>
                  <a:ea typeface="+mn-ea"/>
                  <a:cs typeface="Calibri Light" panose="020F0302020204030204" pitchFamily="34" charset="0"/>
                </a:rPr>
                <a:t>Federated Search Completed</a:t>
              </a:r>
              <a:endParaRPr kumimoji="0" lang="id-ID" sz="1600" b="1" i="0" u="none" strike="noStrike" kern="1200" cap="none" spc="0" normalizeH="0" baseline="0" noProof="0">
                <a:ln>
                  <a:noFill/>
                </a:ln>
                <a:solidFill>
                  <a:srgbClr val="3F3F3F"/>
                </a:solidFill>
                <a:effectLst/>
                <a:uLnTx/>
                <a:uFillTx/>
                <a:latin typeface="Calibri Light" panose="020F0302020204030204" pitchFamily="34" charset="0"/>
                <a:ea typeface="+mn-ea"/>
                <a:cs typeface="Calibri Light" panose="020F0302020204030204" pitchFamily="34" charset="0"/>
              </a:endParaRPr>
            </a:p>
          </p:txBody>
        </p:sp>
        <p:sp>
          <p:nvSpPr>
            <p:cNvPr id="173" name="Rectangle 172">
              <a:extLst>
                <a:ext uri="{FF2B5EF4-FFF2-40B4-BE49-F238E27FC236}">
                  <a16:creationId xmlns:a16="http://schemas.microsoft.com/office/drawing/2014/main" id="{2A79AE9F-6D54-C8F0-C39F-155E3FD2378B}"/>
                </a:ext>
              </a:extLst>
            </p:cNvPr>
            <p:cNvSpPr/>
            <p:nvPr/>
          </p:nvSpPr>
          <p:spPr>
            <a:xfrm>
              <a:off x="282924" y="4619329"/>
              <a:ext cx="1928399" cy="20826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The Federated Open D</a:t>
              </a:r>
              <a:r>
                <a:rPr kumimoji="0" lang="en-US" sz="1400" b="0" i="0" u="none" strike="noStrike" kern="1200" cap="none" spc="0" normalizeH="0" baseline="0" noProof="0" err="1">
                  <a:ln>
                    <a:noFill/>
                  </a:ln>
                  <a:solidFill>
                    <a:prstClr val="black"/>
                  </a:solidFill>
                  <a:effectLst/>
                  <a:uLnTx/>
                  <a:uFillTx/>
                  <a:latin typeface="Calibri Light" panose="020F0302020204030204" pitchFamily="34" charset="0"/>
                  <a:ea typeface="+mn-ea"/>
                  <a:cs typeface="Calibri Light" panose="020F0302020204030204" pitchFamily="34" charset="0"/>
                </a:rPr>
                <a:t>ata</a:t>
              </a:r>
              <a:r>
                <a:rPr kumimoji="0" lang="en-US" sz="1400" b="0" i="0" u="none" strike="noStrike" kern="120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 Search is completed - enabling access to open geospatial data from all F/P/Ts in a centralized location.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Ongoing data additions to Canada.ca, GEO.ca and OSDP.</a:t>
              </a:r>
            </a:p>
          </p:txBody>
        </p:sp>
      </p:grpSp>
      <p:grpSp>
        <p:nvGrpSpPr>
          <p:cNvPr id="2" name="Group 1">
            <a:extLst>
              <a:ext uri="{FF2B5EF4-FFF2-40B4-BE49-F238E27FC236}">
                <a16:creationId xmlns:a16="http://schemas.microsoft.com/office/drawing/2014/main" id="{0E11AD47-DE38-FE64-32DF-612579073FE8}"/>
              </a:ext>
            </a:extLst>
          </p:cNvPr>
          <p:cNvGrpSpPr/>
          <p:nvPr/>
        </p:nvGrpSpPr>
        <p:grpSpPr>
          <a:xfrm>
            <a:off x="98659" y="68527"/>
            <a:ext cx="430212" cy="422360"/>
            <a:chOff x="624441" y="2438418"/>
            <a:chExt cx="430212" cy="422360"/>
          </a:xfrm>
        </p:grpSpPr>
        <p:sp>
          <p:nvSpPr>
            <p:cNvPr id="3" name="Oval 2">
              <a:extLst>
                <a:ext uri="{FF2B5EF4-FFF2-40B4-BE49-F238E27FC236}">
                  <a16:creationId xmlns:a16="http://schemas.microsoft.com/office/drawing/2014/main" id="{A5A3B774-CFEF-CEBE-556A-C506FE559827}"/>
                </a:ext>
              </a:extLst>
            </p:cNvPr>
            <p:cNvSpPr/>
            <p:nvPr/>
          </p:nvSpPr>
          <p:spPr>
            <a:xfrm>
              <a:off x="624441" y="2438418"/>
              <a:ext cx="422360" cy="422360"/>
            </a:xfrm>
            <a:prstGeom prst="ellipse">
              <a:avLst/>
            </a:prstGeom>
            <a:gradFill>
              <a:gsLst>
                <a:gs pos="0">
                  <a:srgbClr val="25ACF7"/>
                </a:gs>
                <a:gs pos="50000">
                  <a:srgbClr val="099FF0"/>
                </a:gs>
                <a:gs pos="100000">
                  <a:srgbClr val="0887CE"/>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150" b="1" i="0" u="none" strike="noStrike" kern="1200" cap="none" spc="0" normalizeH="0" baseline="0" noProof="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A7C7635C-DE88-9115-8CE9-EFDDC76A9FC9}"/>
                </a:ext>
              </a:extLst>
            </p:cNvPr>
            <p:cNvSpPr txBox="1"/>
            <p:nvPr/>
          </p:nvSpPr>
          <p:spPr>
            <a:xfrm>
              <a:off x="632293" y="2485463"/>
              <a:ext cx="4223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24</a:t>
              </a:r>
              <a:endParaRPr kumimoji="0" lang="en-CA"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074598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49CD2-3D67-295B-DAE0-A2B87D88962D}"/>
              </a:ext>
            </a:extLst>
          </p:cNvPr>
          <p:cNvSpPr>
            <a:spLocks noGrp="1"/>
          </p:cNvSpPr>
          <p:nvPr>
            <p:ph type="title"/>
          </p:nvPr>
        </p:nvSpPr>
        <p:spPr>
          <a:xfrm>
            <a:off x="289560" y="-173763"/>
            <a:ext cx="10515600" cy="1325563"/>
          </a:xfrm>
        </p:spPr>
        <p:txBody>
          <a:bodyPr>
            <a:normAutofit/>
          </a:bodyPr>
          <a:lstStyle/>
          <a:p>
            <a:r>
              <a:rPr lang="en-CA" sz="4000">
                <a:latin typeface="Calibri Light" panose="020F0302020204030204" pitchFamily="34" charset="0"/>
                <a:ea typeface="Roboto"/>
                <a:cs typeface="Calibri Light" panose="020F0302020204030204" pitchFamily="34" charset="0"/>
              </a:rPr>
              <a:t>The Open Science and Data Platform</a:t>
            </a:r>
            <a:endParaRPr lang="en-CA" sz="4000"/>
          </a:p>
        </p:txBody>
      </p:sp>
      <p:sp>
        <p:nvSpPr>
          <p:cNvPr id="3" name="Content Placeholder 2">
            <a:extLst>
              <a:ext uri="{FF2B5EF4-FFF2-40B4-BE49-F238E27FC236}">
                <a16:creationId xmlns:a16="http://schemas.microsoft.com/office/drawing/2014/main" id="{A3184F08-31B7-66A2-FA30-321FDACB76CA}"/>
              </a:ext>
            </a:extLst>
          </p:cNvPr>
          <p:cNvSpPr>
            <a:spLocks noGrp="1"/>
          </p:cNvSpPr>
          <p:nvPr>
            <p:ph idx="1"/>
          </p:nvPr>
        </p:nvSpPr>
        <p:spPr>
          <a:xfrm>
            <a:off x="252984" y="1109457"/>
            <a:ext cx="10359774" cy="4351338"/>
          </a:xfrm>
        </p:spPr>
        <p:txBody>
          <a:bodyPr>
            <a:normAutofit/>
          </a:bodyPr>
          <a:lstStyle/>
          <a:p>
            <a:pPr marL="461963" algn="just">
              <a:lnSpc>
                <a:spcPct val="100000"/>
              </a:lnSpc>
              <a:spcBef>
                <a:spcPts val="0"/>
              </a:spcBef>
              <a:spcAft>
                <a:spcPts val="600"/>
              </a:spcAft>
            </a:pPr>
            <a:r>
              <a:rPr lang="en-CA" sz="2000">
                <a:solidFill>
                  <a:schemeClr val="tx1"/>
                </a:solidFill>
                <a:ea typeface="Roboto"/>
              </a:rPr>
              <a:t>Co-led by NRCan and ECCC, the OSDP facilitates access to information </a:t>
            </a:r>
            <a:r>
              <a:rPr lang="en-CA" sz="2000" b="1">
                <a:solidFill>
                  <a:schemeClr val="tx1"/>
                </a:solidFill>
                <a:ea typeface="Roboto"/>
              </a:rPr>
              <a:t>to increase understanding of cumulative effects</a:t>
            </a:r>
            <a:r>
              <a:rPr lang="en-CA" sz="2000">
                <a:solidFill>
                  <a:schemeClr val="tx1"/>
                </a:solidFill>
                <a:ea typeface="Roboto"/>
              </a:rPr>
              <a:t> and support better decision-making.</a:t>
            </a:r>
            <a:endParaRPr lang="en-CA" sz="2000">
              <a:solidFill>
                <a:schemeClr val="tx1"/>
              </a:solidFill>
              <a:ea typeface="Calibri" panose="020F0502020204030204"/>
            </a:endParaRPr>
          </a:p>
          <a:p>
            <a:pPr marL="461963" algn="just">
              <a:lnSpc>
                <a:spcPct val="100000"/>
              </a:lnSpc>
              <a:spcBef>
                <a:spcPts val="0"/>
              </a:spcBef>
              <a:spcAft>
                <a:spcPts val="600"/>
              </a:spcAft>
            </a:pPr>
            <a:r>
              <a:rPr lang="en-CA" sz="2000">
                <a:solidFill>
                  <a:schemeClr val="tx1"/>
                </a:solidFill>
                <a:ea typeface="Roboto"/>
              </a:rPr>
              <a:t>More than 150,000 cumulative effects-relevant records from 29 government providers </a:t>
            </a:r>
            <a:br>
              <a:rPr lang="en-CA" sz="2000">
                <a:solidFill>
                  <a:schemeClr val="tx1"/>
                </a:solidFill>
                <a:ea typeface="Roboto"/>
              </a:rPr>
            </a:br>
            <a:r>
              <a:rPr lang="en-CA" sz="2000">
                <a:solidFill>
                  <a:schemeClr val="tx1"/>
                </a:solidFill>
                <a:ea typeface="Roboto"/>
              </a:rPr>
              <a:t>(17 F; 10 P; 2 T).</a:t>
            </a:r>
          </a:p>
          <a:p>
            <a:pPr marL="919163" lvl="1" algn="just">
              <a:lnSpc>
                <a:spcPct val="100000"/>
              </a:lnSpc>
              <a:spcBef>
                <a:spcPts val="0"/>
              </a:spcBef>
              <a:spcAft>
                <a:spcPts val="600"/>
              </a:spcAft>
            </a:pPr>
            <a:r>
              <a:rPr lang="en-CA" sz="2000" u="sng">
                <a:solidFill>
                  <a:schemeClr val="tx1"/>
                </a:solidFill>
                <a:ea typeface="Roboto"/>
              </a:rPr>
              <a:t>Themes</a:t>
            </a:r>
            <a:r>
              <a:rPr lang="en-CA" sz="2000">
                <a:solidFill>
                  <a:schemeClr val="tx1"/>
                </a:solidFill>
                <a:ea typeface="Roboto"/>
              </a:rPr>
              <a:t>:</a:t>
            </a:r>
            <a:r>
              <a:rPr lang="en-CA" sz="2000" b="1">
                <a:solidFill>
                  <a:schemeClr val="tx1"/>
                </a:solidFill>
                <a:ea typeface="Roboto"/>
              </a:rPr>
              <a:t> </a:t>
            </a:r>
            <a:r>
              <a:rPr lang="en-CA" sz="2000">
                <a:solidFill>
                  <a:schemeClr val="tx1"/>
                </a:solidFill>
                <a:ea typeface="Roboto"/>
              </a:rPr>
              <a:t>water, air, land, biodiversity, climate, human health, society &amp; culture, economy &amp; industry.</a:t>
            </a:r>
            <a:endParaRPr lang="en-CA" sz="2000" strike="sngStrike">
              <a:solidFill>
                <a:schemeClr val="tx1"/>
              </a:solidFill>
              <a:ea typeface="Roboto"/>
            </a:endParaRPr>
          </a:p>
          <a:p>
            <a:pPr marL="919163" lvl="1" algn="just">
              <a:lnSpc>
                <a:spcPct val="100000"/>
              </a:lnSpc>
              <a:spcBef>
                <a:spcPts val="0"/>
              </a:spcBef>
              <a:spcAft>
                <a:spcPts val="600"/>
              </a:spcAft>
            </a:pPr>
            <a:r>
              <a:rPr lang="en-CA" sz="2000">
                <a:solidFill>
                  <a:schemeClr val="tx1"/>
                </a:solidFill>
                <a:ea typeface="Roboto"/>
              </a:rPr>
              <a:t>Scientific publications, geospatial datasets, monitoring station data, development activities via regulatory registries, content collections in regions of interest.</a:t>
            </a:r>
          </a:p>
          <a:p>
            <a:pPr marL="461963" algn="just">
              <a:lnSpc>
                <a:spcPct val="100000"/>
              </a:lnSpc>
              <a:spcBef>
                <a:spcPts val="0"/>
              </a:spcBef>
              <a:spcAft>
                <a:spcPts val="600"/>
              </a:spcAft>
            </a:pPr>
            <a:r>
              <a:rPr lang="en-CA" sz="2000">
                <a:solidFill>
                  <a:schemeClr val="tx1"/>
                </a:solidFill>
                <a:ea typeface="Roboto"/>
              </a:rPr>
              <a:t>Search by keyword or region of interest; advanced search</a:t>
            </a:r>
            <a:r>
              <a:rPr lang="en-CA" sz="2000">
                <a:solidFill>
                  <a:schemeClr val="tx1"/>
                </a:solidFill>
                <a:ea typeface="Calibri"/>
              </a:rPr>
              <a:t> filters (i.e., date, provider).</a:t>
            </a:r>
          </a:p>
          <a:p>
            <a:pPr marL="461963" algn="just">
              <a:lnSpc>
                <a:spcPct val="100000"/>
              </a:lnSpc>
              <a:spcBef>
                <a:spcPts val="0"/>
              </a:spcBef>
              <a:spcAft>
                <a:spcPts val="600"/>
              </a:spcAft>
            </a:pPr>
            <a:r>
              <a:rPr lang="en-CA" sz="2000">
                <a:solidFill>
                  <a:schemeClr val="tx1"/>
                </a:solidFill>
                <a:ea typeface="Roboto"/>
              </a:rPr>
              <a:t>Features interactive maps, datasets, and thematic curated searches.</a:t>
            </a:r>
          </a:p>
          <a:p>
            <a:pPr algn="just">
              <a:lnSpc>
                <a:spcPct val="100000"/>
              </a:lnSpc>
              <a:spcAft>
                <a:spcPts val="600"/>
              </a:spcAft>
            </a:pPr>
            <a:endParaRPr lang="en-CA" sz="2000">
              <a:solidFill>
                <a:schemeClr val="tx1"/>
              </a:solidFill>
            </a:endParaRPr>
          </a:p>
        </p:txBody>
      </p:sp>
      <p:pic>
        <p:nvPicPr>
          <p:cNvPr id="11" name="Picture 10">
            <a:extLst>
              <a:ext uri="{FF2B5EF4-FFF2-40B4-BE49-F238E27FC236}">
                <a16:creationId xmlns:a16="http://schemas.microsoft.com/office/drawing/2014/main" id="{8B2D4F1B-50A7-314F-4EA6-CD6D89F12BC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844328"/>
            <a:ext cx="12192000" cy="1778467"/>
          </a:xfrm>
          <a:prstGeom prst="rect">
            <a:avLst/>
          </a:prstGeom>
          <a:effectLst/>
        </p:spPr>
      </p:pic>
      <p:grpSp>
        <p:nvGrpSpPr>
          <p:cNvPr id="12" name="Group 11">
            <a:extLst>
              <a:ext uri="{FF2B5EF4-FFF2-40B4-BE49-F238E27FC236}">
                <a16:creationId xmlns:a16="http://schemas.microsoft.com/office/drawing/2014/main" id="{F34B0EB1-6C2B-F58C-4AA4-798723AB0826}"/>
              </a:ext>
            </a:extLst>
          </p:cNvPr>
          <p:cNvGrpSpPr/>
          <p:nvPr/>
        </p:nvGrpSpPr>
        <p:grpSpPr>
          <a:xfrm>
            <a:off x="10870341" y="633046"/>
            <a:ext cx="1132415" cy="4211282"/>
            <a:chOff x="10336512" y="768140"/>
            <a:chExt cx="1394423" cy="5185649"/>
          </a:xfrm>
        </p:grpSpPr>
        <p:pic>
          <p:nvPicPr>
            <p:cNvPr id="13" name="Picture 12" descr="Graphical user interface, text&#10;&#10;Description automatically generated with medium confidence">
              <a:extLst>
                <a:ext uri="{FF2B5EF4-FFF2-40B4-BE49-F238E27FC236}">
                  <a16:creationId xmlns:a16="http://schemas.microsoft.com/office/drawing/2014/main" id="{5114A336-C6E1-76B5-547E-A477F5F5407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356337" y="4549607"/>
              <a:ext cx="1355239" cy="655589"/>
            </a:xfrm>
            <a:prstGeom prst="rect">
              <a:avLst/>
            </a:prstGeom>
          </p:spPr>
        </p:pic>
        <p:pic>
          <p:nvPicPr>
            <p:cNvPr id="14" name="Picture 13" descr="Graphical user interface&#10;&#10;Description automatically generated">
              <a:extLst>
                <a:ext uri="{FF2B5EF4-FFF2-40B4-BE49-F238E27FC236}">
                  <a16:creationId xmlns:a16="http://schemas.microsoft.com/office/drawing/2014/main" id="{915B3742-8C49-263D-24F3-D5953AB6698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353263" y="2562719"/>
              <a:ext cx="1363385" cy="575984"/>
            </a:xfrm>
            <a:prstGeom prst="rect">
              <a:avLst/>
            </a:prstGeom>
          </p:spPr>
        </p:pic>
        <p:pic>
          <p:nvPicPr>
            <p:cNvPr id="15" name="Picture 14" descr="Graphical user interface, application&#10;&#10;Description automatically generated">
              <a:extLst>
                <a:ext uri="{FF2B5EF4-FFF2-40B4-BE49-F238E27FC236}">
                  <a16:creationId xmlns:a16="http://schemas.microsoft.com/office/drawing/2014/main" id="{50106ACF-DD65-237D-DFF3-74F022D615E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361282" y="3245286"/>
              <a:ext cx="1355366" cy="575984"/>
            </a:xfrm>
            <a:prstGeom prst="rect">
              <a:avLst/>
            </a:prstGeom>
          </p:spPr>
        </p:pic>
        <p:pic>
          <p:nvPicPr>
            <p:cNvPr id="16" name="Picture 15" descr="Graphical user interface&#10;&#10;Description automatically generated with medium confidence">
              <a:extLst>
                <a:ext uri="{FF2B5EF4-FFF2-40B4-BE49-F238E27FC236}">
                  <a16:creationId xmlns:a16="http://schemas.microsoft.com/office/drawing/2014/main" id="{84BEABDA-9AD5-254A-E65D-08FF848A76A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364094" y="3936407"/>
              <a:ext cx="1366841" cy="567430"/>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0C04D5D0-E924-ED04-DE0E-ECD0BB707699}"/>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336512" y="5364425"/>
              <a:ext cx="1351292" cy="589364"/>
            </a:xfrm>
            <a:prstGeom prst="rect">
              <a:avLst/>
            </a:prstGeom>
          </p:spPr>
        </p:pic>
        <p:pic>
          <p:nvPicPr>
            <p:cNvPr id="18" name="Picture 17">
              <a:extLst>
                <a:ext uri="{FF2B5EF4-FFF2-40B4-BE49-F238E27FC236}">
                  <a16:creationId xmlns:a16="http://schemas.microsoft.com/office/drawing/2014/main" id="{98DAAB13-C314-127E-285D-39360483FD9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39649" y="768140"/>
              <a:ext cx="1355239" cy="1697943"/>
            </a:xfrm>
            <a:prstGeom prst="rect">
              <a:avLst/>
            </a:prstGeom>
          </p:spPr>
        </p:pic>
      </p:grpSp>
      <p:pic>
        <p:nvPicPr>
          <p:cNvPr id="21" name="Picture 20">
            <a:extLst>
              <a:ext uri="{FF2B5EF4-FFF2-40B4-BE49-F238E27FC236}">
                <a16:creationId xmlns:a16="http://schemas.microsoft.com/office/drawing/2014/main" id="{48607E1E-A4D0-3979-CB08-2168AE1E48F7}"/>
              </a:ext>
            </a:extLst>
          </p:cNvPr>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1" y="5961389"/>
            <a:ext cx="12192001" cy="901690"/>
          </a:xfrm>
          <a:custGeom>
            <a:avLst/>
            <a:gdLst>
              <a:gd name="connsiteX0" fmla="*/ 12169654 w 12169654"/>
              <a:gd name="connsiteY0" fmla="*/ 0 h 903806"/>
              <a:gd name="connsiteX1" fmla="*/ 12169654 w 12169654"/>
              <a:gd name="connsiteY1" fmla="*/ 903806 h 903806"/>
              <a:gd name="connsiteX2" fmla="*/ 0 w 12169654"/>
              <a:gd name="connsiteY2" fmla="*/ 903806 h 903806"/>
              <a:gd name="connsiteX3" fmla="*/ 0 w 12169654"/>
              <a:gd name="connsiteY3" fmla="*/ 78339 h 903806"/>
              <a:gd name="connsiteX4" fmla="*/ 5898274 w 12169654"/>
              <a:gd name="connsiteY4" fmla="*/ 445372 h 903806"/>
              <a:gd name="connsiteX5" fmla="*/ 6104827 w 12169654"/>
              <a:gd name="connsiteY5" fmla="*/ 664989 h 903806"/>
              <a:gd name="connsiteX6" fmla="*/ 6107786 w 12169654"/>
              <a:gd name="connsiteY6" fmla="*/ 662207 h 903806"/>
              <a:gd name="connsiteX7" fmla="*/ 6108597 w 12169654"/>
              <a:gd name="connsiteY7" fmla="*/ 669557 h 9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69654" h="903806">
                <a:moveTo>
                  <a:pt x="12169654" y="0"/>
                </a:moveTo>
                <a:lnTo>
                  <a:pt x="12169654" y="903806"/>
                </a:lnTo>
                <a:lnTo>
                  <a:pt x="0" y="903806"/>
                </a:lnTo>
                <a:lnTo>
                  <a:pt x="0" y="78339"/>
                </a:lnTo>
                <a:lnTo>
                  <a:pt x="5898274" y="445372"/>
                </a:lnTo>
                <a:lnTo>
                  <a:pt x="6104827" y="664989"/>
                </a:lnTo>
                <a:lnTo>
                  <a:pt x="6107786" y="662207"/>
                </a:lnTo>
                <a:lnTo>
                  <a:pt x="6108597" y="669557"/>
                </a:lnTo>
                <a:close/>
              </a:path>
            </a:pathLst>
          </a:custGeom>
        </p:spPr>
      </p:pic>
      <p:grpSp>
        <p:nvGrpSpPr>
          <p:cNvPr id="7" name="Group 6">
            <a:extLst>
              <a:ext uri="{FF2B5EF4-FFF2-40B4-BE49-F238E27FC236}">
                <a16:creationId xmlns:a16="http://schemas.microsoft.com/office/drawing/2014/main" id="{429B05FD-9A70-A498-C689-7E481A11A966}"/>
              </a:ext>
            </a:extLst>
          </p:cNvPr>
          <p:cNvGrpSpPr/>
          <p:nvPr/>
        </p:nvGrpSpPr>
        <p:grpSpPr>
          <a:xfrm>
            <a:off x="11682270" y="83598"/>
            <a:ext cx="427074" cy="422360"/>
            <a:chOff x="624441" y="2438418"/>
            <a:chExt cx="427074" cy="422360"/>
          </a:xfrm>
        </p:grpSpPr>
        <p:sp>
          <p:nvSpPr>
            <p:cNvPr id="8" name="Oval 7">
              <a:extLst>
                <a:ext uri="{FF2B5EF4-FFF2-40B4-BE49-F238E27FC236}">
                  <a16:creationId xmlns:a16="http://schemas.microsoft.com/office/drawing/2014/main" id="{416EF57B-39FD-D391-6CCB-C081F7E46B92}"/>
                </a:ext>
              </a:extLst>
            </p:cNvPr>
            <p:cNvSpPr/>
            <p:nvPr/>
          </p:nvSpPr>
          <p:spPr>
            <a:xfrm>
              <a:off x="624441" y="2438418"/>
              <a:ext cx="422360" cy="422360"/>
            </a:xfrm>
            <a:prstGeom prst="ellipse">
              <a:avLst/>
            </a:prstGeom>
            <a:gradFill>
              <a:gsLst>
                <a:gs pos="0">
                  <a:srgbClr val="25ACF7"/>
                </a:gs>
                <a:gs pos="50000">
                  <a:srgbClr val="099FF0"/>
                </a:gs>
                <a:gs pos="100000">
                  <a:srgbClr val="0887CE"/>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150" b="1" i="0" u="none" strike="noStrike" kern="1200" cap="none" spc="0" normalizeH="0" baseline="0" noProof="0">
                <a:ln>
                  <a:noFill/>
                </a:ln>
                <a:solidFill>
                  <a:prstClr val="white"/>
                </a:solidFill>
                <a:effectLst/>
                <a:uLnTx/>
                <a:uFillTx/>
                <a:latin typeface="Open Sans"/>
                <a:ea typeface="+mn-ea"/>
                <a:cs typeface="+mn-cs"/>
              </a:endParaRPr>
            </a:p>
          </p:txBody>
        </p:sp>
        <p:sp>
          <p:nvSpPr>
            <p:cNvPr id="9" name="TextBox 8">
              <a:extLst>
                <a:ext uri="{FF2B5EF4-FFF2-40B4-BE49-F238E27FC236}">
                  <a16:creationId xmlns:a16="http://schemas.microsoft.com/office/drawing/2014/main" id="{E267E832-A614-5097-E2EF-52C5CFAD7E44}"/>
                </a:ext>
              </a:extLst>
            </p:cNvPr>
            <p:cNvSpPr txBox="1"/>
            <p:nvPr/>
          </p:nvSpPr>
          <p:spPr>
            <a:xfrm>
              <a:off x="629155" y="2488601"/>
              <a:ext cx="4223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a:solidFill>
                    <a:srgbClr val="FFFFFF"/>
                  </a:solidFill>
                  <a:latin typeface="Arial" panose="020B0604020202020204" pitchFamily="34" charset="0"/>
                  <a:cs typeface="Arial" panose="020B0604020202020204" pitchFamily="34" charset="0"/>
                </a:rPr>
                <a:t>2</a:t>
              </a:r>
              <a:r>
                <a:rPr kumimoji="0" lang="en-GB"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a:t>
              </a:r>
              <a:endParaRPr kumimoji="0" lang="en-CA"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221576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F3B3CE-01CB-FE06-68AD-726250C3434A}"/>
              </a:ext>
            </a:extLst>
          </p:cNvPr>
          <p:cNvSpPr/>
          <p:nvPr/>
        </p:nvSpPr>
        <p:spPr>
          <a:xfrm>
            <a:off x="0" y="-9550"/>
            <a:ext cx="12191999" cy="6867550"/>
          </a:xfrm>
          <a:prstGeom prst="rect">
            <a:avLst/>
          </a:prstGeom>
          <a:gradFill>
            <a:gsLst>
              <a:gs pos="0">
                <a:schemeClr val="tx2">
                  <a:lumMod val="50000"/>
                </a:schemeClr>
              </a:gs>
              <a:gs pos="100000">
                <a:schemeClr val="tx2">
                  <a:lumMod val="50000"/>
                  <a:alpha val="42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CF3668F8-B043-B775-6785-1E780F138002}"/>
              </a:ext>
            </a:extLst>
          </p:cNvPr>
          <p:cNvSpPr txBox="1">
            <a:spLocks/>
          </p:cNvSpPr>
          <p:nvPr/>
        </p:nvSpPr>
        <p:spPr>
          <a:xfrm>
            <a:off x="-9236" y="33634"/>
            <a:ext cx="12219334"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Light" panose="020F0302020204030204" pitchFamily="34" charset="0"/>
                <a:ea typeface="+mj-ea"/>
                <a:cs typeface="Calibri Light" panose="020F0302020204030204" pitchFamily="34" charset="0"/>
              </a:rPr>
              <a:t>CCMEO Data Dissemination Portals</a:t>
            </a:r>
            <a:endParaRPr kumimoji="0" lang="en-CA" sz="3600" b="0" i="0" u="none" strike="noStrike" kern="1200" cap="none" spc="0" normalizeH="0" baseline="0" noProof="0">
              <a:ln>
                <a:noFill/>
              </a:ln>
              <a:solidFill>
                <a:prstClr val="white"/>
              </a:solidFill>
              <a:effectLst/>
              <a:uLnTx/>
              <a:uFillTx/>
              <a:latin typeface="Calibri Light" panose="020F0302020204030204" pitchFamily="34" charset="0"/>
              <a:ea typeface="+mj-ea"/>
              <a:cs typeface="Calibri Light" panose="020F0302020204030204" pitchFamily="34" charset="0"/>
            </a:endParaRPr>
          </a:p>
        </p:txBody>
      </p:sp>
      <p:grpSp>
        <p:nvGrpSpPr>
          <p:cNvPr id="4" name="Group 3">
            <a:extLst>
              <a:ext uri="{FF2B5EF4-FFF2-40B4-BE49-F238E27FC236}">
                <a16:creationId xmlns:a16="http://schemas.microsoft.com/office/drawing/2014/main" id="{B54DA5E9-55F2-C6E7-EF88-45B697A3E926}"/>
              </a:ext>
            </a:extLst>
          </p:cNvPr>
          <p:cNvGrpSpPr/>
          <p:nvPr/>
        </p:nvGrpSpPr>
        <p:grpSpPr>
          <a:xfrm>
            <a:off x="146050" y="695782"/>
            <a:ext cx="11898446" cy="6054811"/>
            <a:chOff x="146050" y="720496"/>
            <a:chExt cx="11898446" cy="6054811"/>
          </a:xfrm>
        </p:grpSpPr>
        <p:grpSp>
          <p:nvGrpSpPr>
            <p:cNvPr id="5" name="Group 4">
              <a:extLst>
                <a:ext uri="{FF2B5EF4-FFF2-40B4-BE49-F238E27FC236}">
                  <a16:creationId xmlns:a16="http://schemas.microsoft.com/office/drawing/2014/main" id="{38364B01-7684-6DAA-8BDF-44A2E6395C58}"/>
                </a:ext>
              </a:extLst>
            </p:cNvPr>
            <p:cNvGrpSpPr/>
            <p:nvPr/>
          </p:nvGrpSpPr>
          <p:grpSpPr>
            <a:xfrm>
              <a:off x="146050" y="720496"/>
              <a:ext cx="11898446" cy="6054811"/>
              <a:chOff x="146050" y="790832"/>
              <a:chExt cx="11898446" cy="6054811"/>
            </a:xfrm>
          </p:grpSpPr>
          <p:sp>
            <p:nvSpPr>
              <p:cNvPr id="43" name="Freeform: Shape 42">
                <a:extLst>
                  <a:ext uri="{FF2B5EF4-FFF2-40B4-BE49-F238E27FC236}">
                    <a16:creationId xmlns:a16="http://schemas.microsoft.com/office/drawing/2014/main" id="{3C539B19-4D83-1293-5955-DD2FC4669807}"/>
                  </a:ext>
                </a:extLst>
              </p:cNvPr>
              <p:cNvSpPr/>
              <p:nvPr/>
            </p:nvSpPr>
            <p:spPr>
              <a:xfrm>
                <a:off x="146050" y="790832"/>
                <a:ext cx="3776823" cy="6054811"/>
              </a:xfrm>
              <a:custGeom>
                <a:avLst/>
                <a:gdLst>
                  <a:gd name="connsiteX0" fmla="*/ 0 w 3776823"/>
                  <a:gd name="connsiteY0" fmla="*/ 377682 h 6054811"/>
                  <a:gd name="connsiteX1" fmla="*/ 377682 w 3776823"/>
                  <a:gd name="connsiteY1" fmla="*/ 0 h 6054811"/>
                  <a:gd name="connsiteX2" fmla="*/ 3399141 w 3776823"/>
                  <a:gd name="connsiteY2" fmla="*/ 0 h 6054811"/>
                  <a:gd name="connsiteX3" fmla="*/ 3776823 w 3776823"/>
                  <a:gd name="connsiteY3" fmla="*/ 377682 h 6054811"/>
                  <a:gd name="connsiteX4" fmla="*/ 3776823 w 3776823"/>
                  <a:gd name="connsiteY4" fmla="*/ 5677129 h 6054811"/>
                  <a:gd name="connsiteX5" fmla="*/ 3399141 w 3776823"/>
                  <a:gd name="connsiteY5" fmla="*/ 6054811 h 6054811"/>
                  <a:gd name="connsiteX6" fmla="*/ 377682 w 3776823"/>
                  <a:gd name="connsiteY6" fmla="*/ 6054811 h 6054811"/>
                  <a:gd name="connsiteX7" fmla="*/ 0 w 3776823"/>
                  <a:gd name="connsiteY7" fmla="*/ 5677129 h 6054811"/>
                  <a:gd name="connsiteX8" fmla="*/ 0 w 3776823"/>
                  <a:gd name="connsiteY8" fmla="*/ 377682 h 605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6823" h="6054811">
                    <a:moveTo>
                      <a:pt x="0" y="377682"/>
                    </a:moveTo>
                    <a:cubicBezTo>
                      <a:pt x="0" y="169094"/>
                      <a:pt x="169094" y="0"/>
                      <a:pt x="377682" y="0"/>
                    </a:cubicBezTo>
                    <a:lnTo>
                      <a:pt x="3399141" y="0"/>
                    </a:lnTo>
                    <a:cubicBezTo>
                      <a:pt x="3607729" y="0"/>
                      <a:pt x="3776823" y="169094"/>
                      <a:pt x="3776823" y="377682"/>
                    </a:cubicBezTo>
                    <a:lnTo>
                      <a:pt x="3776823" y="5677129"/>
                    </a:lnTo>
                    <a:cubicBezTo>
                      <a:pt x="3776823" y="5885717"/>
                      <a:pt x="3607729" y="6054811"/>
                      <a:pt x="3399141" y="6054811"/>
                    </a:cubicBezTo>
                    <a:lnTo>
                      <a:pt x="377682" y="6054811"/>
                    </a:lnTo>
                    <a:cubicBezTo>
                      <a:pt x="169094" y="6054811"/>
                      <a:pt x="0" y="5885717"/>
                      <a:pt x="0" y="5677129"/>
                    </a:cubicBezTo>
                    <a:lnTo>
                      <a:pt x="0" y="377682"/>
                    </a:lnTo>
                    <a:close/>
                  </a:path>
                </a:pathLst>
              </a:custGeom>
              <a:gradFill>
                <a:gsLst>
                  <a:gs pos="1000">
                    <a:srgbClr val="56FCD7"/>
                  </a:gs>
                  <a:gs pos="34000">
                    <a:srgbClr val="4FF4D0"/>
                  </a:gs>
                  <a:gs pos="64000">
                    <a:srgbClr val="44E7C5"/>
                  </a:gs>
                  <a:gs pos="100000">
                    <a:srgbClr val="21AF94"/>
                  </a:gs>
                </a:gsLst>
              </a:gradFill>
              <a:ln>
                <a:noFill/>
              </a:ln>
            </p:spPr>
            <p:style>
              <a:lnRef idx="1">
                <a:schemeClr val="accent6"/>
              </a:lnRef>
              <a:fillRef idx="3">
                <a:schemeClr val="accent6"/>
              </a:fillRef>
              <a:effectRef idx="2">
                <a:schemeClr val="accent6"/>
              </a:effectRef>
              <a:fontRef idx="minor">
                <a:schemeClr val="lt1"/>
              </a:fontRef>
            </p:style>
            <p:txBody>
              <a:bodyPr spcFirstLastPara="0" vert="horz" wrap="square" lIns="175122" tIns="175122" rIns="175122" bIns="4413490" numCol="1" spcCol="1270" rtlCol="0" anchor="t" anchorCtr="0">
                <a:noAutofit/>
              </a:bodyPr>
              <a:lstStyle/>
              <a:p>
                <a:pPr marL="0" marR="0" lvl="0" indent="0" algn="ctr" defTabSz="914400" rtl="0" eaLnBrk="1" fontAlgn="auto" latinLnBrk="0" hangingPunct="1">
                  <a:lnSpc>
                    <a:spcPct val="90000"/>
                  </a:lnSpc>
                  <a:spcBef>
                    <a:spcPct val="0"/>
                  </a:spcBef>
                  <a:spcAft>
                    <a:spcPts val="400"/>
                  </a:spcAft>
                  <a:buClrTx/>
                  <a:buSzTx/>
                  <a:buFontTx/>
                  <a:buNone/>
                  <a:tabLst/>
                  <a:defRPr/>
                </a:pPr>
                <a:r>
                  <a:rPr kumimoji="0" lang="en-CA" sz="3200" b="0" i="0" u="none" strike="noStrike" kern="1200" cap="none" spc="0" normalizeH="0" baseline="0" noProof="0">
                    <a:ln>
                      <a:noFill/>
                    </a:ln>
                    <a:solidFill>
                      <a:srgbClr val="9D90A0">
                        <a:lumMod val="20000"/>
                        <a:lumOff val="80000"/>
                      </a:srgbClr>
                    </a:solidFill>
                    <a:effectLst/>
                    <a:uLnTx/>
                    <a:uFillTx/>
                    <a:latin typeface="Calibri" panose="020F0502020204030204" pitchFamily="34" charset="0"/>
                    <a:ea typeface="+mn-ea"/>
                    <a:cs typeface="Calibri" panose="020F0502020204030204" pitchFamily="34" charset="0"/>
                  </a:rPr>
                  <a:t>GEO.ca</a:t>
                </a:r>
              </a:p>
            </p:txBody>
          </p:sp>
          <p:sp>
            <p:nvSpPr>
              <p:cNvPr id="44" name="Freeform: Shape 43">
                <a:extLst>
                  <a:ext uri="{FF2B5EF4-FFF2-40B4-BE49-F238E27FC236}">
                    <a16:creationId xmlns:a16="http://schemas.microsoft.com/office/drawing/2014/main" id="{71EE60AB-CD3B-853D-56E9-7E1EC8519FB4}"/>
                  </a:ext>
                </a:extLst>
              </p:cNvPr>
              <p:cNvSpPr/>
              <p:nvPr/>
            </p:nvSpPr>
            <p:spPr>
              <a:xfrm>
                <a:off x="4207588" y="790832"/>
                <a:ext cx="3776823" cy="6054811"/>
              </a:xfrm>
              <a:custGeom>
                <a:avLst/>
                <a:gdLst>
                  <a:gd name="connsiteX0" fmla="*/ 0 w 3776823"/>
                  <a:gd name="connsiteY0" fmla="*/ 377682 h 6054811"/>
                  <a:gd name="connsiteX1" fmla="*/ 377682 w 3776823"/>
                  <a:gd name="connsiteY1" fmla="*/ 0 h 6054811"/>
                  <a:gd name="connsiteX2" fmla="*/ 3399141 w 3776823"/>
                  <a:gd name="connsiteY2" fmla="*/ 0 h 6054811"/>
                  <a:gd name="connsiteX3" fmla="*/ 3776823 w 3776823"/>
                  <a:gd name="connsiteY3" fmla="*/ 377682 h 6054811"/>
                  <a:gd name="connsiteX4" fmla="*/ 3776823 w 3776823"/>
                  <a:gd name="connsiteY4" fmla="*/ 5677129 h 6054811"/>
                  <a:gd name="connsiteX5" fmla="*/ 3399141 w 3776823"/>
                  <a:gd name="connsiteY5" fmla="*/ 6054811 h 6054811"/>
                  <a:gd name="connsiteX6" fmla="*/ 377682 w 3776823"/>
                  <a:gd name="connsiteY6" fmla="*/ 6054811 h 6054811"/>
                  <a:gd name="connsiteX7" fmla="*/ 0 w 3776823"/>
                  <a:gd name="connsiteY7" fmla="*/ 5677129 h 6054811"/>
                  <a:gd name="connsiteX8" fmla="*/ 0 w 3776823"/>
                  <a:gd name="connsiteY8" fmla="*/ 377682 h 605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6823" h="6054811">
                    <a:moveTo>
                      <a:pt x="0" y="377682"/>
                    </a:moveTo>
                    <a:cubicBezTo>
                      <a:pt x="0" y="169094"/>
                      <a:pt x="169094" y="0"/>
                      <a:pt x="377682" y="0"/>
                    </a:cubicBezTo>
                    <a:lnTo>
                      <a:pt x="3399141" y="0"/>
                    </a:lnTo>
                    <a:cubicBezTo>
                      <a:pt x="3607729" y="0"/>
                      <a:pt x="3776823" y="169094"/>
                      <a:pt x="3776823" y="377682"/>
                    </a:cubicBezTo>
                    <a:lnTo>
                      <a:pt x="3776823" y="5677129"/>
                    </a:lnTo>
                    <a:cubicBezTo>
                      <a:pt x="3776823" y="5885717"/>
                      <a:pt x="3607729" y="6054811"/>
                      <a:pt x="3399141" y="6054811"/>
                    </a:cubicBezTo>
                    <a:lnTo>
                      <a:pt x="377682" y="6054811"/>
                    </a:lnTo>
                    <a:cubicBezTo>
                      <a:pt x="169094" y="6054811"/>
                      <a:pt x="0" y="5885717"/>
                      <a:pt x="0" y="5677129"/>
                    </a:cubicBezTo>
                    <a:lnTo>
                      <a:pt x="0" y="377682"/>
                    </a:lnTo>
                    <a:close/>
                  </a:path>
                </a:pathLst>
              </a:custGeom>
              <a:gradFill>
                <a:gsLst>
                  <a:gs pos="0">
                    <a:srgbClr val="19DEFF"/>
                  </a:gs>
                  <a:gs pos="26000">
                    <a:srgbClr val="01C5EA"/>
                  </a:gs>
                  <a:gs pos="64000">
                    <a:srgbClr val="02BAE0"/>
                  </a:gs>
                  <a:gs pos="100000">
                    <a:srgbClr val="007191"/>
                  </a:gs>
                </a:gsLst>
              </a:gradFill>
              <a:ln>
                <a:noFill/>
              </a:ln>
            </p:spPr>
            <p:style>
              <a:lnRef idx="1">
                <a:schemeClr val="accent1"/>
              </a:lnRef>
              <a:fillRef idx="3">
                <a:schemeClr val="accent1"/>
              </a:fillRef>
              <a:effectRef idx="2">
                <a:schemeClr val="accent1"/>
              </a:effectRef>
              <a:fontRef idx="minor">
                <a:schemeClr val="lt1"/>
              </a:fontRef>
            </p:style>
            <p:txBody>
              <a:bodyPr spcFirstLastPara="0" vert="horz" wrap="square" lIns="166994" tIns="166994" rIns="166994" bIns="4405362" numCol="1" spcCol="1270" rtlCol="0" anchor="t" anchorCtr="0">
                <a:noAutofit/>
              </a:bodyPr>
              <a:lstStyle/>
              <a:p>
                <a:pPr marL="0" marR="0" lvl="0" indent="0" algn="ctr" defTabSz="914400" rtl="0" eaLnBrk="1" fontAlgn="auto" latinLnBrk="0" hangingPunct="1">
                  <a:lnSpc>
                    <a:spcPct val="90000"/>
                  </a:lnSpc>
                  <a:spcBef>
                    <a:spcPct val="0"/>
                  </a:spcBef>
                  <a:spcAft>
                    <a:spcPct val="35000"/>
                  </a:spcAft>
                  <a:buClrTx/>
                  <a:buSzTx/>
                  <a:buFontTx/>
                  <a:buNone/>
                  <a:tabLst/>
                  <a:defRPr/>
                </a:pPr>
                <a:endParaRPr kumimoji="0" lang="en-CA" sz="3200" b="0" i="0" u="none" strike="noStrike" kern="1200" cap="none" spc="0" normalizeH="0" baseline="0" noProof="0">
                  <a:ln>
                    <a:noFill/>
                  </a:ln>
                  <a:solidFill>
                    <a:srgbClr val="7F8FA9">
                      <a:lumMod val="20000"/>
                      <a:lumOff val="80000"/>
                    </a:srgbClr>
                  </a:solidFill>
                  <a:effectLst/>
                  <a:uLnTx/>
                  <a:uFillTx/>
                  <a:latin typeface="Calibri"/>
                  <a:ea typeface="+mn-ea"/>
                  <a:cs typeface="Calibri"/>
                </a:endParaRPr>
              </a:p>
            </p:txBody>
          </p:sp>
          <p:sp>
            <p:nvSpPr>
              <p:cNvPr id="45" name="Freeform: Shape 44">
                <a:extLst>
                  <a:ext uri="{FF2B5EF4-FFF2-40B4-BE49-F238E27FC236}">
                    <a16:creationId xmlns:a16="http://schemas.microsoft.com/office/drawing/2014/main" id="{88946BFD-99D5-D02E-3D23-3BD71C724A60}"/>
                  </a:ext>
                </a:extLst>
              </p:cNvPr>
              <p:cNvSpPr/>
              <p:nvPr/>
            </p:nvSpPr>
            <p:spPr>
              <a:xfrm>
                <a:off x="8267673" y="790832"/>
                <a:ext cx="3776823" cy="6054811"/>
              </a:xfrm>
              <a:custGeom>
                <a:avLst/>
                <a:gdLst>
                  <a:gd name="connsiteX0" fmla="*/ 0 w 3776823"/>
                  <a:gd name="connsiteY0" fmla="*/ 377682 h 6054811"/>
                  <a:gd name="connsiteX1" fmla="*/ 377682 w 3776823"/>
                  <a:gd name="connsiteY1" fmla="*/ 0 h 6054811"/>
                  <a:gd name="connsiteX2" fmla="*/ 3399141 w 3776823"/>
                  <a:gd name="connsiteY2" fmla="*/ 0 h 6054811"/>
                  <a:gd name="connsiteX3" fmla="*/ 3776823 w 3776823"/>
                  <a:gd name="connsiteY3" fmla="*/ 377682 h 6054811"/>
                  <a:gd name="connsiteX4" fmla="*/ 3776823 w 3776823"/>
                  <a:gd name="connsiteY4" fmla="*/ 5677129 h 6054811"/>
                  <a:gd name="connsiteX5" fmla="*/ 3399141 w 3776823"/>
                  <a:gd name="connsiteY5" fmla="*/ 6054811 h 6054811"/>
                  <a:gd name="connsiteX6" fmla="*/ 377682 w 3776823"/>
                  <a:gd name="connsiteY6" fmla="*/ 6054811 h 6054811"/>
                  <a:gd name="connsiteX7" fmla="*/ 0 w 3776823"/>
                  <a:gd name="connsiteY7" fmla="*/ 5677129 h 6054811"/>
                  <a:gd name="connsiteX8" fmla="*/ 0 w 3776823"/>
                  <a:gd name="connsiteY8" fmla="*/ 377682 h 605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6823" h="6054811">
                    <a:moveTo>
                      <a:pt x="0" y="377682"/>
                    </a:moveTo>
                    <a:cubicBezTo>
                      <a:pt x="0" y="169094"/>
                      <a:pt x="169094" y="0"/>
                      <a:pt x="377682" y="0"/>
                    </a:cubicBezTo>
                    <a:lnTo>
                      <a:pt x="3399141" y="0"/>
                    </a:lnTo>
                    <a:cubicBezTo>
                      <a:pt x="3607729" y="0"/>
                      <a:pt x="3776823" y="169094"/>
                      <a:pt x="3776823" y="377682"/>
                    </a:cubicBezTo>
                    <a:lnTo>
                      <a:pt x="3776823" y="5677129"/>
                    </a:lnTo>
                    <a:cubicBezTo>
                      <a:pt x="3776823" y="5885717"/>
                      <a:pt x="3607729" y="6054811"/>
                      <a:pt x="3399141" y="6054811"/>
                    </a:cubicBezTo>
                    <a:lnTo>
                      <a:pt x="377682" y="6054811"/>
                    </a:lnTo>
                    <a:cubicBezTo>
                      <a:pt x="169094" y="6054811"/>
                      <a:pt x="0" y="5885717"/>
                      <a:pt x="0" y="5677129"/>
                    </a:cubicBezTo>
                    <a:lnTo>
                      <a:pt x="0" y="377682"/>
                    </a:lnTo>
                    <a:close/>
                  </a:path>
                </a:pathLst>
              </a:custGeom>
              <a:gradFill>
                <a:gsLst>
                  <a:gs pos="0">
                    <a:srgbClr val="1997FF"/>
                  </a:gs>
                  <a:gs pos="36360">
                    <a:srgbClr val="017BDC"/>
                  </a:gs>
                  <a:gs pos="65000">
                    <a:srgbClr val="0171C9"/>
                  </a:gs>
                  <a:gs pos="100000">
                    <a:srgbClr val="01528B"/>
                  </a:gs>
                </a:gsLst>
              </a:gradFill>
              <a:ln>
                <a:noFill/>
              </a:ln>
            </p:spPr>
            <p:style>
              <a:lnRef idx="1">
                <a:schemeClr val="accent5"/>
              </a:lnRef>
              <a:fillRef idx="3">
                <a:schemeClr val="accent5"/>
              </a:fillRef>
              <a:effectRef idx="2">
                <a:schemeClr val="accent5"/>
              </a:effectRef>
              <a:fontRef idx="minor">
                <a:schemeClr val="lt1"/>
              </a:fontRef>
            </p:style>
            <p:txBody>
              <a:bodyPr spcFirstLastPara="0" vert="horz" wrap="square" lIns="166994" tIns="166994" rIns="166994" bIns="4405362" numCol="1" spcCol="1270" rtlCol="0" anchor="t" anchorCtr="0">
                <a:noAutofit/>
              </a:bodyPr>
              <a:lstStyle/>
              <a:p>
                <a:pPr marL="0" marR="0" lvl="0" indent="0" algn="ctr" defTabSz="914400" rtl="0" eaLnBrk="1" fontAlgn="auto" latinLnBrk="0" hangingPunct="1">
                  <a:lnSpc>
                    <a:spcPct val="90000"/>
                  </a:lnSpc>
                  <a:spcBef>
                    <a:spcPct val="0"/>
                  </a:spcBef>
                  <a:spcAft>
                    <a:spcPts val="400"/>
                  </a:spcAft>
                  <a:buClrTx/>
                  <a:buSzTx/>
                  <a:buFontTx/>
                  <a:buNone/>
                  <a:tabLst/>
                  <a:defRPr/>
                </a:pPr>
                <a:r>
                  <a:rPr kumimoji="0" lang="en-CA" sz="1200" b="0" i="0" u="none" strike="noStrike" kern="1200" cap="none" spc="0" normalizeH="0" baseline="0" noProof="0">
                    <a:ln>
                      <a:noFill/>
                    </a:ln>
                    <a:solidFill>
                      <a:srgbClr val="629DD1">
                        <a:lumMod val="20000"/>
                        <a:lumOff val="80000"/>
                      </a:srgbClr>
                    </a:solidFill>
                    <a:effectLst/>
                    <a:uLnTx/>
                    <a:uFillTx/>
                    <a:latin typeface="Calibri"/>
                    <a:ea typeface="+mn-ea"/>
                    <a:cs typeface="Calibri"/>
                  </a:rPr>
                  <a:t>Canada.ca</a:t>
                </a:r>
              </a:p>
            </p:txBody>
          </p:sp>
        </p:grpSp>
        <p:sp>
          <p:nvSpPr>
            <p:cNvPr id="6" name="Rectangle: Rounded Corners 5">
              <a:extLst>
                <a:ext uri="{FF2B5EF4-FFF2-40B4-BE49-F238E27FC236}">
                  <a16:creationId xmlns:a16="http://schemas.microsoft.com/office/drawing/2014/main" id="{7563B1A6-6CBD-9326-9D2E-51F3231607C5}"/>
                </a:ext>
              </a:extLst>
            </p:cNvPr>
            <p:cNvSpPr/>
            <p:nvPr/>
          </p:nvSpPr>
          <p:spPr>
            <a:xfrm>
              <a:off x="335200" y="1710774"/>
              <a:ext cx="3398522" cy="401966"/>
            </a:xfrm>
            <a:prstGeom prst="roundRect">
              <a:avLst>
                <a:gd name="adj" fmla="val 25448"/>
              </a:avLst>
            </a:prstGeom>
            <a:solidFill>
              <a:schemeClr val="bg1"/>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5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Audience: </a:t>
              </a:r>
              <a:r>
                <a:rPr kumimoji="0" lang="en-CA" sz="15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Geo-specialists and experts</a:t>
              </a:r>
            </a:p>
          </p:txBody>
        </p:sp>
        <p:grpSp>
          <p:nvGrpSpPr>
            <p:cNvPr id="7" name="Group 6">
              <a:extLst>
                <a:ext uri="{FF2B5EF4-FFF2-40B4-BE49-F238E27FC236}">
                  <a16:creationId xmlns:a16="http://schemas.microsoft.com/office/drawing/2014/main" id="{D258138B-CA90-A67B-D579-AE3C9F509566}"/>
                </a:ext>
              </a:extLst>
            </p:cNvPr>
            <p:cNvGrpSpPr/>
            <p:nvPr/>
          </p:nvGrpSpPr>
          <p:grpSpPr>
            <a:xfrm>
              <a:off x="9229950" y="818346"/>
              <a:ext cx="1802859" cy="741804"/>
              <a:chOff x="9284838" y="950415"/>
              <a:chExt cx="1802859" cy="741804"/>
            </a:xfrm>
          </p:grpSpPr>
          <p:sp>
            <p:nvSpPr>
              <p:cNvPr id="41" name="Oval 40">
                <a:extLst>
                  <a:ext uri="{FF2B5EF4-FFF2-40B4-BE49-F238E27FC236}">
                    <a16:creationId xmlns:a16="http://schemas.microsoft.com/office/drawing/2014/main" id="{D4C16C4B-8DE4-58BF-2359-FFE063D814F3}"/>
                  </a:ext>
                </a:extLst>
              </p:cNvPr>
              <p:cNvSpPr/>
              <p:nvPr/>
            </p:nvSpPr>
            <p:spPr>
              <a:xfrm>
                <a:off x="9284838" y="950415"/>
                <a:ext cx="1779301" cy="741804"/>
              </a:xfrm>
              <a:prstGeom prst="ellipse">
                <a:avLst/>
              </a:prstGeom>
              <a:gradFill flip="none" rotWithShape="1">
                <a:gsLst>
                  <a:gs pos="0">
                    <a:srgbClr val="014573"/>
                  </a:gs>
                  <a:gs pos="39000">
                    <a:srgbClr val="01538D"/>
                  </a:gs>
                  <a:gs pos="69000">
                    <a:srgbClr val="0167B3"/>
                  </a:gs>
                  <a:gs pos="100000">
                    <a:srgbClr val="0171C9"/>
                  </a:gs>
                </a:gsLst>
                <a:lin ang="16200000" scaled="1"/>
                <a:tileRect/>
              </a:gra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514380" rtl="0" eaLnBrk="1" fontAlgn="auto" latinLnBrk="0" hangingPunct="1">
                  <a:lnSpc>
                    <a:spcPct val="100000"/>
                  </a:lnSpc>
                  <a:spcBef>
                    <a:spcPts val="0"/>
                  </a:spcBef>
                  <a:spcAft>
                    <a:spcPts val="0"/>
                  </a:spcAft>
                  <a:buClrTx/>
                  <a:buSzTx/>
                  <a:buFontTx/>
                  <a:buNone/>
                  <a:tabLst/>
                  <a:defRPr/>
                </a:pPr>
                <a:endParaRPr kumimoji="0" lang="en-CA" sz="22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42" name="TextBox 41">
                <a:extLst>
                  <a:ext uri="{FF2B5EF4-FFF2-40B4-BE49-F238E27FC236}">
                    <a16:creationId xmlns:a16="http://schemas.microsoft.com/office/drawing/2014/main" id="{7EA4BDF3-DFB8-032D-17D6-353EECA19EEE}"/>
                  </a:ext>
                </a:extLst>
              </p:cNvPr>
              <p:cNvSpPr txBox="1"/>
              <p:nvPr/>
            </p:nvSpPr>
            <p:spPr>
              <a:xfrm>
                <a:off x="9289790" y="1096788"/>
                <a:ext cx="1797907" cy="430887"/>
              </a:xfrm>
              <a:prstGeom prst="rect">
                <a:avLst/>
              </a:prstGeom>
              <a:noFill/>
            </p:spPr>
            <p:txBody>
              <a:bodyPr wrap="square">
                <a:spAutoFit/>
              </a:bodyPr>
              <a:lstStyle/>
              <a:p>
                <a:pPr marL="0" marR="0" lvl="0" indent="0" algn="ctr" defTabSz="514380" rtl="0" eaLnBrk="1" fontAlgn="auto" latinLnBrk="0" hangingPunct="1">
                  <a:lnSpc>
                    <a:spcPct val="100000"/>
                  </a:lnSpc>
                  <a:spcBef>
                    <a:spcPts val="0"/>
                  </a:spcBef>
                  <a:spcAft>
                    <a:spcPts val="0"/>
                  </a:spcAft>
                  <a:buClrTx/>
                  <a:buSzTx/>
                  <a:buFontTx/>
                  <a:buNone/>
                  <a:tabLst/>
                  <a:defRPr/>
                </a:pPr>
                <a:r>
                  <a:rPr kumimoji="0" lang="en-CA" sz="2200" b="0" i="0" u="none" strike="noStrike" kern="0" cap="none" spc="0" normalizeH="0" baseline="0" noProof="0">
                    <a:ln>
                      <a:noFill/>
                    </a:ln>
                    <a:solidFill>
                      <a:prstClr val="white"/>
                    </a:solidFill>
                    <a:effectLst/>
                    <a:uLnTx/>
                    <a:uFillTx/>
                    <a:latin typeface="Abadi" panose="020B0604020104020204" pitchFamily="34" charset="0"/>
                    <a:ea typeface="+mn-ea"/>
                    <a:cs typeface="Aharoni" panose="02010803020104030203" pitchFamily="2" charset="-79"/>
                  </a:rPr>
                  <a:t>Canada.ca</a:t>
                </a:r>
              </a:p>
            </p:txBody>
          </p:sp>
        </p:grpSp>
        <p:grpSp>
          <p:nvGrpSpPr>
            <p:cNvPr id="8" name="Group 7">
              <a:extLst>
                <a:ext uri="{FF2B5EF4-FFF2-40B4-BE49-F238E27FC236}">
                  <a16:creationId xmlns:a16="http://schemas.microsoft.com/office/drawing/2014/main" id="{5FB395E9-FDC5-A1EA-D31D-550BD93FBFF0}"/>
                </a:ext>
              </a:extLst>
            </p:cNvPr>
            <p:cNvGrpSpPr/>
            <p:nvPr/>
          </p:nvGrpSpPr>
          <p:grpSpPr>
            <a:xfrm>
              <a:off x="5196811" y="818346"/>
              <a:ext cx="1800684" cy="741804"/>
              <a:chOff x="5240579" y="950415"/>
              <a:chExt cx="1800684" cy="741804"/>
            </a:xfrm>
          </p:grpSpPr>
          <p:sp>
            <p:nvSpPr>
              <p:cNvPr id="39" name="Oval 38">
                <a:extLst>
                  <a:ext uri="{FF2B5EF4-FFF2-40B4-BE49-F238E27FC236}">
                    <a16:creationId xmlns:a16="http://schemas.microsoft.com/office/drawing/2014/main" id="{973983E8-0CAB-F10D-DE97-E705EEF6AFA6}"/>
                  </a:ext>
                </a:extLst>
              </p:cNvPr>
              <p:cNvSpPr/>
              <p:nvPr/>
            </p:nvSpPr>
            <p:spPr>
              <a:xfrm>
                <a:off x="5261962" y="950415"/>
                <a:ext cx="1779301" cy="741804"/>
              </a:xfrm>
              <a:prstGeom prst="ellipse">
                <a:avLst/>
              </a:prstGeom>
              <a:gradFill flip="none" rotWithShape="1">
                <a:gsLst>
                  <a:gs pos="0">
                    <a:srgbClr val="00637E"/>
                  </a:gs>
                  <a:gs pos="38471">
                    <a:srgbClr val="007292"/>
                  </a:gs>
                  <a:gs pos="73000">
                    <a:srgbClr val="0198BB"/>
                  </a:gs>
                  <a:gs pos="100000">
                    <a:srgbClr val="02BBE1"/>
                  </a:gs>
                </a:gsLst>
                <a:lin ang="16200000" scaled="1"/>
                <a:tileRect/>
              </a:gra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514380" rtl="0" eaLnBrk="1" fontAlgn="auto" latinLnBrk="0" hangingPunct="1">
                  <a:lnSpc>
                    <a:spcPct val="100000"/>
                  </a:lnSpc>
                  <a:spcBef>
                    <a:spcPts val="0"/>
                  </a:spcBef>
                  <a:spcAft>
                    <a:spcPts val="0"/>
                  </a:spcAft>
                  <a:buClrTx/>
                  <a:buSzTx/>
                  <a:buFontTx/>
                  <a:buNone/>
                  <a:tabLst/>
                  <a:defRPr/>
                </a:pPr>
                <a:endParaRPr kumimoji="0" lang="en-CA" sz="22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40" name="TextBox 39">
                <a:extLst>
                  <a:ext uri="{FF2B5EF4-FFF2-40B4-BE49-F238E27FC236}">
                    <a16:creationId xmlns:a16="http://schemas.microsoft.com/office/drawing/2014/main" id="{34BAB0E4-6E9C-59C2-11C1-920E56A14913}"/>
                  </a:ext>
                </a:extLst>
              </p:cNvPr>
              <p:cNvSpPr txBox="1"/>
              <p:nvPr/>
            </p:nvSpPr>
            <p:spPr>
              <a:xfrm>
                <a:off x="5240579" y="1065504"/>
                <a:ext cx="1797907" cy="580608"/>
              </a:xfrm>
              <a:prstGeom prst="rect">
                <a:avLst/>
              </a:prstGeom>
              <a:noFill/>
            </p:spPr>
            <p:txBody>
              <a:bodyPr wrap="square">
                <a:spAutoFit/>
              </a:bodyPr>
              <a:lstStyle/>
              <a:p>
                <a:pPr marL="0" marR="0" lvl="0" indent="0" algn="ctr" defTabSz="514380" rtl="0" eaLnBrk="1" fontAlgn="auto" latinLnBrk="0" hangingPunct="1">
                  <a:lnSpc>
                    <a:spcPct val="70000"/>
                  </a:lnSpc>
                  <a:spcBef>
                    <a:spcPts val="0"/>
                  </a:spcBef>
                  <a:spcAft>
                    <a:spcPts val="0"/>
                  </a:spcAft>
                  <a:buClrTx/>
                  <a:buSzTx/>
                  <a:buFontTx/>
                  <a:buNone/>
                  <a:tabLst/>
                  <a:defRPr/>
                </a:pPr>
                <a:r>
                  <a:rPr kumimoji="0" lang="en-CA" sz="2200" b="0" i="0" u="none" strike="noStrike" kern="0" cap="none" spc="0" normalizeH="0" baseline="0" noProof="0">
                    <a:ln>
                      <a:noFill/>
                    </a:ln>
                    <a:solidFill>
                      <a:prstClr val="white"/>
                    </a:solidFill>
                    <a:effectLst/>
                    <a:uLnTx/>
                    <a:uFillTx/>
                    <a:latin typeface="Abadi" panose="020B0604020104020204" pitchFamily="34" charset="0"/>
                    <a:ea typeface="+mn-ea"/>
                    <a:cs typeface="Aharoni" panose="02010803020104030203" pitchFamily="2" charset="-79"/>
                  </a:rPr>
                  <a:t>Atlas</a:t>
                </a:r>
                <a:r>
                  <a:rPr kumimoji="0" lang="en-CA" sz="1400" b="0" i="0" u="none" strike="noStrike" kern="0" cap="none" spc="0" normalizeH="0" baseline="0" noProof="0">
                    <a:ln>
                      <a:noFill/>
                    </a:ln>
                    <a:solidFill>
                      <a:prstClr val="white"/>
                    </a:solidFill>
                    <a:effectLst/>
                    <a:uLnTx/>
                    <a:uFillTx/>
                    <a:latin typeface="Abadi" panose="020B0604020104020204" pitchFamily="34" charset="0"/>
                    <a:ea typeface="+mn-ea"/>
                    <a:cs typeface="Aharoni" panose="02010803020104030203" pitchFamily="2" charset="-79"/>
                  </a:rPr>
                  <a:t> </a:t>
                </a:r>
                <a:r>
                  <a:rPr kumimoji="0" lang="en-CA" sz="2200" b="0" i="0" u="none" strike="noStrike" kern="0" cap="none" spc="0" normalizeH="0" baseline="0" noProof="0">
                    <a:ln>
                      <a:noFill/>
                    </a:ln>
                    <a:solidFill>
                      <a:prstClr val="white"/>
                    </a:solidFill>
                    <a:effectLst/>
                    <a:uLnTx/>
                    <a:uFillTx/>
                    <a:latin typeface="Abadi" panose="020B0604020104020204" pitchFamily="34" charset="0"/>
                    <a:ea typeface="+mn-ea"/>
                    <a:cs typeface="Aharoni" panose="02010803020104030203" pitchFamily="2" charset="-79"/>
                  </a:rPr>
                  <a:t>of Canada</a:t>
                </a:r>
              </a:p>
            </p:txBody>
          </p:sp>
        </p:grpSp>
        <p:grpSp>
          <p:nvGrpSpPr>
            <p:cNvPr id="9" name="Group 8">
              <a:extLst>
                <a:ext uri="{FF2B5EF4-FFF2-40B4-BE49-F238E27FC236}">
                  <a16:creationId xmlns:a16="http://schemas.microsoft.com/office/drawing/2014/main" id="{35B217D2-4F2D-6345-5D7A-18230D00A201}"/>
                </a:ext>
              </a:extLst>
            </p:cNvPr>
            <p:cNvGrpSpPr/>
            <p:nvPr/>
          </p:nvGrpSpPr>
          <p:grpSpPr>
            <a:xfrm>
              <a:off x="1152131" y="818346"/>
              <a:ext cx="1797907" cy="741804"/>
              <a:chOff x="1252294" y="950415"/>
              <a:chExt cx="1797907" cy="741804"/>
            </a:xfrm>
          </p:grpSpPr>
          <p:sp>
            <p:nvSpPr>
              <p:cNvPr id="37" name="Oval 36">
                <a:extLst>
                  <a:ext uri="{FF2B5EF4-FFF2-40B4-BE49-F238E27FC236}">
                    <a16:creationId xmlns:a16="http://schemas.microsoft.com/office/drawing/2014/main" id="{E3EE6706-9C15-888F-8C34-DB09B90CF7F3}"/>
                  </a:ext>
                </a:extLst>
              </p:cNvPr>
              <p:cNvSpPr/>
              <p:nvPr/>
            </p:nvSpPr>
            <p:spPr>
              <a:xfrm>
                <a:off x="1258543" y="950415"/>
                <a:ext cx="1779301" cy="741804"/>
              </a:xfrm>
              <a:prstGeom prst="ellipse">
                <a:avLst/>
              </a:prstGeom>
              <a:gradFill flip="none" rotWithShape="1">
                <a:gsLst>
                  <a:gs pos="0">
                    <a:srgbClr val="1C947D"/>
                  </a:gs>
                  <a:gs pos="39858">
                    <a:srgbClr val="21B196"/>
                  </a:gs>
                  <a:gs pos="73000">
                    <a:srgbClr val="3AD7B7"/>
                  </a:gs>
                  <a:gs pos="100000">
                    <a:srgbClr val="44E7C5"/>
                  </a:gs>
                </a:gsLst>
                <a:lin ang="16200000" scaled="1"/>
                <a:tileRect/>
              </a:gra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514380" rtl="0" eaLnBrk="1" fontAlgn="auto" latinLnBrk="0" hangingPunct="1">
                  <a:lnSpc>
                    <a:spcPct val="100000"/>
                  </a:lnSpc>
                  <a:spcBef>
                    <a:spcPts val="0"/>
                  </a:spcBef>
                  <a:spcAft>
                    <a:spcPts val="0"/>
                  </a:spcAft>
                  <a:buClrTx/>
                  <a:buSzTx/>
                  <a:buFontTx/>
                  <a:buNone/>
                  <a:tabLst/>
                  <a:defRPr/>
                </a:pPr>
                <a:endParaRPr kumimoji="0" lang="en-CA" sz="22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8" name="TextBox 37">
                <a:extLst>
                  <a:ext uri="{FF2B5EF4-FFF2-40B4-BE49-F238E27FC236}">
                    <a16:creationId xmlns:a16="http://schemas.microsoft.com/office/drawing/2014/main" id="{7C5239B2-009A-A088-8355-07832248BC7C}"/>
                  </a:ext>
                </a:extLst>
              </p:cNvPr>
              <p:cNvSpPr txBox="1"/>
              <p:nvPr/>
            </p:nvSpPr>
            <p:spPr>
              <a:xfrm>
                <a:off x="1252294" y="1151215"/>
                <a:ext cx="1797907" cy="369012"/>
              </a:xfrm>
              <a:prstGeom prst="rect">
                <a:avLst/>
              </a:prstGeom>
              <a:noFill/>
            </p:spPr>
            <p:txBody>
              <a:bodyPr wrap="square">
                <a:spAutoFit/>
              </a:bodyPr>
              <a:lstStyle/>
              <a:p>
                <a:pPr marL="0" marR="0" lvl="0" indent="0" algn="ctr" defTabSz="514380" rtl="0" eaLnBrk="1" fontAlgn="auto" latinLnBrk="0" hangingPunct="1">
                  <a:lnSpc>
                    <a:spcPct val="80000"/>
                  </a:lnSpc>
                  <a:spcBef>
                    <a:spcPts val="0"/>
                  </a:spcBef>
                  <a:spcAft>
                    <a:spcPts val="0"/>
                  </a:spcAft>
                  <a:buClrTx/>
                  <a:buSzTx/>
                  <a:buFontTx/>
                  <a:buNone/>
                  <a:tabLst/>
                  <a:defRPr/>
                </a:pPr>
                <a:r>
                  <a:rPr kumimoji="0" lang="en-CA" sz="2200" b="0" i="0" u="none" strike="noStrike" kern="0" cap="none" spc="0" normalizeH="0" baseline="0" noProof="0">
                    <a:ln>
                      <a:noFill/>
                    </a:ln>
                    <a:solidFill>
                      <a:prstClr val="white"/>
                    </a:solidFill>
                    <a:effectLst/>
                    <a:uLnTx/>
                    <a:uFillTx/>
                    <a:latin typeface="Abadi" panose="020B0604020104020204" pitchFamily="34" charset="0"/>
                    <a:ea typeface="+mn-ea"/>
                    <a:cs typeface="Aharoni" panose="02010803020104030203" pitchFamily="2" charset="-79"/>
                  </a:rPr>
                  <a:t>GEO.ca</a:t>
                </a:r>
              </a:p>
            </p:txBody>
          </p:sp>
        </p:grpSp>
        <p:sp>
          <p:nvSpPr>
            <p:cNvPr id="10" name="Rectangle: Rounded Corners 9">
              <a:extLst>
                <a:ext uri="{FF2B5EF4-FFF2-40B4-BE49-F238E27FC236}">
                  <a16:creationId xmlns:a16="http://schemas.microsoft.com/office/drawing/2014/main" id="{2455947C-C812-AEA2-E244-E2EC2FA48E37}"/>
                </a:ext>
              </a:extLst>
            </p:cNvPr>
            <p:cNvSpPr/>
            <p:nvPr/>
          </p:nvSpPr>
          <p:spPr>
            <a:xfrm>
              <a:off x="4394194" y="1710774"/>
              <a:ext cx="3398522" cy="401966"/>
            </a:xfrm>
            <a:prstGeom prst="roundRect">
              <a:avLst>
                <a:gd name="adj" fmla="val 21100"/>
              </a:avLst>
            </a:prstGeom>
            <a:solidFill>
              <a:schemeClr val="bg1"/>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70000"/>
                </a:lnSpc>
                <a:spcBef>
                  <a:spcPct val="0"/>
                </a:spcBef>
                <a:spcAft>
                  <a:spcPct val="35000"/>
                </a:spcAft>
                <a:buClrTx/>
                <a:buSzTx/>
                <a:buFontTx/>
                <a:buNone/>
                <a:tabLst/>
                <a:defRPr/>
              </a:pPr>
              <a:r>
                <a:rPr kumimoji="0" lang="en-CA" sz="300" b="1" i="0" u="none" strike="noStrike" kern="1200" cap="none" spc="0" normalizeH="0" baseline="0" noProof="0">
                  <a:ln>
                    <a:noFill/>
                  </a:ln>
                  <a:solidFill>
                    <a:sysClr val="windowText" lastClr="000000"/>
                  </a:solidFill>
                  <a:effectLst/>
                  <a:uLnTx/>
                  <a:uFillTx/>
                  <a:latin typeface="Calibri"/>
                  <a:ea typeface="+mn-ea"/>
                  <a:cs typeface="Calibri"/>
                </a:rPr>
                <a:t> </a:t>
              </a:r>
              <a:endParaRPr kumimoji="0" lang="en-CA" sz="1500" b="1" i="0" u="none" strike="noStrike" kern="1200" cap="none" spc="0" normalizeH="0" baseline="0" noProof="0">
                <a:ln>
                  <a:noFill/>
                </a:ln>
                <a:solidFill>
                  <a:sysClr val="windowText" lastClr="000000"/>
                </a:solidFill>
                <a:effectLst/>
                <a:uLnTx/>
                <a:uFillTx/>
                <a:latin typeface="Calibri"/>
                <a:ea typeface="+mn-ea"/>
                <a:cs typeface="Calibri"/>
              </a:endParaRPr>
            </a:p>
            <a:p>
              <a:pPr marL="0" marR="0" lvl="0" indent="0" algn="l" defTabSz="914400" rtl="0" eaLnBrk="1" fontAlgn="auto" latinLnBrk="0" hangingPunct="1">
                <a:lnSpc>
                  <a:spcPct val="70000"/>
                </a:lnSpc>
                <a:spcBef>
                  <a:spcPct val="0"/>
                </a:spcBef>
                <a:spcAft>
                  <a:spcPct val="35000"/>
                </a:spcAft>
                <a:buClrTx/>
                <a:buSzTx/>
                <a:buFontTx/>
                <a:buNone/>
                <a:tabLst/>
                <a:defRPr/>
              </a:pPr>
              <a:r>
                <a:rPr kumimoji="0" lang="en-CA" sz="1500" b="1" i="0" u="none" strike="noStrike" kern="1200" cap="none" spc="0" normalizeH="0" baseline="0" noProof="0">
                  <a:ln>
                    <a:noFill/>
                  </a:ln>
                  <a:solidFill>
                    <a:sysClr val="windowText" lastClr="000000"/>
                  </a:solidFill>
                  <a:effectLst/>
                  <a:uLnTx/>
                  <a:uFillTx/>
                  <a:latin typeface="Calibri"/>
                  <a:ea typeface="+mn-ea"/>
                  <a:cs typeface="Calibri"/>
                </a:rPr>
                <a:t>Audience: </a:t>
              </a:r>
              <a:r>
                <a:rPr kumimoji="0" lang="en-CA" sz="1500" b="0" i="0" u="none" strike="noStrike" kern="1200" cap="none" spc="0" normalizeH="0" baseline="0" noProof="0">
                  <a:ln>
                    <a:noFill/>
                  </a:ln>
                  <a:solidFill>
                    <a:sysClr val="windowText" lastClr="000000"/>
                  </a:solidFill>
                  <a:effectLst/>
                  <a:uLnTx/>
                  <a:uFillTx/>
                  <a:latin typeface="Calibri"/>
                  <a:ea typeface="+mn-ea"/>
                  <a:cs typeface="Calibri"/>
                </a:rPr>
                <a:t>Canadian general public, learners, educators</a:t>
              </a:r>
            </a:p>
          </p:txBody>
        </p:sp>
        <p:sp>
          <p:nvSpPr>
            <p:cNvPr id="11" name="Rectangle: Rounded Corners 10">
              <a:extLst>
                <a:ext uri="{FF2B5EF4-FFF2-40B4-BE49-F238E27FC236}">
                  <a16:creationId xmlns:a16="http://schemas.microsoft.com/office/drawing/2014/main" id="{CF91AAB2-3353-AB9B-76FC-BCC985541430}"/>
                </a:ext>
              </a:extLst>
            </p:cNvPr>
            <p:cNvSpPr/>
            <p:nvPr/>
          </p:nvSpPr>
          <p:spPr>
            <a:xfrm>
              <a:off x="8451931" y="1710774"/>
              <a:ext cx="3398522" cy="401966"/>
            </a:xfrm>
            <a:prstGeom prst="roundRect">
              <a:avLst>
                <a:gd name="adj" fmla="val 18005"/>
              </a:avLst>
            </a:prstGeom>
            <a:solidFill>
              <a:schemeClr val="bg1"/>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90000"/>
                </a:lnSpc>
                <a:spcBef>
                  <a:spcPct val="0"/>
                </a:spcBef>
                <a:spcAft>
                  <a:spcPct val="35000"/>
                </a:spcAft>
                <a:buClrTx/>
                <a:buSzTx/>
                <a:buFontTx/>
                <a:buNone/>
                <a:tabLst/>
                <a:defRPr/>
              </a:pPr>
              <a:r>
                <a:rPr kumimoji="0" lang="en-CA" sz="1500" b="1" i="0" u="none" strike="noStrike" kern="1200" cap="none" spc="0" normalizeH="0" baseline="0" noProof="0">
                  <a:ln>
                    <a:noFill/>
                  </a:ln>
                  <a:solidFill>
                    <a:sysClr val="windowText" lastClr="000000"/>
                  </a:solidFill>
                  <a:effectLst/>
                  <a:uLnTx/>
                  <a:uFillTx/>
                  <a:latin typeface="Calibri"/>
                  <a:ea typeface="+mn-ea"/>
                  <a:cs typeface="Calibri"/>
                </a:rPr>
                <a:t>Audience: </a:t>
              </a:r>
              <a:r>
                <a:rPr kumimoji="0" lang="en-CA" sz="1500" b="0" i="0" u="none" strike="noStrike" kern="1200" cap="none" spc="0" normalizeH="0" baseline="0" noProof="0">
                  <a:ln>
                    <a:noFill/>
                  </a:ln>
                  <a:solidFill>
                    <a:sysClr val="windowText" lastClr="000000"/>
                  </a:solidFill>
                  <a:effectLst/>
                  <a:uLnTx/>
                  <a:uFillTx/>
                  <a:latin typeface="Calibri"/>
                  <a:ea typeface="+mn-ea"/>
                  <a:cs typeface="Calibri"/>
                </a:rPr>
                <a:t>General Public</a:t>
              </a:r>
            </a:p>
          </p:txBody>
        </p:sp>
        <p:sp>
          <p:nvSpPr>
            <p:cNvPr id="12" name="Rectangle: Rounded Corners 11">
              <a:extLst>
                <a:ext uri="{FF2B5EF4-FFF2-40B4-BE49-F238E27FC236}">
                  <a16:creationId xmlns:a16="http://schemas.microsoft.com/office/drawing/2014/main" id="{0B19C036-2614-5471-FD35-CA28F96033A8}"/>
                </a:ext>
              </a:extLst>
            </p:cNvPr>
            <p:cNvSpPr/>
            <p:nvPr/>
          </p:nvSpPr>
          <p:spPr>
            <a:xfrm>
              <a:off x="335200" y="2208466"/>
              <a:ext cx="3398522" cy="1145802"/>
            </a:xfrm>
            <a:prstGeom prst="roundRect">
              <a:avLst>
                <a:gd name="adj" fmla="val 10679"/>
              </a:avLst>
            </a:prstGeom>
            <a:solidFill>
              <a:schemeClr val="bg1"/>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90000"/>
                </a:lnSpc>
                <a:spcBef>
                  <a:spcPct val="0"/>
                </a:spcBef>
                <a:spcAft>
                  <a:spcPts val="400"/>
                </a:spcAft>
                <a:buClrTx/>
                <a:buSzTx/>
                <a:buFontTx/>
                <a:buNone/>
                <a:tabLst/>
                <a:defRPr/>
              </a:pPr>
              <a:r>
                <a:rPr kumimoji="0" lang="en-CA" sz="1400" b="1" i="0" u="none" strike="noStrike" kern="1200" cap="none" spc="0" normalizeH="0" baseline="0" noProof="0">
                  <a:ln>
                    <a:noFill/>
                  </a:ln>
                  <a:solidFill>
                    <a:sysClr val="windowText" lastClr="000000"/>
                  </a:solidFill>
                  <a:effectLst/>
                  <a:uLnTx/>
                  <a:uFillTx/>
                  <a:latin typeface="Calibri"/>
                  <a:ea typeface="+mn-ea"/>
                  <a:cs typeface="Calibri"/>
                </a:rPr>
                <a:t>Vision: </a:t>
              </a:r>
              <a:r>
                <a:rPr kumimoji="0" lang="en-CA" sz="1400" b="0" i="0" u="none" strike="noStrike" kern="1200" cap="none" spc="0" normalizeH="0" baseline="0" noProof="0">
                  <a:ln>
                    <a:noFill/>
                  </a:ln>
                  <a:solidFill>
                    <a:sysClr val="windowText" lastClr="000000"/>
                  </a:solidFill>
                  <a:effectLst/>
                  <a:uLnTx/>
                  <a:uFillTx/>
                  <a:latin typeface="Calibri"/>
                  <a:ea typeface="+mn-ea"/>
                  <a:cs typeface="Calibri"/>
                </a:rPr>
                <a:t>Open data, applications, maps, and more. Discover it all on GEO.ca, along with the tools you need to visualize, analyze and share the insights you create. Unlock the power of location here.</a:t>
              </a:r>
            </a:p>
          </p:txBody>
        </p:sp>
        <p:sp>
          <p:nvSpPr>
            <p:cNvPr id="13" name="Rectangle: Rounded Corners 12">
              <a:extLst>
                <a:ext uri="{FF2B5EF4-FFF2-40B4-BE49-F238E27FC236}">
                  <a16:creationId xmlns:a16="http://schemas.microsoft.com/office/drawing/2014/main" id="{B5715830-83A6-4380-591B-3D9BCE207A23}"/>
                </a:ext>
              </a:extLst>
            </p:cNvPr>
            <p:cNvSpPr/>
            <p:nvPr/>
          </p:nvSpPr>
          <p:spPr>
            <a:xfrm>
              <a:off x="4408583" y="2208466"/>
              <a:ext cx="3398522" cy="1145802"/>
            </a:xfrm>
            <a:prstGeom prst="roundRect">
              <a:avLst>
                <a:gd name="adj" fmla="val 10679"/>
              </a:avLst>
            </a:prstGeom>
            <a:solidFill>
              <a:schemeClr val="bg1"/>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ct val="35000"/>
                </a:spcAft>
                <a:buClrTx/>
                <a:buSzTx/>
                <a:buFontTx/>
                <a:buNone/>
                <a:tabLst/>
                <a:defRPr/>
              </a:pPr>
              <a:r>
                <a:rPr kumimoji="0" lang="en-CA" sz="1400" b="1" i="0" u="none" strike="noStrike" kern="1200" cap="none" spc="0" normalizeH="0" baseline="0" noProof="0">
                  <a:ln>
                    <a:noFill/>
                  </a:ln>
                  <a:solidFill>
                    <a:sysClr val="windowText" lastClr="000000"/>
                  </a:solidFill>
                  <a:effectLst/>
                  <a:uLnTx/>
                  <a:uFillTx/>
                  <a:latin typeface="Calibri"/>
                  <a:ea typeface="+mn-ea"/>
                  <a:cs typeface="Calibri"/>
                </a:rPr>
                <a:t>Vision: </a:t>
              </a:r>
              <a:r>
                <a:rPr kumimoji="0" lang="en-CA" sz="1400" b="0" i="0" u="none" strike="noStrike" kern="1200" cap="none" spc="0" normalizeH="0" baseline="0" noProof="0">
                  <a:ln>
                    <a:noFill/>
                  </a:ln>
                  <a:solidFill>
                    <a:sysClr val="windowText" lastClr="000000"/>
                  </a:solidFill>
                  <a:effectLst/>
                  <a:uLnTx/>
                  <a:uFillTx/>
                  <a:latin typeface="Calibri"/>
                  <a:ea typeface="+mn-ea"/>
                  <a:cs typeface="Calibri"/>
                </a:rPr>
                <a:t>A modern and innovative suite of geographic products telling the stories of Canada, accessible to all Canadians.</a:t>
              </a:r>
            </a:p>
            <a:p>
              <a:pPr marL="0" marR="0" lvl="0" indent="0" algn="ctr" defTabSz="914400" rtl="0" eaLnBrk="1" fontAlgn="auto" latinLnBrk="0" hangingPunct="1">
                <a:lnSpc>
                  <a:spcPct val="90000"/>
                </a:lnSpc>
                <a:spcBef>
                  <a:spcPct val="0"/>
                </a:spcBef>
                <a:spcAft>
                  <a:spcPct val="35000"/>
                </a:spcAft>
                <a:buClrTx/>
                <a:buSzTx/>
                <a:buFontTx/>
                <a:buNone/>
                <a:tabLst/>
                <a:defRPr/>
              </a:pPr>
              <a:r>
                <a:rPr kumimoji="0" lang="en-CA" sz="1400" b="0" i="1" u="none" strike="noStrike" kern="1200" cap="none" spc="0" normalizeH="0" baseline="0" noProof="0">
                  <a:ln>
                    <a:noFill/>
                  </a:ln>
                  <a:solidFill>
                    <a:sysClr val="windowText" lastClr="000000"/>
                  </a:solidFill>
                  <a:effectLst/>
                  <a:uLnTx/>
                  <a:uFillTx/>
                  <a:latin typeface="Calibri"/>
                  <a:ea typeface="+mn-ea"/>
                  <a:cs typeface="Calibri"/>
                </a:rPr>
                <a:t>“Discover Canada through geography”</a:t>
              </a:r>
            </a:p>
          </p:txBody>
        </p:sp>
        <p:sp>
          <p:nvSpPr>
            <p:cNvPr id="14" name="Rectangle: Rounded Corners 13">
              <a:extLst>
                <a:ext uri="{FF2B5EF4-FFF2-40B4-BE49-F238E27FC236}">
                  <a16:creationId xmlns:a16="http://schemas.microsoft.com/office/drawing/2014/main" id="{57FAD668-8D0F-1C3A-911D-D8FFE477E742}"/>
                </a:ext>
              </a:extLst>
            </p:cNvPr>
            <p:cNvSpPr/>
            <p:nvPr/>
          </p:nvSpPr>
          <p:spPr>
            <a:xfrm>
              <a:off x="8451931" y="2208466"/>
              <a:ext cx="3398522" cy="1145802"/>
            </a:xfrm>
            <a:prstGeom prst="roundRect">
              <a:avLst>
                <a:gd name="adj" fmla="val 8417"/>
              </a:avLst>
            </a:prstGeom>
            <a:solidFill>
              <a:schemeClr val="bg1"/>
            </a:solidFill>
            <a:ln>
              <a:solidFill>
                <a:srgbClr val="358EC5"/>
              </a:solid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ct val="35000"/>
                </a:spcAft>
                <a:buClrTx/>
                <a:buSzTx/>
                <a:buFontTx/>
                <a:buNone/>
                <a:tabLst/>
                <a:defRPr/>
              </a:pPr>
              <a:endParaRPr kumimoji="0" lang="en-CA" sz="1400" b="0" i="1" u="none" strike="noStrike" kern="1200" cap="none" spc="0" normalizeH="0" baseline="0" noProof="0">
                <a:ln>
                  <a:noFill/>
                </a:ln>
                <a:solidFill>
                  <a:sysClr val="windowText" lastClr="000000"/>
                </a:solidFill>
                <a:effectLst/>
                <a:uLnTx/>
                <a:uFillTx/>
                <a:latin typeface="Calibri"/>
                <a:ea typeface="+mn-ea"/>
                <a:cs typeface="Calibri"/>
              </a:endParaRPr>
            </a:p>
          </p:txBody>
        </p:sp>
        <p:pic>
          <p:nvPicPr>
            <p:cNvPr id="15" name="__EngageSlideDescription__" descr="slide description : Slide description for Requirements">
              <a:extLst>
                <a:ext uri="{FF2B5EF4-FFF2-40B4-BE49-F238E27FC236}">
                  <a16:creationId xmlns:a16="http://schemas.microsoft.com/office/drawing/2014/main" id="{8591CF62-F3B9-399B-FBCD-CE3843F46FFD}"/>
                </a:ext>
              </a:extLst>
            </p:cNvPr>
            <p:cNvPicPr>
              <a:picLocks/>
            </p:cNvPicPr>
            <p:nvPr/>
          </p:nvPicPr>
          <p:blipFill>
            <a:blip r:embed="rId3"/>
            <a:stretch>
              <a:fillRect/>
            </a:stretch>
          </p:blipFill>
          <p:spPr>
            <a:xfrm>
              <a:off x="3692623" y="3206095"/>
              <a:ext cx="5565" cy="2241"/>
            </a:xfrm>
            <a:prstGeom prst="rect">
              <a:avLst/>
            </a:prstGeom>
            <a:ln/>
          </p:spPr>
        </p:pic>
        <p:grpSp>
          <p:nvGrpSpPr>
            <p:cNvPr id="16" name="Group 15">
              <a:extLst>
                <a:ext uri="{FF2B5EF4-FFF2-40B4-BE49-F238E27FC236}">
                  <a16:creationId xmlns:a16="http://schemas.microsoft.com/office/drawing/2014/main" id="{1182C6BF-6B00-A1FB-2502-7FB5A467863B}"/>
                </a:ext>
              </a:extLst>
            </p:cNvPr>
            <p:cNvGrpSpPr/>
            <p:nvPr/>
          </p:nvGrpSpPr>
          <p:grpSpPr>
            <a:xfrm>
              <a:off x="335200" y="3467552"/>
              <a:ext cx="3398522" cy="3194471"/>
              <a:chOff x="335200" y="3492266"/>
              <a:chExt cx="3398522" cy="3194471"/>
            </a:xfrm>
          </p:grpSpPr>
          <p:sp>
            <p:nvSpPr>
              <p:cNvPr id="33" name="Rectangle: Rounded Corners 32">
                <a:extLst>
                  <a:ext uri="{FF2B5EF4-FFF2-40B4-BE49-F238E27FC236}">
                    <a16:creationId xmlns:a16="http://schemas.microsoft.com/office/drawing/2014/main" id="{E130EC86-D13E-5376-86FE-907F011D1129}"/>
                  </a:ext>
                </a:extLst>
              </p:cNvPr>
              <p:cNvSpPr/>
              <p:nvPr/>
            </p:nvSpPr>
            <p:spPr>
              <a:xfrm>
                <a:off x="335200" y="3650979"/>
                <a:ext cx="3398522" cy="3035758"/>
              </a:xfrm>
              <a:prstGeom prst="roundRect">
                <a:avLst>
                  <a:gd name="adj" fmla="val 6407"/>
                </a:avLst>
              </a:prstGeom>
              <a:solidFill>
                <a:schemeClr val="bg1"/>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90000"/>
                  </a:lnSpc>
                  <a:spcBef>
                    <a:spcPct val="0"/>
                  </a:spcBef>
                  <a:spcAft>
                    <a:spcPts val="400"/>
                  </a:spcAft>
                  <a:buClrTx/>
                  <a:buSzTx/>
                  <a:buFont typeface="Arial" panose="020B0604020202020204" pitchFamily="34" charset="0"/>
                  <a:buChar char="•"/>
                  <a:tabLst/>
                  <a:defRPr/>
                </a:pPr>
                <a:endParaRPr kumimoji="0" lang="en-CA" sz="14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90000"/>
                  </a:lnSpc>
                  <a:spcBef>
                    <a:spcPct val="0"/>
                  </a:spcBef>
                  <a:spcAft>
                    <a:spcPts val="400"/>
                  </a:spcAft>
                  <a:buClrTx/>
                  <a:buSzTx/>
                  <a:buFont typeface="Arial" panose="020B0604020202020204" pitchFamily="34" charset="0"/>
                  <a:buChar char="•"/>
                  <a:tabLst/>
                  <a:defRPr/>
                </a:pPr>
                <a:r>
                  <a:rPr kumimoji="0" lang="en-CA" sz="14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Metadata catalogue (metadata publication process).</a:t>
                </a:r>
              </a:p>
              <a:p>
                <a:pPr marL="171450" marR="0" lvl="0" indent="-171450" algn="l" defTabSz="914400" rtl="0" eaLnBrk="1" fontAlgn="auto" latinLnBrk="0" hangingPunct="1">
                  <a:lnSpc>
                    <a:spcPct val="90000"/>
                  </a:lnSpc>
                  <a:spcBef>
                    <a:spcPct val="0"/>
                  </a:spcBef>
                  <a:spcAft>
                    <a:spcPts val="400"/>
                  </a:spcAft>
                  <a:buClrTx/>
                  <a:buSzTx/>
                  <a:buFont typeface="Arial" panose="020B0604020202020204" pitchFamily="34" charset="0"/>
                  <a:buChar char="•"/>
                  <a:tabLst/>
                  <a:defRPr/>
                </a:pPr>
                <a:r>
                  <a:rPr kumimoji="0" lang="en-CA" sz="14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Initiatives and topics of benefit and/or interest to CCOG.</a:t>
                </a:r>
              </a:p>
              <a:p>
                <a:pPr marL="171450" marR="0" lvl="0" indent="-171450" algn="l" defTabSz="914400" rtl="0" eaLnBrk="1" fontAlgn="auto" latinLnBrk="0" hangingPunct="1">
                  <a:lnSpc>
                    <a:spcPct val="90000"/>
                  </a:lnSpc>
                  <a:spcBef>
                    <a:spcPct val="0"/>
                  </a:spcBef>
                  <a:spcAft>
                    <a:spcPts val="400"/>
                  </a:spcAft>
                  <a:buClrTx/>
                  <a:buSzTx/>
                  <a:buFont typeface="Arial" panose="020B0604020202020204" pitchFamily="34" charset="0"/>
                  <a:buChar char="•"/>
                  <a:tabLst/>
                  <a:defRPr/>
                </a:pPr>
                <a:r>
                  <a:rPr kumimoji="0" lang="en-CA" sz="14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Data and science information and innovations (technical and scientific).</a:t>
                </a:r>
              </a:p>
              <a:p>
                <a:pPr marL="171450" marR="0" lvl="0" indent="-171450" algn="l" defTabSz="914400" rtl="0" eaLnBrk="1" fontAlgn="auto" latinLnBrk="0" hangingPunct="1">
                  <a:lnSpc>
                    <a:spcPct val="90000"/>
                  </a:lnSpc>
                  <a:spcBef>
                    <a:spcPct val="0"/>
                  </a:spcBef>
                  <a:spcAft>
                    <a:spcPts val="400"/>
                  </a:spcAft>
                  <a:buClrTx/>
                  <a:buSzTx/>
                  <a:buFont typeface="Arial" panose="020B0604020202020204" pitchFamily="34" charset="0"/>
                  <a:buChar char="•"/>
                  <a:tabLst/>
                  <a:defRPr/>
                </a:pPr>
                <a:r>
                  <a:rPr kumimoji="0" lang="en-CA" sz="14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Interactive maps that do not fall under Atlas of Canada themes and principles (ex. HRDEM mosaic map: coverage too sparse, not curated relief map).</a:t>
                </a:r>
              </a:p>
              <a:p>
                <a:pPr marL="171450" marR="0" lvl="0" indent="-171450" algn="l" defTabSz="914400" rtl="0" eaLnBrk="1" fontAlgn="auto" latinLnBrk="0" hangingPunct="1">
                  <a:lnSpc>
                    <a:spcPct val="90000"/>
                  </a:lnSpc>
                  <a:spcBef>
                    <a:spcPct val="0"/>
                  </a:spcBef>
                  <a:spcAft>
                    <a:spcPts val="400"/>
                  </a:spcAft>
                  <a:buClrTx/>
                  <a:buSzTx/>
                  <a:buFont typeface="Arial" panose="020B0604020202020204" pitchFamily="34" charset="0"/>
                  <a:buChar char="•"/>
                  <a:tabLst/>
                  <a:defRPr/>
                </a:pPr>
                <a:r>
                  <a:rPr kumimoji="0" lang="en-CA" sz="14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All content must be related to data/services published on GEO.ca or technology leveraged by GEO.ca</a:t>
                </a:r>
              </a:p>
            </p:txBody>
          </p:sp>
          <p:grpSp>
            <p:nvGrpSpPr>
              <p:cNvPr id="34" name="Group 33">
                <a:extLst>
                  <a:ext uri="{FF2B5EF4-FFF2-40B4-BE49-F238E27FC236}">
                    <a16:creationId xmlns:a16="http://schemas.microsoft.com/office/drawing/2014/main" id="{5757ACDB-2344-1A0D-4437-ACEBA5B88165}"/>
                  </a:ext>
                </a:extLst>
              </p:cNvPr>
              <p:cNvGrpSpPr/>
              <p:nvPr/>
            </p:nvGrpSpPr>
            <p:grpSpPr>
              <a:xfrm>
                <a:off x="335200" y="3492266"/>
                <a:ext cx="3398522" cy="393798"/>
                <a:chOff x="335200" y="3660247"/>
                <a:chExt cx="3398522" cy="393798"/>
              </a:xfrm>
            </p:grpSpPr>
            <p:sp>
              <p:nvSpPr>
                <p:cNvPr id="35" name="Rectangle: Rounded Corners 34">
                  <a:extLst>
                    <a:ext uri="{FF2B5EF4-FFF2-40B4-BE49-F238E27FC236}">
                      <a16:creationId xmlns:a16="http://schemas.microsoft.com/office/drawing/2014/main" id="{CA38D703-A89F-E6E1-C5F0-3801497140EA}"/>
                    </a:ext>
                  </a:extLst>
                </p:cNvPr>
                <p:cNvSpPr/>
                <p:nvPr/>
              </p:nvSpPr>
              <p:spPr>
                <a:xfrm>
                  <a:off x="335200" y="3660247"/>
                  <a:ext cx="3398522" cy="309402"/>
                </a:xfrm>
                <a:prstGeom prst="roundRect">
                  <a:avLst>
                    <a:gd name="adj" fmla="val 32607"/>
                  </a:avLst>
                </a:prstGeom>
                <a:solidFill>
                  <a:srgbClr val="1E9E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400"/>
                    </a:spcAft>
                    <a:buClrTx/>
                    <a:buSzTx/>
                    <a:buFontTx/>
                    <a:buNone/>
                    <a:tabLst/>
                    <a:defRPr/>
                  </a:pPr>
                  <a:endParaRPr kumimoji="0" lang="en-CA" sz="14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36" name="Rectangle: Rounded Corners 35">
                  <a:extLst>
                    <a:ext uri="{FF2B5EF4-FFF2-40B4-BE49-F238E27FC236}">
                      <a16:creationId xmlns:a16="http://schemas.microsoft.com/office/drawing/2014/main" id="{38A9C496-997A-9752-0799-DF7EBCCBA8E7}"/>
                    </a:ext>
                  </a:extLst>
                </p:cNvPr>
                <p:cNvSpPr/>
                <p:nvPr/>
              </p:nvSpPr>
              <p:spPr>
                <a:xfrm>
                  <a:off x="335200" y="3744643"/>
                  <a:ext cx="3398522" cy="309402"/>
                </a:xfrm>
                <a:prstGeom prst="roundRect">
                  <a:avLst>
                    <a:gd name="adj" fmla="val 0"/>
                  </a:avLst>
                </a:prstGeom>
                <a:solidFill>
                  <a:srgbClr val="1E9E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400"/>
                    </a:spcAft>
                    <a:buClrTx/>
                    <a:buSzTx/>
                    <a:buFontTx/>
                    <a:buNone/>
                    <a:tabLst/>
                    <a:defRPr/>
                  </a:pPr>
                  <a:endParaRPr kumimoji="0" lang="en-CA" sz="14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grpSp>
        </p:grpSp>
        <p:sp>
          <p:nvSpPr>
            <p:cNvPr id="17" name="TextBox 16">
              <a:extLst>
                <a:ext uri="{FF2B5EF4-FFF2-40B4-BE49-F238E27FC236}">
                  <a16:creationId xmlns:a16="http://schemas.microsoft.com/office/drawing/2014/main" id="{15F841BA-A1BF-99D1-3B6F-FE492F76CA6A}"/>
                </a:ext>
              </a:extLst>
            </p:cNvPr>
            <p:cNvSpPr txBox="1"/>
            <p:nvPr/>
          </p:nvSpPr>
          <p:spPr>
            <a:xfrm>
              <a:off x="294102" y="3509639"/>
              <a:ext cx="3398521" cy="341632"/>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400"/>
                </a:spcAft>
                <a:buClrTx/>
                <a:buSzTx/>
                <a:buFontTx/>
                <a:buNone/>
                <a:tabLst/>
                <a:defRPr/>
              </a:pPr>
              <a:r>
                <a:rPr kumimoji="0" lang="en-CA" sz="1800" b="0" i="0" u="none" strike="noStrike" kern="1200" cap="none" spc="0" normalizeH="0" baseline="0" noProof="0">
                  <a:ln>
                    <a:noFill/>
                  </a:ln>
                  <a:solidFill>
                    <a:prstClr val="white"/>
                  </a:solidFill>
                  <a:effectLst/>
                  <a:uLnTx/>
                  <a:uFillTx/>
                  <a:latin typeface="Calibri"/>
                  <a:ea typeface="+mn-ea"/>
                  <a:cs typeface="Calibri"/>
                </a:rPr>
                <a:t>Content: The Data and Science</a:t>
              </a:r>
            </a:p>
          </p:txBody>
        </p:sp>
        <p:grpSp>
          <p:nvGrpSpPr>
            <p:cNvPr id="18" name="Group 17">
              <a:extLst>
                <a:ext uri="{FF2B5EF4-FFF2-40B4-BE49-F238E27FC236}">
                  <a16:creationId xmlns:a16="http://schemas.microsoft.com/office/drawing/2014/main" id="{E1935E3D-784C-1428-6A0B-78D833CF7A94}"/>
                </a:ext>
              </a:extLst>
            </p:cNvPr>
            <p:cNvGrpSpPr/>
            <p:nvPr/>
          </p:nvGrpSpPr>
          <p:grpSpPr>
            <a:xfrm>
              <a:off x="4394193" y="3467552"/>
              <a:ext cx="3401288" cy="3194471"/>
              <a:chOff x="4430483" y="3538484"/>
              <a:chExt cx="3401288" cy="3194471"/>
            </a:xfrm>
          </p:grpSpPr>
          <p:sp>
            <p:nvSpPr>
              <p:cNvPr id="27" name="Rectangle: Rounded Corners 26">
                <a:extLst>
                  <a:ext uri="{FF2B5EF4-FFF2-40B4-BE49-F238E27FC236}">
                    <a16:creationId xmlns:a16="http://schemas.microsoft.com/office/drawing/2014/main" id="{CB2B8521-2A75-1D97-4753-88D88F258C6B}"/>
                  </a:ext>
                </a:extLst>
              </p:cNvPr>
              <p:cNvSpPr/>
              <p:nvPr/>
            </p:nvSpPr>
            <p:spPr>
              <a:xfrm>
                <a:off x="4430483" y="3653653"/>
                <a:ext cx="3398522" cy="3079302"/>
              </a:xfrm>
              <a:prstGeom prst="roundRect">
                <a:avLst>
                  <a:gd name="adj" fmla="val 6407"/>
                </a:avLst>
              </a:prstGeom>
              <a:solidFill>
                <a:schemeClr val="bg1"/>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90000"/>
                  </a:lnSpc>
                  <a:spcBef>
                    <a:spcPct val="0"/>
                  </a:spcBef>
                  <a:spcAft>
                    <a:spcPts val="400"/>
                  </a:spcAft>
                  <a:buClrTx/>
                  <a:buSzTx/>
                  <a:buFont typeface="Arial" panose="020B0604020202020204" pitchFamily="34" charset="0"/>
                  <a:buChar char="•"/>
                  <a:tabLst/>
                  <a:defRPr/>
                </a:pPr>
                <a:r>
                  <a:rPr kumimoji="0" lang="en-CA" sz="1400" b="0" i="0" u="none" strike="noStrike" kern="1200" cap="none" spc="0" normalizeH="0" baseline="0" noProof="0">
                    <a:ln>
                      <a:noFill/>
                    </a:ln>
                    <a:solidFill>
                      <a:sysClr val="windowText" lastClr="000000"/>
                    </a:solidFill>
                    <a:effectLst/>
                    <a:uLnTx/>
                    <a:uFillTx/>
                    <a:latin typeface="Calibri"/>
                    <a:ea typeface="+mn-ea"/>
                    <a:cs typeface="Calibri"/>
                  </a:rPr>
                  <a:t>Value-add curated cartographic products and tools falling under the Atlas themes (ex. forest fire time-enabled map, Toporama).</a:t>
                </a:r>
              </a:p>
              <a:p>
                <a:pPr marL="171450" marR="0" lvl="0" indent="-171450" algn="l" defTabSz="914400" rtl="0" eaLnBrk="1" fontAlgn="auto" latinLnBrk="0" hangingPunct="1">
                  <a:lnSpc>
                    <a:spcPct val="90000"/>
                  </a:lnSpc>
                  <a:spcBef>
                    <a:spcPct val="0"/>
                  </a:spcBef>
                  <a:spcAft>
                    <a:spcPts val="400"/>
                  </a:spcAft>
                  <a:buClrTx/>
                  <a:buSzTx/>
                  <a:buFont typeface="Arial" panose="020B0604020202020204" pitchFamily="34" charset="0"/>
                  <a:buChar char="•"/>
                  <a:tabLst/>
                  <a:defRPr/>
                </a:pPr>
                <a:r>
                  <a:rPr kumimoji="0" lang="en-CA" sz="1400" b="0" i="0" u="none" strike="noStrike" kern="1200" cap="none" spc="0" normalizeH="0" baseline="0" noProof="0">
                    <a:ln>
                      <a:noFill/>
                    </a:ln>
                    <a:solidFill>
                      <a:sysClr val="windowText" lastClr="000000"/>
                    </a:solidFill>
                    <a:effectLst/>
                    <a:uLnTx/>
                    <a:uFillTx/>
                    <a:latin typeface="Calibri"/>
                    <a:ea typeface="+mn-ea"/>
                    <a:cs typeface="Calibri"/>
                  </a:rPr>
                  <a:t>Historical maps falling under Atlas themes.</a:t>
                </a:r>
              </a:p>
              <a:p>
                <a:pPr marL="171450" marR="0" lvl="0" indent="-171450" algn="l" defTabSz="914400" rtl="0" eaLnBrk="1" fontAlgn="auto" latinLnBrk="0" hangingPunct="1">
                  <a:lnSpc>
                    <a:spcPct val="90000"/>
                  </a:lnSpc>
                  <a:spcBef>
                    <a:spcPct val="0"/>
                  </a:spcBef>
                  <a:spcAft>
                    <a:spcPts val="400"/>
                  </a:spcAft>
                  <a:buClrTx/>
                  <a:buSzTx/>
                  <a:buFont typeface="Arial" panose="020B0604020202020204" pitchFamily="34" charset="0"/>
                  <a:buChar char="•"/>
                  <a:tabLst/>
                  <a:defRPr/>
                </a:pPr>
                <a:r>
                  <a:rPr kumimoji="0" lang="en-CA" sz="1400" b="0" i="0" u="none" strike="noStrike" kern="1200" cap="none" spc="0" normalizeH="0" baseline="0" noProof="0">
                    <a:ln>
                      <a:noFill/>
                    </a:ln>
                    <a:solidFill>
                      <a:sysClr val="windowText" lastClr="000000"/>
                    </a:solidFill>
                    <a:effectLst/>
                    <a:uLnTx/>
                    <a:uFillTx/>
                    <a:latin typeface="Calibri"/>
                    <a:ea typeface="+mn-ea"/>
                    <a:cs typeface="Calibri"/>
                  </a:rPr>
                  <a:t>Educational and learning resources for non-experts/beginners (ex. geography facts, tutorials etc.).</a:t>
                </a:r>
              </a:p>
              <a:p>
                <a:pPr marL="171450" marR="0" lvl="0" indent="-171450" algn="l" defTabSz="914400" rtl="0" eaLnBrk="1" fontAlgn="auto" latinLnBrk="0" hangingPunct="1">
                  <a:lnSpc>
                    <a:spcPct val="90000"/>
                  </a:lnSpc>
                  <a:spcBef>
                    <a:spcPct val="0"/>
                  </a:spcBef>
                  <a:spcAft>
                    <a:spcPts val="400"/>
                  </a:spcAft>
                  <a:buClrTx/>
                  <a:buSzTx/>
                  <a:buFont typeface="Arial" panose="020B0604020202020204" pitchFamily="34" charset="0"/>
                  <a:buChar char="•"/>
                  <a:tabLst/>
                  <a:defRPr/>
                </a:pPr>
                <a:endParaRPr kumimoji="0" lang="en-CA" sz="1400" b="0" i="0" u="none" strike="noStrike" kern="1200" cap="none" spc="0" normalizeH="0" baseline="0" noProof="0">
                  <a:ln>
                    <a:noFill/>
                  </a:ln>
                  <a:solidFill>
                    <a:sysClr val="windowText" lastClr="000000"/>
                  </a:solidFill>
                  <a:effectLst/>
                  <a:uLnTx/>
                  <a:uFillTx/>
                  <a:latin typeface="Calibri"/>
                  <a:ea typeface="+mn-ea"/>
                  <a:cs typeface="Calibri"/>
                </a:endParaRPr>
              </a:p>
              <a:p>
                <a:pPr marL="171450" marR="0" lvl="0" indent="-171450" algn="l" defTabSz="914400" rtl="0" eaLnBrk="1" fontAlgn="auto" latinLnBrk="0" hangingPunct="1">
                  <a:lnSpc>
                    <a:spcPct val="90000"/>
                  </a:lnSpc>
                  <a:spcBef>
                    <a:spcPct val="0"/>
                  </a:spcBef>
                  <a:spcAft>
                    <a:spcPts val="400"/>
                  </a:spcAft>
                  <a:buClrTx/>
                  <a:buSzTx/>
                  <a:buFont typeface="Arial" panose="020B0604020202020204" pitchFamily="34" charset="0"/>
                  <a:buChar char="•"/>
                  <a:tabLst/>
                  <a:defRPr/>
                </a:pPr>
                <a:endParaRPr kumimoji="0" lang="en-CA" sz="1400" b="0" i="0" u="none" strike="noStrike" kern="1200" cap="none" spc="0" normalizeH="0" baseline="0" noProof="0">
                  <a:ln>
                    <a:noFill/>
                  </a:ln>
                  <a:solidFill>
                    <a:sysClr val="windowText" lastClr="000000"/>
                  </a:solidFill>
                  <a:effectLst/>
                  <a:uLnTx/>
                  <a:uFillTx/>
                  <a:latin typeface="Calibri"/>
                  <a:ea typeface="+mn-ea"/>
                  <a:cs typeface="Calibri"/>
                </a:endParaRPr>
              </a:p>
            </p:txBody>
          </p:sp>
          <p:grpSp>
            <p:nvGrpSpPr>
              <p:cNvPr id="28" name="Group 27">
                <a:extLst>
                  <a:ext uri="{FF2B5EF4-FFF2-40B4-BE49-F238E27FC236}">
                    <a16:creationId xmlns:a16="http://schemas.microsoft.com/office/drawing/2014/main" id="{F44BADE9-404A-FE3C-F3E1-8DCE19980BFF}"/>
                  </a:ext>
                </a:extLst>
              </p:cNvPr>
              <p:cNvGrpSpPr/>
              <p:nvPr/>
            </p:nvGrpSpPr>
            <p:grpSpPr>
              <a:xfrm>
                <a:off x="4430483" y="3538484"/>
                <a:ext cx="3401288" cy="393798"/>
                <a:chOff x="335200" y="3660247"/>
                <a:chExt cx="3401288" cy="393798"/>
              </a:xfrm>
            </p:grpSpPr>
            <p:grpSp>
              <p:nvGrpSpPr>
                <p:cNvPr id="29" name="Group 28">
                  <a:extLst>
                    <a:ext uri="{FF2B5EF4-FFF2-40B4-BE49-F238E27FC236}">
                      <a16:creationId xmlns:a16="http://schemas.microsoft.com/office/drawing/2014/main" id="{F44FA691-7D26-87C1-6F99-942BB1E64826}"/>
                    </a:ext>
                  </a:extLst>
                </p:cNvPr>
                <p:cNvGrpSpPr/>
                <p:nvPr/>
              </p:nvGrpSpPr>
              <p:grpSpPr>
                <a:xfrm>
                  <a:off x="335200" y="3660247"/>
                  <a:ext cx="3398522" cy="393798"/>
                  <a:chOff x="335200" y="3660247"/>
                  <a:chExt cx="3398522" cy="393798"/>
                </a:xfrm>
              </p:grpSpPr>
              <p:sp>
                <p:nvSpPr>
                  <p:cNvPr id="31" name="Rectangle: Rounded Corners 30">
                    <a:extLst>
                      <a:ext uri="{FF2B5EF4-FFF2-40B4-BE49-F238E27FC236}">
                        <a16:creationId xmlns:a16="http://schemas.microsoft.com/office/drawing/2014/main" id="{AD1B68EF-05F8-4E17-778F-5C3468A3F33D}"/>
                      </a:ext>
                    </a:extLst>
                  </p:cNvPr>
                  <p:cNvSpPr/>
                  <p:nvPr/>
                </p:nvSpPr>
                <p:spPr>
                  <a:xfrm>
                    <a:off x="335200" y="3660247"/>
                    <a:ext cx="3398522" cy="309402"/>
                  </a:xfrm>
                  <a:prstGeom prst="roundRect">
                    <a:avLst>
                      <a:gd name="adj" fmla="val 32607"/>
                    </a:avLst>
                  </a:prstGeom>
                  <a:solidFill>
                    <a:srgbClr val="0073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400"/>
                      </a:spcAft>
                      <a:buClrTx/>
                      <a:buSzTx/>
                      <a:buFontTx/>
                      <a:buNone/>
                      <a:tabLst/>
                      <a:defRPr/>
                    </a:pPr>
                    <a:endParaRPr kumimoji="0" lang="en-CA" sz="14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32" name="Rectangle: Rounded Corners 31">
                    <a:extLst>
                      <a:ext uri="{FF2B5EF4-FFF2-40B4-BE49-F238E27FC236}">
                        <a16:creationId xmlns:a16="http://schemas.microsoft.com/office/drawing/2014/main" id="{F933BDB8-856C-6723-2638-17B44155956C}"/>
                      </a:ext>
                    </a:extLst>
                  </p:cNvPr>
                  <p:cNvSpPr/>
                  <p:nvPr/>
                </p:nvSpPr>
                <p:spPr>
                  <a:xfrm>
                    <a:off x="335200" y="3744643"/>
                    <a:ext cx="3398522" cy="309402"/>
                  </a:xfrm>
                  <a:prstGeom prst="roundRect">
                    <a:avLst>
                      <a:gd name="adj" fmla="val 0"/>
                    </a:avLst>
                  </a:prstGeom>
                  <a:solidFill>
                    <a:srgbClr val="0073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400"/>
                      </a:spcAft>
                      <a:buClrTx/>
                      <a:buSzTx/>
                      <a:buFontTx/>
                      <a:buNone/>
                      <a:tabLst/>
                      <a:defRPr/>
                    </a:pPr>
                    <a:endParaRPr kumimoji="0" lang="en-CA" sz="14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grpSp>
            <p:sp>
              <p:nvSpPr>
                <p:cNvPr id="30" name="TextBox 29">
                  <a:extLst>
                    <a:ext uri="{FF2B5EF4-FFF2-40B4-BE49-F238E27FC236}">
                      <a16:creationId xmlns:a16="http://schemas.microsoft.com/office/drawing/2014/main" id="{E2C9A944-DBB7-CE16-2623-F93F0DB7D66A}"/>
                    </a:ext>
                  </a:extLst>
                </p:cNvPr>
                <p:cNvSpPr txBox="1"/>
                <p:nvPr/>
              </p:nvSpPr>
              <p:spPr>
                <a:xfrm>
                  <a:off x="337966" y="3694074"/>
                  <a:ext cx="3398522" cy="341632"/>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400"/>
                    </a:spcAft>
                    <a:buClrTx/>
                    <a:buSzTx/>
                    <a:buFontTx/>
                    <a:buNone/>
                    <a:tabLst/>
                    <a:defRPr/>
                  </a:pPr>
                  <a:r>
                    <a:rPr kumimoji="0" lang="en-CA" sz="1800" b="0" i="0" u="none" strike="noStrike" kern="1200" cap="none" spc="0" normalizeH="0" baseline="0" noProof="0">
                      <a:ln>
                        <a:noFill/>
                      </a:ln>
                      <a:solidFill>
                        <a:prstClr val="white"/>
                      </a:solidFill>
                      <a:effectLst/>
                      <a:uLnTx/>
                      <a:uFillTx/>
                      <a:latin typeface="Calibri"/>
                      <a:ea typeface="+mn-ea"/>
                      <a:cs typeface="Calibri"/>
                    </a:rPr>
                    <a:t>Content: The Maps</a:t>
                  </a:r>
                </a:p>
              </p:txBody>
            </p:sp>
          </p:grpSp>
        </p:grpSp>
        <p:grpSp>
          <p:nvGrpSpPr>
            <p:cNvPr id="19" name="Group 18">
              <a:extLst>
                <a:ext uri="{FF2B5EF4-FFF2-40B4-BE49-F238E27FC236}">
                  <a16:creationId xmlns:a16="http://schemas.microsoft.com/office/drawing/2014/main" id="{C19B530D-32D2-9C06-42CA-3CB474E5E477}"/>
                </a:ext>
              </a:extLst>
            </p:cNvPr>
            <p:cNvGrpSpPr/>
            <p:nvPr/>
          </p:nvGrpSpPr>
          <p:grpSpPr>
            <a:xfrm>
              <a:off x="8432119" y="3467552"/>
              <a:ext cx="3418334" cy="3194471"/>
              <a:chOff x="4410671" y="3538484"/>
              <a:chExt cx="3418334" cy="3140041"/>
            </a:xfrm>
          </p:grpSpPr>
          <p:sp>
            <p:nvSpPr>
              <p:cNvPr id="21" name="Rectangle: Rounded Corners 20">
                <a:extLst>
                  <a:ext uri="{FF2B5EF4-FFF2-40B4-BE49-F238E27FC236}">
                    <a16:creationId xmlns:a16="http://schemas.microsoft.com/office/drawing/2014/main" id="{72A51563-A8BF-3194-45F8-707D1C85E0DD}"/>
                  </a:ext>
                </a:extLst>
              </p:cNvPr>
              <p:cNvSpPr/>
              <p:nvPr/>
            </p:nvSpPr>
            <p:spPr>
              <a:xfrm>
                <a:off x="4430483" y="3642767"/>
                <a:ext cx="3398522" cy="3035758"/>
              </a:xfrm>
              <a:prstGeom prst="roundRect">
                <a:avLst>
                  <a:gd name="adj" fmla="val 6407"/>
                </a:avLst>
              </a:prstGeom>
              <a:solidFill>
                <a:schemeClr val="bg1"/>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90000"/>
                  </a:lnSpc>
                  <a:spcBef>
                    <a:spcPct val="0"/>
                  </a:spcBef>
                  <a:spcAft>
                    <a:spcPts val="400"/>
                  </a:spcAft>
                  <a:buClrTx/>
                  <a:buSzTx/>
                  <a:buFont typeface="Arial" panose="020B0604020202020204" pitchFamily="34" charset="0"/>
                  <a:buChar char="•"/>
                  <a:tabLst/>
                  <a:defRPr/>
                </a:pPr>
                <a:endParaRPr kumimoji="0" lang="en-CA" sz="1400" b="0" i="0" u="none" strike="noStrike" kern="1200" cap="none" spc="0" normalizeH="0" baseline="0" noProof="0">
                  <a:ln>
                    <a:noFill/>
                  </a:ln>
                  <a:solidFill>
                    <a:sysClr val="windowText" lastClr="000000"/>
                  </a:solidFill>
                  <a:effectLst/>
                  <a:uLnTx/>
                  <a:uFillTx/>
                  <a:latin typeface="Calibri"/>
                  <a:ea typeface="+mn-ea"/>
                  <a:cs typeface="Calibri"/>
                </a:endParaRPr>
              </a:p>
              <a:p>
                <a:pPr marL="171450" marR="0" lvl="0" indent="-171450" algn="l" defTabSz="914400" rtl="0" eaLnBrk="1" fontAlgn="auto" latinLnBrk="0" hangingPunct="1">
                  <a:lnSpc>
                    <a:spcPct val="90000"/>
                  </a:lnSpc>
                  <a:spcBef>
                    <a:spcPct val="0"/>
                  </a:spcBef>
                  <a:spcAft>
                    <a:spcPts val="400"/>
                  </a:spcAft>
                  <a:buClrTx/>
                  <a:buSzTx/>
                  <a:buFont typeface="Arial" panose="020B0604020202020204" pitchFamily="34" charset="0"/>
                  <a:buChar char="•"/>
                  <a:tabLst/>
                  <a:defRPr/>
                </a:pPr>
                <a:r>
                  <a:rPr kumimoji="0" lang="en-CA" sz="1400" b="0" i="0" u="none" strike="noStrike" kern="1200" cap="none" spc="0" normalizeH="0" baseline="0" noProof="0">
                    <a:ln>
                      <a:noFill/>
                    </a:ln>
                    <a:solidFill>
                      <a:sysClr val="windowText" lastClr="000000"/>
                    </a:solidFill>
                    <a:effectLst/>
                    <a:uLnTx/>
                    <a:uFillTx/>
                    <a:latin typeface="Calibri"/>
                    <a:ea typeface="+mn-ea"/>
                    <a:cs typeface="Calibri"/>
                  </a:rPr>
                  <a:t>Services and information (complete a task, answer questions about services, reports, guides, digital services or databases).</a:t>
                </a:r>
              </a:p>
              <a:p>
                <a:pPr marL="171450" marR="0" lvl="0" indent="-171450" algn="l" defTabSz="914400" rtl="0" eaLnBrk="1" fontAlgn="auto" latinLnBrk="0" hangingPunct="1">
                  <a:lnSpc>
                    <a:spcPct val="90000"/>
                  </a:lnSpc>
                  <a:spcBef>
                    <a:spcPct val="0"/>
                  </a:spcBef>
                  <a:spcAft>
                    <a:spcPts val="400"/>
                  </a:spcAft>
                  <a:buClrTx/>
                  <a:buSzTx/>
                  <a:buFont typeface="Arial" panose="020B0604020202020204" pitchFamily="34" charset="0"/>
                  <a:buChar char="•"/>
                  <a:tabLst/>
                  <a:defRPr/>
                </a:pPr>
                <a:r>
                  <a:rPr kumimoji="0" lang="en-CA" sz="1400" b="0" i="0" u="none" strike="noStrike" kern="1200" cap="none" spc="0" normalizeH="0" baseline="0" noProof="0">
                    <a:ln>
                      <a:noFill/>
                    </a:ln>
                    <a:solidFill>
                      <a:sysClr val="windowText" lastClr="000000"/>
                    </a:solidFill>
                    <a:effectLst/>
                    <a:uLnTx/>
                    <a:uFillTx/>
                    <a:latin typeface="Calibri"/>
                    <a:ea typeface="+mn-ea"/>
                    <a:cs typeface="Calibri"/>
                  </a:rPr>
                  <a:t>Program and policy development</a:t>
                </a:r>
              </a:p>
              <a:p>
                <a:pPr marL="171450" marR="0" lvl="0" indent="-171450" algn="l" defTabSz="914400" rtl="0" eaLnBrk="1" fontAlgn="auto" latinLnBrk="0" hangingPunct="1">
                  <a:lnSpc>
                    <a:spcPct val="90000"/>
                  </a:lnSpc>
                  <a:spcBef>
                    <a:spcPct val="0"/>
                  </a:spcBef>
                  <a:spcAft>
                    <a:spcPts val="400"/>
                  </a:spcAft>
                  <a:buClrTx/>
                  <a:buSzTx/>
                  <a:buFont typeface="Arial" panose="020B0604020202020204" pitchFamily="34" charset="0"/>
                  <a:buChar char="•"/>
                  <a:tabLst/>
                  <a:defRPr/>
                </a:pPr>
                <a:r>
                  <a:rPr kumimoji="0" lang="en-CA" sz="1400" b="0" i="0" u="none" strike="noStrike" kern="1200" cap="none" spc="0" normalizeH="0" baseline="0" noProof="0">
                    <a:ln>
                      <a:noFill/>
                    </a:ln>
                    <a:solidFill>
                      <a:sysClr val="windowText" lastClr="000000"/>
                    </a:solidFill>
                    <a:effectLst/>
                    <a:uLnTx/>
                    <a:uFillTx/>
                    <a:latin typeface="Calibri"/>
                    <a:ea typeface="+mn-ea"/>
                    <a:cs typeface="Calibri"/>
                  </a:rPr>
                  <a:t>Corporate information.</a:t>
                </a:r>
              </a:p>
              <a:p>
                <a:pPr marL="171450" marR="0" lvl="0" indent="-171450" algn="l" defTabSz="914400" rtl="0" eaLnBrk="1" fontAlgn="auto" latinLnBrk="0" hangingPunct="1">
                  <a:lnSpc>
                    <a:spcPct val="90000"/>
                  </a:lnSpc>
                  <a:spcBef>
                    <a:spcPct val="0"/>
                  </a:spcBef>
                  <a:spcAft>
                    <a:spcPts val="400"/>
                  </a:spcAft>
                  <a:buClrTx/>
                  <a:buSzTx/>
                  <a:buFont typeface="Arial" panose="020B0604020202020204" pitchFamily="34" charset="0"/>
                  <a:buChar char="•"/>
                  <a:tabLst/>
                  <a:defRPr/>
                </a:pPr>
                <a:r>
                  <a:rPr kumimoji="0" lang="en-CA" sz="1400" b="0" i="0" u="none" strike="noStrike" kern="1200" cap="none" spc="0" normalizeH="0" baseline="0" noProof="0">
                    <a:ln>
                      <a:noFill/>
                    </a:ln>
                    <a:solidFill>
                      <a:sysClr val="windowText" lastClr="000000"/>
                    </a:solidFill>
                    <a:effectLst/>
                    <a:uLnTx/>
                    <a:uFillTx/>
                    <a:latin typeface="Calibri"/>
                    <a:ea typeface="+mn-ea"/>
                    <a:cs typeface="Calibri"/>
                  </a:rPr>
                  <a:t>Campaigns and promotions leading to services and information or program and policy development.</a:t>
                </a:r>
              </a:p>
              <a:p>
                <a:pPr marL="171450" marR="0" lvl="0" indent="-171450" algn="l" defTabSz="914400" rtl="0" eaLnBrk="1" fontAlgn="auto" latinLnBrk="0" hangingPunct="1">
                  <a:lnSpc>
                    <a:spcPct val="90000"/>
                  </a:lnSpc>
                  <a:spcBef>
                    <a:spcPct val="0"/>
                  </a:spcBef>
                  <a:spcAft>
                    <a:spcPts val="400"/>
                  </a:spcAft>
                  <a:buClrTx/>
                  <a:buSzTx/>
                  <a:buFont typeface="Arial" panose="020B0604020202020204" pitchFamily="34" charset="0"/>
                  <a:buChar char="•"/>
                  <a:tabLst/>
                  <a:defRPr/>
                </a:pPr>
                <a:r>
                  <a:rPr kumimoji="0" lang="en-CA" sz="1400" b="0" i="0" u="none" strike="noStrike" kern="1200" cap="none" spc="0" normalizeH="0" baseline="0" noProof="0">
                    <a:ln>
                      <a:noFill/>
                    </a:ln>
                    <a:solidFill>
                      <a:sysClr val="windowText" lastClr="000000"/>
                    </a:solidFill>
                    <a:effectLst/>
                    <a:uLnTx/>
                    <a:uFillTx/>
                    <a:latin typeface="Calibri"/>
                    <a:ea typeface="+mn-ea"/>
                    <a:cs typeface="Calibri"/>
                  </a:rPr>
                  <a:t>News (backgrounders, media advisories, news releases, speeches…).</a:t>
                </a:r>
              </a:p>
              <a:p>
                <a:pPr marL="0" marR="0" lvl="0" indent="0" algn="l" defTabSz="914400" rtl="0" eaLnBrk="1" fontAlgn="auto" latinLnBrk="0" hangingPunct="1">
                  <a:lnSpc>
                    <a:spcPct val="90000"/>
                  </a:lnSpc>
                  <a:spcBef>
                    <a:spcPct val="0"/>
                  </a:spcBef>
                  <a:spcAft>
                    <a:spcPts val="400"/>
                  </a:spcAft>
                  <a:buClrTx/>
                  <a:buSzTx/>
                  <a:buFontTx/>
                  <a:buNone/>
                  <a:tabLst/>
                  <a:defRPr/>
                </a:pPr>
                <a:endParaRPr kumimoji="0" lang="en-CA" sz="1400" b="0" i="0" u="none" strike="noStrike" kern="1200" cap="none" spc="0" normalizeH="0" baseline="0" noProof="0">
                  <a:ln>
                    <a:noFill/>
                  </a:ln>
                  <a:solidFill>
                    <a:sysClr val="windowText" lastClr="000000"/>
                  </a:solidFill>
                  <a:effectLst/>
                  <a:uLnTx/>
                  <a:uFillTx/>
                  <a:latin typeface="Calibri"/>
                  <a:ea typeface="+mn-ea"/>
                  <a:cs typeface="Calibri"/>
                </a:endParaRPr>
              </a:p>
            </p:txBody>
          </p:sp>
          <p:grpSp>
            <p:nvGrpSpPr>
              <p:cNvPr id="22" name="Group 21">
                <a:extLst>
                  <a:ext uri="{FF2B5EF4-FFF2-40B4-BE49-F238E27FC236}">
                    <a16:creationId xmlns:a16="http://schemas.microsoft.com/office/drawing/2014/main" id="{15569180-268A-24EE-5F10-4F078A7C280A}"/>
                  </a:ext>
                </a:extLst>
              </p:cNvPr>
              <p:cNvGrpSpPr/>
              <p:nvPr/>
            </p:nvGrpSpPr>
            <p:grpSpPr>
              <a:xfrm>
                <a:off x="4410671" y="3538484"/>
                <a:ext cx="3418334" cy="393798"/>
                <a:chOff x="315388" y="3660247"/>
                <a:chExt cx="3418334" cy="393798"/>
              </a:xfrm>
            </p:grpSpPr>
            <p:grpSp>
              <p:nvGrpSpPr>
                <p:cNvPr id="23" name="Group 22">
                  <a:extLst>
                    <a:ext uri="{FF2B5EF4-FFF2-40B4-BE49-F238E27FC236}">
                      <a16:creationId xmlns:a16="http://schemas.microsoft.com/office/drawing/2014/main" id="{9F532465-43D0-8736-9476-D662CA41D662}"/>
                    </a:ext>
                  </a:extLst>
                </p:cNvPr>
                <p:cNvGrpSpPr/>
                <p:nvPr/>
              </p:nvGrpSpPr>
              <p:grpSpPr>
                <a:xfrm>
                  <a:off x="335200" y="3660247"/>
                  <a:ext cx="3398522" cy="393798"/>
                  <a:chOff x="335200" y="3660247"/>
                  <a:chExt cx="3398522" cy="393798"/>
                </a:xfrm>
              </p:grpSpPr>
              <p:sp>
                <p:nvSpPr>
                  <p:cNvPr id="25" name="Rectangle: Rounded Corners 24">
                    <a:extLst>
                      <a:ext uri="{FF2B5EF4-FFF2-40B4-BE49-F238E27FC236}">
                        <a16:creationId xmlns:a16="http://schemas.microsoft.com/office/drawing/2014/main" id="{C3478A82-2A38-DE26-1DE7-EA6F960AC5B1}"/>
                      </a:ext>
                    </a:extLst>
                  </p:cNvPr>
                  <p:cNvSpPr/>
                  <p:nvPr/>
                </p:nvSpPr>
                <p:spPr>
                  <a:xfrm>
                    <a:off x="335200" y="3660247"/>
                    <a:ext cx="3398522" cy="309402"/>
                  </a:xfrm>
                  <a:prstGeom prst="roundRect">
                    <a:avLst>
                      <a:gd name="adj" fmla="val 32607"/>
                    </a:avLst>
                  </a:prstGeom>
                  <a:solidFill>
                    <a:srgbClr val="014B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400"/>
                      </a:spcAft>
                      <a:buClrTx/>
                      <a:buSzTx/>
                      <a:buFontTx/>
                      <a:buNone/>
                      <a:tabLst/>
                      <a:defRPr/>
                    </a:pPr>
                    <a:endParaRPr kumimoji="0" lang="en-CA" sz="14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26" name="Rectangle: Rounded Corners 25">
                    <a:extLst>
                      <a:ext uri="{FF2B5EF4-FFF2-40B4-BE49-F238E27FC236}">
                        <a16:creationId xmlns:a16="http://schemas.microsoft.com/office/drawing/2014/main" id="{9A41D6ED-B99A-F0ED-44B8-27EF4AA1CE2C}"/>
                      </a:ext>
                    </a:extLst>
                  </p:cNvPr>
                  <p:cNvSpPr/>
                  <p:nvPr/>
                </p:nvSpPr>
                <p:spPr>
                  <a:xfrm>
                    <a:off x="335200" y="3744643"/>
                    <a:ext cx="3398522" cy="309402"/>
                  </a:xfrm>
                  <a:prstGeom prst="roundRect">
                    <a:avLst>
                      <a:gd name="adj" fmla="val 0"/>
                    </a:avLst>
                  </a:prstGeom>
                  <a:solidFill>
                    <a:srgbClr val="014B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400"/>
                      </a:spcAft>
                      <a:buClrTx/>
                      <a:buSzTx/>
                      <a:buFontTx/>
                      <a:buNone/>
                      <a:tabLst/>
                      <a:defRPr/>
                    </a:pPr>
                    <a:endParaRPr kumimoji="0" lang="en-CA" sz="14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grpSp>
            <p:sp>
              <p:nvSpPr>
                <p:cNvPr id="24" name="TextBox 23">
                  <a:extLst>
                    <a:ext uri="{FF2B5EF4-FFF2-40B4-BE49-F238E27FC236}">
                      <a16:creationId xmlns:a16="http://schemas.microsoft.com/office/drawing/2014/main" id="{6CA8B205-AC2B-3B26-64DD-4E3886E63486}"/>
                    </a:ext>
                  </a:extLst>
                </p:cNvPr>
                <p:cNvSpPr txBox="1"/>
                <p:nvPr/>
              </p:nvSpPr>
              <p:spPr>
                <a:xfrm>
                  <a:off x="315388" y="3706370"/>
                  <a:ext cx="3398522" cy="341632"/>
                </a:xfrm>
                <a:prstGeom prst="rect">
                  <a:avLst/>
                </a:prstGeom>
                <a:noFill/>
                <a:ln>
                  <a:noFill/>
                </a:ln>
              </p:spPr>
              <p:txBody>
                <a:bodyPr wrap="square">
                  <a:spAutoFit/>
                </a:bodyPr>
                <a:lstStyle/>
                <a:p>
                  <a:pPr marL="0" marR="0" lvl="0" indent="0" algn="ctr" defTabSz="914400" rtl="0" eaLnBrk="1" fontAlgn="auto" latinLnBrk="0" hangingPunct="1">
                    <a:lnSpc>
                      <a:spcPct val="90000"/>
                    </a:lnSpc>
                    <a:spcBef>
                      <a:spcPct val="0"/>
                    </a:spcBef>
                    <a:spcAft>
                      <a:spcPts val="400"/>
                    </a:spcAft>
                    <a:buClrTx/>
                    <a:buSzTx/>
                    <a:buFontTx/>
                    <a:buNone/>
                    <a:tabLst/>
                    <a:defRPr/>
                  </a:pPr>
                  <a:r>
                    <a:rPr kumimoji="0" lang="en-CA" sz="1800" b="0" i="0" u="none" strike="noStrike" kern="1200" cap="none" spc="0" normalizeH="0" baseline="0" noProof="0">
                      <a:ln>
                        <a:noFill/>
                      </a:ln>
                      <a:solidFill>
                        <a:prstClr val="white"/>
                      </a:solidFill>
                      <a:effectLst/>
                      <a:uLnTx/>
                      <a:uFillTx/>
                      <a:latin typeface="Calibri"/>
                      <a:ea typeface="+mn-ea"/>
                      <a:cs typeface="Calibri"/>
                    </a:rPr>
                    <a:t>Content: The Overview</a:t>
                  </a:r>
                </a:p>
              </p:txBody>
            </p:sp>
          </p:grpSp>
        </p:grpSp>
        <p:sp>
          <p:nvSpPr>
            <p:cNvPr id="20" name="TextBox 19">
              <a:extLst>
                <a:ext uri="{FF2B5EF4-FFF2-40B4-BE49-F238E27FC236}">
                  <a16:creationId xmlns:a16="http://schemas.microsoft.com/office/drawing/2014/main" id="{3D8F9418-94F1-CFE7-BDF1-C3B6E64F2EAC}"/>
                </a:ext>
              </a:extLst>
            </p:cNvPr>
            <p:cNvSpPr txBox="1"/>
            <p:nvPr/>
          </p:nvSpPr>
          <p:spPr>
            <a:xfrm>
              <a:off x="8446395" y="2248813"/>
              <a:ext cx="3476366" cy="1130759"/>
            </a:xfrm>
            <a:prstGeom prst="rect">
              <a:avLst/>
            </a:prstGeom>
            <a:noFill/>
            <a:effectLst>
              <a:innerShdw blurRad="63500" dist="50800" dir="13500000">
                <a:prstClr val="black">
                  <a:alpha val="50000"/>
                </a:prstClr>
              </a:innerShdw>
            </a:effectLst>
          </p:spPr>
          <p:txBody>
            <a:bodyPr wrap="square">
              <a:spAutoFit/>
            </a:bodyPr>
            <a:lstStyle/>
            <a:p>
              <a:pPr marL="0" marR="0" lvl="0" indent="0" algn="l" defTabSz="914400" rtl="0" eaLnBrk="1" fontAlgn="auto" latinLnBrk="0" hangingPunct="1">
                <a:lnSpc>
                  <a:spcPct val="80000"/>
                </a:lnSpc>
                <a:spcBef>
                  <a:spcPct val="0"/>
                </a:spcBef>
                <a:spcAft>
                  <a:spcPct val="35000"/>
                </a:spcAft>
                <a:buClrTx/>
                <a:buSzTx/>
                <a:buFontTx/>
                <a:buNone/>
                <a:tabLst/>
                <a:defRPr/>
              </a:pPr>
              <a:r>
                <a:rPr kumimoji="0" lang="en-CA" sz="1400" b="1" i="0" u="none" strike="noStrike" kern="1200" cap="none" spc="0" normalizeH="0" baseline="0" noProof="0">
                  <a:ln>
                    <a:noFill/>
                  </a:ln>
                  <a:solidFill>
                    <a:sysClr val="windowText" lastClr="000000"/>
                  </a:solidFill>
                  <a:effectLst/>
                  <a:uLnTx/>
                  <a:uFillTx/>
                  <a:latin typeface="Calibri" panose="020F0502020204030204"/>
                  <a:ea typeface="+mn-ea"/>
                  <a:cs typeface="Calibri"/>
                </a:rPr>
                <a:t>Description: </a:t>
              </a:r>
              <a:r>
                <a:rPr kumimoji="0" lang="en-CA" sz="1400" b="0" i="0" u="none" strike="noStrike" kern="1200" cap="none" spc="0" normalizeH="0" baseline="0" noProof="0">
                  <a:ln>
                    <a:noFill/>
                  </a:ln>
                  <a:solidFill>
                    <a:sysClr val="windowText" lastClr="000000"/>
                  </a:solidFill>
                  <a:effectLst/>
                  <a:uLnTx/>
                  <a:uFillTx/>
                  <a:latin typeface="Calibri" panose="020F0502020204030204"/>
                  <a:ea typeface="+mn-ea"/>
                  <a:cs typeface="Calibri"/>
                </a:rPr>
                <a:t>Provides information on CCMEO programs &amp; services using Canada.ca architecture, explains link b/w CCMEO activities and NRCan priorities. Links to Atlas, GEO.ca, provides access to content, maps, reports, publications, etc. </a:t>
              </a:r>
              <a:endParaRPr kumimoji="0" lang="en-CA" sz="1400" b="0" i="1" u="none" strike="noStrike" kern="1200" cap="none" spc="0" normalizeH="0" baseline="0" noProof="0">
                <a:ln>
                  <a:noFill/>
                </a:ln>
                <a:solidFill>
                  <a:sysClr val="windowText" lastClr="000000"/>
                </a:solidFill>
                <a:effectLst/>
                <a:uLnTx/>
                <a:uFillTx/>
                <a:latin typeface="Calibri" panose="020F0502020204030204"/>
                <a:ea typeface="+mn-ea"/>
                <a:cs typeface="Calibri"/>
              </a:endParaRPr>
            </a:p>
          </p:txBody>
        </p:sp>
      </p:grpSp>
      <p:grpSp>
        <p:nvGrpSpPr>
          <p:cNvPr id="49" name="Group 48">
            <a:extLst>
              <a:ext uri="{FF2B5EF4-FFF2-40B4-BE49-F238E27FC236}">
                <a16:creationId xmlns:a16="http://schemas.microsoft.com/office/drawing/2014/main" id="{AEAA320E-7000-6E00-FD25-52EC8D61B84B}"/>
              </a:ext>
            </a:extLst>
          </p:cNvPr>
          <p:cNvGrpSpPr/>
          <p:nvPr/>
        </p:nvGrpSpPr>
        <p:grpSpPr>
          <a:xfrm>
            <a:off x="98659" y="68527"/>
            <a:ext cx="430212" cy="422360"/>
            <a:chOff x="624441" y="2438418"/>
            <a:chExt cx="430212" cy="422360"/>
          </a:xfrm>
        </p:grpSpPr>
        <p:sp>
          <p:nvSpPr>
            <p:cNvPr id="50" name="Oval 49">
              <a:extLst>
                <a:ext uri="{FF2B5EF4-FFF2-40B4-BE49-F238E27FC236}">
                  <a16:creationId xmlns:a16="http://schemas.microsoft.com/office/drawing/2014/main" id="{33867AFB-6903-26CE-C3A5-FFD36C1D378C}"/>
                </a:ext>
              </a:extLst>
            </p:cNvPr>
            <p:cNvSpPr/>
            <p:nvPr/>
          </p:nvSpPr>
          <p:spPr>
            <a:xfrm>
              <a:off x="624441" y="2438418"/>
              <a:ext cx="422360" cy="422360"/>
            </a:xfrm>
            <a:prstGeom prst="ellipse">
              <a:avLst/>
            </a:prstGeom>
            <a:gradFill>
              <a:gsLst>
                <a:gs pos="0">
                  <a:srgbClr val="25ACF7"/>
                </a:gs>
                <a:gs pos="50000">
                  <a:srgbClr val="099FF0"/>
                </a:gs>
                <a:gs pos="100000">
                  <a:srgbClr val="0887CE"/>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150" b="1" i="0" u="none" strike="noStrike" kern="1200" cap="none" spc="0" normalizeH="0" baseline="0" noProof="0">
                <a:ln>
                  <a:noFill/>
                </a:ln>
                <a:solidFill>
                  <a:prstClr val="white"/>
                </a:solidFill>
                <a:effectLst/>
                <a:uLnTx/>
                <a:uFillTx/>
                <a:latin typeface="Open Sans"/>
                <a:ea typeface="+mn-ea"/>
                <a:cs typeface="+mn-cs"/>
              </a:endParaRPr>
            </a:p>
          </p:txBody>
        </p:sp>
        <p:sp>
          <p:nvSpPr>
            <p:cNvPr id="51" name="TextBox 50">
              <a:extLst>
                <a:ext uri="{FF2B5EF4-FFF2-40B4-BE49-F238E27FC236}">
                  <a16:creationId xmlns:a16="http://schemas.microsoft.com/office/drawing/2014/main" id="{51525D98-2C5D-72A8-761E-D0121DB9F80F}"/>
                </a:ext>
              </a:extLst>
            </p:cNvPr>
            <p:cNvSpPr txBox="1"/>
            <p:nvPr/>
          </p:nvSpPr>
          <p:spPr>
            <a:xfrm>
              <a:off x="632293" y="2485463"/>
              <a:ext cx="4223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26</a:t>
              </a:r>
              <a:endParaRPr kumimoji="0" lang="en-CA"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432759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65837C4-A418-1E57-9946-ACE783481AC4}"/>
              </a:ext>
            </a:extLst>
          </p:cNvPr>
          <p:cNvSpPr/>
          <p:nvPr/>
        </p:nvSpPr>
        <p:spPr>
          <a:xfrm>
            <a:off x="-2" y="0"/>
            <a:ext cx="12192000" cy="6866977"/>
          </a:xfrm>
          <a:prstGeom prst="rect">
            <a:avLst/>
          </a:prstGeom>
          <a:solidFill>
            <a:srgbClr val="F5FC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6B2C5D8-F060-6E94-8ED1-46424E1C38EF}"/>
              </a:ext>
            </a:extLst>
          </p:cNvPr>
          <p:cNvSpPr>
            <a:spLocks noGrp="1"/>
          </p:cNvSpPr>
          <p:nvPr>
            <p:ph type="title"/>
          </p:nvPr>
        </p:nvSpPr>
        <p:spPr>
          <a:xfrm>
            <a:off x="0" y="-251382"/>
            <a:ext cx="12192000" cy="1325563"/>
          </a:xfrm>
        </p:spPr>
        <p:txBody>
          <a:bodyPr/>
          <a:lstStyle/>
          <a:p>
            <a:pPr algn="ctr"/>
            <a:r>
              <a:rPr lang="en-GB">
                <a:latin typeface="Calibri Light" panose="020F0302020204030204" pitchFamily="34" charset="0"/>
                <a:cs typeface="Calibri Light" panose="020F0302020204030204" pitchFamily="34" charset="0"/>
              </a:rPr>
              <a:t>Basemap of Canada</a:t>
            </a:r>
            <a:endParaRPr lang="en-CA">
              <a:latin typeface="Calibri Light" panose="020F0302020204030204" pitchFamily="34" charset="0"/>
              <a:cs typeface="Calibri Light" panose="020F0302020204030204" pitchFamily="34" charset="0"/>
            </a:endParaRPr>
          </a:p>
        </p:txBody>
      </p:sp>
      <p:grpSp>
        <p:nvGrpSpPr>
          <p:cNvPr id="3" name="Group 2">
            <a:extLst>
              <a:ext uri="{FF2B5EF4-FFF2-40B4-BE49-F238E27FC236}">
                <a16:creationId xmlns:a16="http://schemas.microsoft.com/office/drawing/2014/main" id="{837DB7BC-A9C1-6232-71FF-44E56B6FC215}"/>
              </a:ext>
            </a:extLst>
          </p:cNvPr>
          <p:cNvGrpSpPr/>
          <p:nvPr/>
        </p:nvGrpSpPr>
        <p:grpSpPr>
          <a:xfrm>
            <a:off x="185385" y="886096"/>
            <a:ext cx="11966778" cy="3568431"/>
            <a:chOff x="298173" y="1228871"/>
            <a:chExt cx="11743546" cy="3568431"/>
          </a:xfrm>
        </p:grpSpPr>
        <p:grpSp>
          <p:nvGrpSpPr>
            <p:cNvPr id="8" name="Group 7">
              <a:extLst>
                <a:ext uri="{FF2B5EF4-FFF2-40B4-BE49-F238E27FC236}">
                  <a16:creationId xmlns:a16="http://schemas.microsoft.com/office/drawing/2014/main" id="{B86610AB-6F70-C865-2324-13652BFD8844}"/>
                </a:ext>
              </a:extLst>
            </p:cNvPr>
            <p:cNvGrpSpPr/>
            <p:nvPr/>
          </p:nvGrpSpPr>
          <p:grpSpPr>
            <a:xfrm>
              <a:off x="298174" y="1228871"/>
              <a:ext cx="11608903" cy="2991294"/>
              <a:chOff x="298174" y="1386917"/>
              <a:chExt cx="11608903" cy="2991294"/>
            </a:xfrm>
          </p:grpSpPr>
          <p:sp>
            <p:nvSpPr>
              <p:cNvPr id="9" name="Freeform: Shape 8">
                <a:extLst>
                  <a:ext uri="{FF2B5EF4-FFF2-40B4-BE49-F238E27FC236}">
                    <a16:creationId xmlns:a16="http://schemas.microsoft.com/office/drawing/2014/main" id="{90FDD418-5465-CA08-F107-BD8F1B2607D8}"/>
                  </a:ext>
                </a:extLst>
              </p:cNvPr>
              <p:cNvSpPr/>
              <p:nvPr/>
            </p:nvSpPr>
            <p:spPr>
              <a:xfrm>
                <a:off x="298174" y="1543566"/>
                <a:ext cx="11608903" cy="605675"/>
              </a:xfrm>
              <a:custGeom>
                <a:avLst/>
                <a:gdLst>
                  <a:gd name="connsiteX0" fmla="*/ 0 w 11608903"/>
                  <a:gd name="connsiteY0" fmla="*/ 0 h 963900"/>
                  <a:gd name="connsiteX1" fmla="*/ 11608903 w 11608903"/>
                  <a:gd name="connsiteY1" fmla="*/ 0 h 963900"/>
                  <a:gd name="connsiteX2" fmla="*/ 11608903 w 11608903"/>
                  <a:gd name="connsiteY2" fmla="*/ 963900 h 963900"/>
                  <a:gd name="connsiteX3" fmla="*/ 0 w 11608903"/>
                  <a:gd name="connsiteY3" fmla="*/ 963900 h 963900"/>
                  <a:gd name="connsiteX4" fmla="*/ 0 w 11608903"/>
                  <a:gd name="connsiteY4" fmla="*/ 0 h 96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8903" h="963900">
                    <a:moveTo>
                      <a:pt x="0" y="0"/>
                    </a:moveTo>
                    <a:lnTo>
                      <a:pt x="11608903" y="0"/>
                    </a:lnTo>
                    <a:lnTo>
                      <a:pt x="11608903" y="963900"/>
                    </a:lnTo>
                    <a:lnTo>
                      <a:pt x="0" y="963900"/>
                    </a:lnTo>
                    <a:lnTo>
                      <a:pt x="0" y="0"/>
                    </a:lnTo>
                    <a:close/>
                  </a:path>
                </a:pathLst>
              </a:custGeom>
              <a:ln>
                <a:solidFill>
                  <a:srgbClr val="20BAD4"/>
                </a:solidFill>
              </a:ln>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0980" tIns="354076" rIns="900980" bIns="120904" numCol="1" spcCol="1270" anchor="t" anchorCtr="0">
                <a:noAutofit/>
              </a:bodyPr>
              <a:lstStyle/>
              <a:p>
                <a:pPr marL="0" marR="0" lvl="1" indent="0" algn="l" defTabSz="755650" rtl="0" eaLnBrk="1" fontAlgn="auto" latinLnBrk="0" hangingPunct="1">
                  <a:lnSpc>
                    <a:spcPct val="90000"/>
                  </a:lnSpc>
                  <a:spcBef>
                    <a:spcPct val="0"/>
                  </a:spcBef>
                  <a:spcAft>
                    <a:spcPct val="15000"/>
                  </a:spcAft>
                  <a:buClrTx/>
                  <a:buSzTx/>
                  <a:buFontTx/>
                  <a:buNone/>
                  <a:tabLst/>
                  <a:defRPr/>
                </a:pPr>
                <a:endParaRPr kumimoji="0" lang="en-CA" sz="17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D713EAA7-3B93-A562-6F55-D6E3D06F5705}"/>
                  </a:ext>
                </a:extLst>
              </p:cNvPr>
              <p:cNvSpPr/>
              <p:nvPr/>
            </p:nvSpPr>
            <p:spPr>
              <a:xfrm>
                <a:off x="472129" y="1386917"/>
                <a:ext cx="8126232" cy="292300"/>
              </a:xfrm>
              <a:custGeom>
                <a:avLst/>
                <a:gdLst>
                  <a:gd name="connsiteX0" fmla="*/ 0 w 8126232"/>
                  <a:gd name="connsiteY0" fmla="*/ 83642 h 501840"/>
                  <a:gd name="connsiteX1" fmla="*/ 83642 w 8126232"/>
                  <a:gd name="connsiteY1" fmla="*/ 0 h 501840"/>
                  <a:gd name="connsiteX2" fmla="*/ 8042590 w 8126232"/>
                  <a:gd name="connsiteY2" fmla="*/ 0 h 501840"/>
                  <a:gd name="connsiteX3" fmla="*/ 8126232 w 8126232"/>
                  <a:gd name="connsiteY3" fmla="*/ 83642 h 501840"/>
                  <a:gd name="connsiteX4" fmla="*/ 8126232 w 8126232"/>
                  <a:gd name="connsiteY4" fmla="*/ 418198 h 501840"/>
                  <a:gd name="connsiteX5" fmla="*/ 8042590 w 8126232"/>
                  <a:gd name="connsiteY5" fmla="*/ 501840 h 501840"/>
                  <a:gd name="connsiteX6" fmla="*/ 83642 w 8126232"/>
                  <a:gd name="connsiteY6" fmla="*/ 501840 h 501840"/>
                  <a:gd name="connsiteX7" fmla="*/ 0 w 8126232"/>
                  <a:gd name="connsiteY7" fmla="*/ 418198 h 501840"/>
                  <a:gd name="connsiteX8" fmla="*/ 0 w 8126232"/>
                  <a:gd name="connsiteY8" fmla="*/ 83642 h 50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6232" h="501840">
                    <a:moveTo>
                      <a:pt x="0" y="83642"/>
                    </a:moveTo>
                    <a:cubicBezTo>
                      <a:pt x="0" y="37448"/>
                      <a:pt x="37448" y="0"/>
                      <a:pt x="83642" y="0"/>
                    </a:cubicBezTo>
                    <a:lnTo>
                      <a:pt x="8042590" y="0"/>
                    </a:lnTo>
                    <a:cubicBezTo>
                      <a:pt x="8088784" y="0"/>
                      <a:pt x="8126232" y="37448"/>
                      <a:pt x="8126232" y="83642"/>
                    </a:cubicBezTo>
                    <a:lnTo>
                      <a:pt x="8126232" y="418198"/>
                    </a:lnTo>
                    <a:cubicBezTo>
                      <a:pt x="8126232" y="464392"/>
                      <a:pt x="8088784" y="501840"/>
                      <a:pt x="8042590" y="501840"/>
                    </a:cubicBezTo>
                    <a:lnTo>
                      <a:pt x="83642" y="501840"/>
                    </a:lnTo>
                    <a:cubicBezTo>
                      <a:pt x="37448" y="501840"/>
                      <a:pt x="0" y="464392"/>
                      <a:pt x="0" y="418198"/>
                    </a:cubicBezTo>
                    <a:lnTo>
                      <a:pt x="0" y="83642"/>
                    </a:lnTo>
                    <a:close/>
                  </a:path>
                </a:pathLst>
              </a:custGeom>
              <a:gradFill>
                <a:gsLst>
                  <a:gs pos="0">
                    <a:srgbClr val="24BED8"/>
                  </a:gs>
                  <a:gs pos="50000">
                    <a:srgbClr val="2CC7E2"/>
                  </a:gs>
                  <a:gs pos="100000">
                    <a:srgbClr val="1FB8D2"/>
                  </a:gs>
                </a:gsLst>
              </a:gradFill>
              <a:ln>
                <a:noFill/>
              </a:ln>
            </p:spPr>
            <p:style>
              <a:lnRef idx="1">
                <a:schemeClr val="accent4"/>
              </a:lnRef>
              <a:fillRef idx="3">
                <a:schemeClr val="accent4"/>
              </a:fillRef>
              <a:effectRef idx="2">
                <a:schemeClr val="accent4"/>
              </a:effectRef>
              <a:fontRef idx="minor">
                <a:schemeClr val="lt1"/>
              </a:fontRef>
            </p:style>
            <p:txBody>
              <a:bodyPr spcFirstLastPara="0" vert="horz" wrap="square" lIns="331650" tIns="24498" rIns="331650" bIns="24498" numCol="1" spcCol="1270" anchor="ctr" anchorCtr="0">
                <a:noAutofit/>
              </a:bodyPr>
              <a:lstStyle/>
              <a:p>
                <a:pPr marL="0" marR="0" lvl="0" indent="0" algn="l" defTabSz="311150" rtl="0" eaLnBrk="1" fontAlgn="auto" latinLnBrk="0" hangingPunct="1">
                  <a:lnSpc>
                    <a:spcPct val="90000"/>
                  </a:lnSpc>
                  <a:spcBef>
                    <a:spcPct val="0"/>
                  </a:spcBef>
                  <a:spcAft>
                    <a:spcPct val="35000"/>
                  </a:spcAft>
                  <a:buClrTx/>
                  <a:buSzTx/>
                  <a:buFontTx/>
                  <a:buNone/>
                  <a:tabLst/>
                  <a:defRPr/>
                </a:pPr>
                <a:r>
                  <a:rPr kumimoji="0" lang="en-CA" sz="17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CCMEO maintains the Basemap of Canada</a:t>
                </a:r>
              </a:p>
            </p:txBody>
          </p:sp>
          <p:sp>
            <p:nvSpPr>
              <p:cNvPr id="11" name="Freeform: Shape 10">
                <a:extLst>
                  <a:ext uri="{FF2B5EF4-FFF2-40B4-BE49-F238E27FC236}">
                    <a16:creationId xmlns:a16="http://schemas.microsoft.com/office/drawing/2014/main" id="{BBF0A605-F231-5633-E91F-941B51D05E57}"/>
                  </a:ext>
                </a:extLst>
              </p:cNvPr>
              <p:cNvSpPr/>
              <p:nvPr/>
            </p:nvSpPr>
            <p:spPr>
              <a:xfrm>
                <a:off x="298174" y="2362312"/>
                <a:ext cx="11608903" cy="1084703"/>
              </a:xfrm>
              <a:custGeom>
                <a:avLst/>
                <a:gdLst>
                  <a:gd name="connsiteX0" fmla="*/ 0 w 11608903"/>
                  <a:gd name="connsiteY0" fmla="*/ 0 h 1204875"/>
                  <a:gd name="connsiteX1" fmla="*/ 11608903 w 11608903"/>
                  <a:gd name="connsiteY1" fmla="*/ 0 h 1204875"/>
                  <a:gd name="connsiteX2" fmla="*/ 11608903 w 11608903"/>
                  <a:gd name="connsiteY2" fmla="*/ 1204875 h 1204875"/>
                  <a:gd name="connsiteX3" fmla="*/ 0 w 11608903"/>
                  <a:gd name="connsiteY3" fmla="*/ 1204875 h 1204875"/>
                  <a:gd name="connsiteX4" fmla="*/ 0 w 11608903"/>
                  <a:gd name="connsiteY4" fmla="*/ 0 h 1204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8903" h="1204875">
                    <a:moveTo>
                      <a:pt x="0" y="0"/>
                    </a:moveTo>
                    <a:lnTo>
                      <a:pt x="11608903" y="0"/>
                    </a:lnTo>
                    <a:lnTo>
                      <a:pt x="11608903" y="1204875"/>
                    </a:lnTo>
                    <a:lnTo>
                      <a:pt x="0" y="1204875"/>
                    </a:lnTo>
                    <a:lnTo>
                      <a:pt x="0" y="0"/>
                    </a:lnTo>
                    <a:close/>
                  </a:path>
                </a:pathLst>
              </a:custGeom>
              <a:ln>
                <a:solidFill>
                  <a:srgbClr val="3769C3"/>
                </a:solidFill>
              </a:ln>
            </p:spPr>
            <p:style>
              <a:lnRef idx="2">
                <a:schemeClr val="accent4">
                  <a:hueOff val="3299968"/>
                  <a:satOff val="-14601"/>
                  <a:lumOff val="-245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0980" tIns="354076" rIns="900980" bIns="120904" numCol="1" spcCol="1270" anchor="t" anchorCtr="0">
                <a:noAutofit/>
              </a:bodyPr>
              <a:lstStyle/>
              <a:p>
                <a:pPr marL="171450" marR="0" lvl="1" indent="-171450" algn="l" defTabSz="755650" rtl="0" eaLnBrk="1" fontAlgn="auto" latinLnBrk="0" hangingPunct="1">
                  <a:lnSpc>
                    <a:spcPct val="90000"/>
                  </a:lnSpc>
                  <a:spcBef>
                    <a:spcPct val="0"/>
                  </a:spcBef>
                  <a:spcAft>
                    <a:spcPct val="15000"/>
                  </a:spcAft>
                  <a:buClrTx/>
                  <a:buSzTx/>
                  <a:buFontTx/>
                  <a:buChar char="•"/>
                  <a:tabLst/>
                  <a:defRPr/>
                </a:pPr>
                <a:endParaRPr kumimoji="0" lang="en-CA" sz="17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DB1A0614-2BA0-7060-2C55-9473CDE0A668}"/>
                  </a:ext>
                </a:extLst>
              </p:cNvPr>
              <p:cNvSpPr/>
              <p:nvPr/>
            </p:nvSpPr>
            <p:spPr>
              <a:xfrm>
                <a:off x="472129" y="2205663"/>
                <a:ext cx="8126232" cy="292300"/>
              </a:xfrm>
              <a:custGeom>
                <a:avLst/>
                <a:gdLst>
                  <a:gd name="connsiteX0" fmla="*/ 0 w 8126232"/>
                  <a:gd name="connsiteY0" fmla="*/ 83642 h 501840"/>
                  <a:gd name="connsiteX1" fmla="*/ 83642 w 8126232"/>
                  <a:gd name="connsiteY1" fmla="*/ 0 h 501840"/>
                  <a:gd name="connsiteX2" fmla="*/ 8042590 w 8126232"/>
                  <a:gd name="connsiteY2" fmla="*/ 0 h 501840"/>
                  <a:gd name="connsiteX3" fmla="*/ 8126232 w 8126232"/>
                  <a:gd name="connsiteY3" fmla="*/ 83642 h 501840"/>
                  <a:gd name="connsiteX4" fmla="*/ 8126232 w 8126232"/>
                  <a:gd name="connsiteY4" fmla="*/ 418198 h 501840"/>
                  <a:gd name="connsiteX5" fmla="*/ 8042590 w 8126232"/>
                  <a:gd name="connsiteY5" fmla="*/ 501840 h 501840"/>
                  <a:gd name="connsiteX6" fmla="*/ 83642 w 8126232"/>
                  <a:gd name="connsiteY6" fmla="*/ 501840 h 501840"/>
                  <a:gd name="connsiteX7" fmla="*/ 0 w 8126232"/>
                  <a:gd name="connsiteY7" fmla="*/ 418198 h 501840"/>
                  <a:gd name="connsiteX8" fmla="*/ 0 w 8126232"/>
                  <a:gd name="connsiteY8" fmla="*/ 83642 h 50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6232" h="501840">
                    <a:moveTo>
                      <a:pt x="0" y="83642"/>
                    </a:moveTo>
                    <a:cubicBezTo>
                      <a:pt x="0" y="37448"/>
                      <a:pt x="37448" y="0"/>
                      <a:pt x="83642" y="0"/>
                    </a:cubicBezTo>
                    <a:lnTo>
                      <a:pt x="8042590" y="0"/>
                    </a:lnTo>
                    <a:cubicBezTo>
                      <a:pt x="8088784" y="0"/>
                      <a:pt x="8126232" y="37448"/>
                      <a:pt x="8126232" y="83642"/>
                    </a:cubicBezTo>
                    <a:lnTo>
                      <a:pt x="8126232" y="418198"/>
                    </a:lnTo>
                    <a:cubicBezTo>
                      <a:pt x="8126232" y="464392"/>
                      <a:pt x="8088784" y="501840"/>
                      <a:pt x="8042590" y="501840"/>
                    </a:cubicBezTo>
                    <a:lnTo>
                      <a:pt x="83642" y="501840"/>
                    </a:lnTo>
                    <a:cubicBezTo>
                      <a:pt x="37448" y="501840"/>
                      <a:pt x="0" y="464392"/>
                      <a:pt x="0" y="418198"/>
                    </a:cubicBezTo>
                    <a:lnTo>
                      <a:pt x="0" y="83642"/>
                    </a:lnTo>
                    <a:close/>
                  </a:path>
                </a:pathLst>
              </a:custGeom>
              <a:gradFill>
                <a:gsLst>
                  <a:gs pos="0">
                    <a:srgbClr val="5C81CB"/>
                  </a:gs>
                  <a:gs pos="50000">
                    <a:srgbClr val="4C78CA"/>
                  </a:gs>
                  <a:gs pos="100000">
                    <a:srgbClr val="3769C3"/>
                  </a:gs>
                </a:gsLst>
                <a:lin ang="5400000" scaled="0"/>
              </a:gradFill>
              <a:ln>
                <a:noFill/>
              </a:ln>
            </p:spPr>
            <p:style>
              <a:lnRef idx="2">
                <a:schemeClr val="lt1">
                  <a:hueOff val="0"/>
                  <a:satOff val="0"/>
                  <a:lumOff val="0"/>
                  <a:alphaOff val="0"/>
                </a:schemeClr>
              </a:lnRef>
              <a:fillRef idx="1">
                <a:schemeClr val="accent4">
                  <a:hueOff val="3299968"/>
                  <a:satOff val="-14601"/>
                  <a:lumOff val="-2452"/>
                  <a:alphaOff val="0"/>
                </a:schemeClr>
              </a:fillRef>
              <a:effectRef idx="0">
                <a:schemeClr val="accent4">
                  <a:hueOff val="3299968"/>
                  <a:satOff val="-14601"/>
                  <a:lumOff val="-2452"/>
                  <a:alphaOff val="0"/>
                </a:schemeClr>
              </a:effectRef>
              <a:fontRef idx="minor">
                <a:schemeClr val="lt1"/>
              </a:fontRef>
            </p:style>
            <p:txBody>
              <a:bodyPr spcFirstLastPara="0" vert="horz" wrap="square" lIns="331650" tIns="24498" rIns="331650" bIns="24498" numCol="1" spcCol="1270" anchor="ctr" anchorCtr="0">
                <a:noAutofit/>
              </a:bodyPr>
              <a:lstStyle/>
              <a:p>
                <a:pPr marL="0" marR="0" lvl="0" indent="0" algn="l" defTabSz="3111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Widely used and highly valued </a:t>
                </a:r>
                <a:endParaRPr kumimoji="0" lang="en-CA" sz="17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13" name="Freeform: Shape 12">
                <a:extLst>
                  <a:ext uri="{FF2B5EF4-FFF2-40B4-BE49-F238E27FC236}">
                    <a16:creationId xmlns:a16="http://schemas.microsoft.com/office/drawing/2014/main" id="{72B57E57-C99A-B3C3-1A5D-80E433B373B8}"/>
                  </a:ext>
                </a:extLst>
              </p:cNvPr>
              <p:cNvSpPr/>
              <p:nvPr/>
            </p:nvSpPr>
            <p:spPr>
              <a:xfrm>
                <a:off x="298174" y="3670051"/>
                <a:ext cx="11608903" cy="708160"/>
              </a:xfrm>
              <a:custGeom>
                <a:avLst/>
                <a:gdLst>
                  <a:gd name="connsiteX0" fmla="*/ 0 w 11608903"/>
                  <a:gd name="connsiteY0" fmla="*/ 0 h 2034900"/>
                  <a:gd name="connsiteX1" fmla="*/ 11608903 w 11608903"/>
                  <a:gd name="connsiteY1" fmla="*/ 0 h 2034900"/>
                  <a:gd name="connsiteX2" fmla="*/ 11608903 w 11608903"/>
                  <a:gd name="connsiteY2" fmla="*/ 2034900 h 2034900"/>
                  <a:gd name="connsiteX3" fmla="*/ 0 w 11608903"/>
                  <a:gd name="connsiteY3" fmla="*/ 2034900 h 2034900"/>
                  <a:gd name="connsiteX4" fmla="*/ 0 w 11608903"/>
                  <a:gd name="connsiteY4" fmla="*/ 0 h 203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8903" h="2034900">
                    <a:moveTo>
                      <a:pt x="0" y="0"/>
                    </a:moveTo>
                    <a:lnTo>
                      <a:pt x="11608903" y="0"/>
                    </a:lnTo>
                    <a:lnTo>
                      <a:pt x="11608903" y="2034900"/>
                    </a:lnTo>
                    <a:lnTo>
                      <a:pt x="0" y="2034900"/>
                    </a:lnTo>
                    <a:lnTo>
                      <a:pt x="0" y="0"/>
                    </a:lnTo>
                    <a:close/>
                  </a:path>
                </a:pathLst>
              </a:custGeom>
              <a:ln>
                <a:solidFill>
                  <a:srgbClr val="3CA36E"/>
                </a:solidFill>
              </a:ln>
            </p:spPr>
            <p:style>
              <a:lnRef idx="2">
                <a:schemeClr val="accent4">
                  <a:hueOff val="6599937"/>
                  <a:satOff val="-29202"/>
                  <a:lumOff val="-490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0980" tIns="354076" rIns="900980" bIns="120904" numCol="1" spcCol="1270" anchor="t" anchorCtr="0">
                <a:noAutofit/>
              </a:bodyPr>
              <a:lstStyle/>
              <a:p>
                <a:pPr marL="171450" marR="0" lvl="1" indent="-171450" algn="l" defTabSz="755650" rtl="0" eaLnBrk="1" fontAlgn="auto" latinLnBrk="0" hangingPunct="1">
                  <a:lnSpc>
                    <a:spcPct val="90000"/>
                  </a:lnSpc>
                  <a:spcBef>
                    <a:spcPct val="0"/>
                  </a:spcBef>
                  <a:spcAft>
                    <a:spcPct val="15000"/>
                  </a:spcAft>
                  <a:buClrTx/>
                  <a:buSzTx/>
                  <a:buFontTx/>
                  <a:buChar char="•"/>
                  <a:tabLst/>
                  <a:defRPr/>
                </a:pPr>
                <a:endParaRPr kumimoji="0" lang="en-CA" sz="17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0ECBE733-AC22-72B4-6F6D-0EA6F913FE64}"/>
                  </a:ext>
                </a:extLst>
              </p:cNvPr>
              <p:cNvSpPr/>
              <p:nvPr/>
            </p:nvSpPr>
            <p:spPr>
              <a:xfrm>
                <a:off x="472129" y="3513401"/>
                <a:ext cx="8126232" cy="292300"/>
              </a:xfrm>
              <a:custGeom>
                <a:avLst/>
                <a:gdLst>
                  <a:gd name="connsiteX0" fmla="*/ 0 w 8126232"/>
                  <a:gd name="connsiteY0" fmla="*/ 83642 h 501840"/>
                  <a:gd name="connsiteX1" fmla="*/ 83642 w 8126232"/>
                  <a:gd name="connsiteY1" fmla="*/ 0 h 501840"/>
                  <a:gd name="connsiteX2" fmla="*/ 8042590 w 8126232"/>
                  <a:gd name="connsiteY2" fmla="*/ 0 h 501840"/>
                  <a:gd name="connsiteX3" fmla="*/ 8126232 w 8126232"/>
                  <a:gd name="connsiteY3" fmla="*/ 83642 h 501840"/>
                  <a:gd name="connsiteX4" fmla="*/ 8126232 w 8126232"/>
                  <a:gd name="connsiteY4" fmla="*/ 418198 h 501840"/>
                  <a:gd name="connsiteX5" fmla="*/ 8042590 w 8126232"/>
                  <a:gd name="connsiteY5" fmla="*/ 501840 h 501840"/>
                  <a:gd name="connsiteX6" fmla="*/ 83642 w 8126232"/>
                  <a:gd name="connsiteY6" fmla="*/ 501840 h 501840"/>
                  <a:gd name="connsiteX7" fmla="*/ 0 w 8126232"/>
                  <a:gd name="connsiteY7" fmla="*/ 418198 h 501840"/>
                  <a:gd name="connsiteX8" fmla="*/ 0 w 8126232"/>
                  <a:gd name="connsiteY8" fmla="*/ 83642 h 50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6232" h="501840">
                    <a:moveTo>
                      <a:pt x="0" y="83642"/>
                    </a:moveTo>
                    <a:cubicBezTo>
                      <a:pt x="0" y="37448"/>
                      <a:pt x="37448" y="0"/>
                      <a:pt x="83642" y="0"/>
                    </a:cubicBezTo>
                    <a:lnTo>
                      <a:pt x="8042590" y="0"/>
                    </a:lnTo>
                    <a:cubicBezTo>
                      <a:pt x="8088784" y="0"/>
                      <a:pt x="8126232" y="37448"/>
                      <a:pt x="8126232" y="83642"/>
                    </a:cubicBezTo>
                    <a:lnTo>
                      <a:pt x="8126232" y="418198"/>
                    </a:lnTo>
                    <a:cubicBezTo>
                      <a:pt x="8126232" y="464392"/>
                      <a:pt x="8088784" y="501840"/>
                      <a:pt x="8042590" y="501840"/>
                    </a:cubicBezTo>
                    <a:lnTo>
                      <a:pt x="83642" y="501840"/>
                    </a:lnTo>
                    <a:cubicBezTo>
                      <a:pt x="37448" y="501840"/>
                      <a:pt x="0" y="464392"/>
                      <a:pt x="0" y="418198"/>
                    </a:cubicBezTo>
                    <a:lnTo>
                      <a:pt x="0" y="83642"/>
                    </a:lnTo>
                    <a:close/>
                  </a:path>
                </a:pathLst>
              </a:custGeom>
              <a:gradFill>
                <a:gsLst>
                  <a:gs pos="0">
                    <a:srgbClr val="48B87D"/>
                  </a:gs>
                  <a:gs pos="50000">
                    <a:srgbClr val="3FAC73"/>
                  </a:gs>
                  <a:gs pos="100000">
                    <a:srgbClr val="3CA36E"/>
                  </a:gs>
                </a:gsLst>
              </a:gradFill>
              <a:ln>
                <a:noFill/>
              </a:ln>
            </p:spPr>
            <p:style>
              <a:lnRef idx="1">
                <a:schemeClr val="accent5"/>
              </a:lnRef>
              <a:fillRef idx="3">
                <a:schemeClr val="accent5"/>
              </a:fillRef>
              <a:effectRef idx="2">
                <a:schemeClr val="accent5"/>
              </a:effectRef>
              <a:fontRef idx="minor">
                <a:schemeClr val="lt1"/>
              </a:fontRef>
            </p:style>
            <p:txBody>
              <a:bodyPr spcFirstLastPara="0" vert="horz" wrap="square" lIns="331650" tIns="24498" rIns="331650" bIns="24498" numCol="1" spcCol="1270" anchor="ctr" anchorCtr="0">
                <a:noAutofit/>
              </a:bodyPr>
              <a:lstStyle/>
              <a:p>
                <a:pPr marL="0" marR="0" lvl="0" indent="0" algn="l" defTabSz="311150" rtl="0" eaLnBrk="1" fontAlgn="auto" latinLnBrk="0" hangingPunct="1">
                  <a:lnSpc>
                    <a:spcPct val="90000"/>
                  </a:lnSpc>
                  <a:spcBef>
                    <a:spcPct val="0"/>
                  </a:spcBef>
                  <a:spcAft>
                    <a:spcPct val="35000"/>
                  </a:spcAft>
                  <a:buClrTx/>
                  <a:buSzTx/>
                  <a:buFontTx/>
                  <a:buNone/>
                  <a:tabLst/>
                  <a:defRPr/>
                </a:pPr>
                <a:r>
                  <a:rPr kumimoji="0" lang="en-CA" sz="17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CCMEO is currently renewing the Basemap</a:t>
                </a:r>
              </a:p>
            </p:txBody>
          </p:sp>
        </p:grpSp>
        <p:sp>
          <p:nvSpPr>
            <p:cNvPr id="15" name="TextBox 14">
              <a:extLst>
                <a:ext uri="{FF2B5EF4-FFF2-40B4-BE49-F238E27FC236}">
                  <a16:creationId xmlns:a16="http://schemas.microsoft.com/office/drawing/2014/main" id="{D3CC2A16-3C34-D573-63E6-919BEFB7EFD5}"/>
                </a:ext>
              </a:extLst>
            </p:cNvPr>
            <p:cNvSpPr txBox="1"/>
            <p:nvPr/>
          </p:nvSpPr>
          <p:spPr>
            <a:xfrm>
              <a:off x="298173" y="1502751"/>
              <a:ext cx="11608904" cy="674031"/>
            </a:xfrm>
            <a:prstGeom prst="rect">
              <a:avLst/>
            </a:prstGeom>
            <a:noFill/>
          </p:spPr>
          <p:txBody>
            <a:bodyPr wrap="square">
              <a:spAutoFit/>
            </a:bodyPr>
            <a:lstStyle/>
            <a:p>
              <a:pPr marL="285750" marR="0" lvl="1" indent="-173038" algn="l" defTabSz="3111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CA"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The foundational layer that provides a location reference to provide user context. Essential for visualization and analysis when constructing maps, adding layers and data. </a:t>
              </a:r>
            </a:p>
          </p:txBody>
        </p:sp>
        <p:sp>
          <p:nvSpPr>
            <p:cNvPr id="16" name="TextBox 15">
              <a:extLst>
                <a:ext uri="{FF2B5EF4-FFF2-40B4-BE49-F238E27FC236}">
                  <a16:creationId xmlns:a16="http://schemas.microsoft.com/office/drawing/2014/main" id="{18E5FE45-0CF1-AB41-90D6-260B2D16ACF1}"/>
                </a:ext>
              </a:extLst>
            </p:cNvPr>
            <p:cNvSpPr txBox="1"/>
            <p:nvPr/>
          </p:nvSpPr>
          <p:spPr>
            <a:xfrm>
              <a:off x="298173" y="2346767"/>
              <a:ext cx="11743546" cy="1288045"/>
            </a:xfrm>
            <a:prstGeom prst="rect">
              <a:avLst/>
            </a:prstGeom>
            <a:noFill/>
          </p:spPr>
          <p:txBody>
            <a:bodyPr wrap="square" lIns="91440" tIns="45720" rIns="91440" bIns="45720" anchor="t">
              <a:spAutoFit/>
            </a:bodyPr>
            <a:lstStyle/>
            <a:p>
              <a:pPr marL="285750" marR="0" lvl="1" indent="-173038" algn="l" defTabSz="3111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a:ea typeface="+mn-ea"/>
                  <a:cs typeface="Calibri"/>
                </a:rPr>
                <a:t>CCMEO Basemaps are</a:t>
              </a:r>
              <a:r>
                <a:rPr kumimoji="0" lang="en-CA" sz="1400" b="0" i="0" u="none" strike="noStrike" kern="1200" cap="none" spc="0" normalizeH="0" baseline="0" noProof="0">
                  <a:ln>
                    <a:noFill/>
                  </a:ln>
                  <a:solidFill>
                    <a:prstClr val="black"/>
                  </a:solidFill>
                  <a:effectLst/>
                  <a:uLnTx/>
                  <a:uFillTx/>
                  <a:latin typeface="Calibri"/>
                  <a:ea typeface="+mn-ea"/>
                  <a:cs typeface="Calibri"/>
                </a:rPr>
                <a:t> broadly used across NRCan, OGDs, P/T govts., industry and the public - </a:t>
              </a:r>
              <a:r>
                <a:rPr kumimoji="0" lang="en-US" sz="1400" b="0" i="0" u="none" strike="noStrike" kern="1200" cap="none" spc="0" normalizeH="0" baseline="0" noProof="0">
                  <a:ln>
                    <a:noFill/>
                  </a:ln>
                  <a:solidFill>
                    <a:prstClr val="black"/>
                  </a:solidFill>
                  <a:effectLst/>
                  <a:uLnTx/>
                  <a:uFillTx/>
                  <a:latin typeface="Calibri"/>
                  <a:ea typeface="+mn-ea"/>
                  <a:cs typeface="Calibri"/>
                </a:rPr>
                <a:t>one of the most used Web products, with 1.4M unique visitors per month​.</a:t>
              </a:r>
              <a:endParaRPr kumimoji="0" lang="en-CA" sz="1400" b="0" i="0" u="none" strike="noStrike" kern="1200" cap="none" spc="0" normalizeH="0" baseline="0" noProof="0">
                <a:ln>
                  <a:noFill/>
                </a:ln>
                <a:solidFill>
                  <a:prstClr val="black"/>
                </a:solidFill>
                <a:effectLst/>
                <a:uLnTx/>
                <a:uFillTx/>
                <a:latin typeface="Calibri"/>
                <a:ea typeface="+mn-ea"/>
                <a:cs typeface="Calibri"/>
              </a:endParaRPr>
            </a:p>
            <a:p>
              <a:pPr marL="285750" marR="0" lvl="1" indent="-173038" algn="l" defTabSz="3111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a:ea typeface="+mn-ea"/>
                  <a:cs typeface="Calibri"/>
                </a:rPr>
                <a:t>Fully supports both Official Languages and Canadian place names, Indigenous languages and place names, and authoritative administrative boundaries. It is web accessible and provides better coverage in rural, remote and northern areas of Canada than most private sector Basemap offerings. ​</a:t>
              </a:r>
              <a:endParaRPr kumimoji="0" lang="en-CA" sz="1400" b="0" i="0" u="none" strike="noStrike" kern="1200" cap="none" spc="0" normalizeH="0" baseline="0" noProof="0">
                <a:ln>
                  <a:noFill/>
                </a:ln>
                <a:solidFill>
                  <a:prstClr val="black"/>
                </a:solidFill>
                <a:effectLst/>
                <a:uLnTx/>
                <a:uFillTx/>
                <a:latin typeface="Calibri"/>
                <a:ea typeface="+mn-ea"/>
                <a:cs typeface="Calibri"/>
              </a:endParaRPr>
            </a:p>
          </p:txBody>
        </p:sp>
        <p:sp>
          <p:nvSpPr>
            <p:cNvPr id="17" name="TextBox 16">
              <a:extLst>
                <a:ext uri="{FF2B5EF4-FFF2-40B4-BE49-F238E27FC236}">
                  <a16:creationId xmlns:a16="http://schemas.microsoft.com/office/drawing/2014/main" id="{0DD0EB24-220F-D749-B249-409F7775C65D}"/>
                </a:ext>
              </a:extLst>
            </p:cNvPr>
            <p:cNvSpPr txBox="1"/>
            <p:nvPr/>
          </p:nvSpPr>
          <p:spPr>
            <a:xfrm>
              <a:off x="298173" y="3673378"/>
              <a:ext cx="11608902" cy="674031"/>
            </a:xfrm>
            <a:prstGeom prst="rect">
              <a:avLst/>
            </a:prstGeom>
            <a:noFill/>
          </p:spPr>
          <p:txBody>
            <a:bodyPr wrap="square">
              <a:spAutoFit/>
            </a:bodyPr>
            <a:lstStyle/>
            <a:p>
              <a:pPr marL="285750" marR="0" lvl="1" indent="-173038" algn="l" defTabSz="3111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CA"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To improve: d</a:t>
              </a:r>
              <a:r>
                <a:rPr kumimoji="0" lang="en-US" sz="14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ata</a:t>
              </a: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currency, data maintenance, frequency of updates, enhanced performance, creation speed and quality, style flexibility, up-to-date Indigenous place names and vector tiles output. </a:t>
              </a:r>
              <a:endParaRPr kumimoji="0" lang="en-CA"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8" name="Freeform: Shape 37">
              <a:extLst>
                <a:ext uri="{FF2B5EF4-FFF2-40B4-BE49-F238E27FC236}">
                  <a16:creationId xmlns:a16="http://schemas.microsoft.com/office/drawing/2014/main" id="{4AFD36CD-C98B-CA9D-22A8-EDA38B85AAAA}"/>
                </a:ext>
              </a:extLst>
            </p:cNvPr>
            <p:cNvSpPr/>
            <p:nvPr/>
          </p:nvSpPr>
          <p:spPr>
            <a:xfrm>
              <a:off x="298173" y="4295484"/>
              <a:ext cx="11608902" cy="501818"/>
            </a:xfrm>
            <a:custGeom>
              <a:avLst/>
              <a:gdLst>
                <a:gd name="connsiteX0" fmla="*/ 0 w 8126232"/>
                <a:gd name="connsiteY0" fmla="*/ 83642 h 501840"/>
                <a:gd name="connsiteX1" fmla="*/ 83642 w 8126232"/>
                <a:gd name="connsiteY1" fmla="*/ 0 h 501840"/>
                <a:gd name="connsiteX2" fmla="*/ 8042590 w 8126232"/>
                <a:gd name="connsiteY2" fmla="*/ 0 h 501840"/>
                <a:gd name="connsiteX3" fmla="*/ 8126232 w 8126232"/>
                <a:gd name="connsiteY3" fmla="*/ 83642 h 501840"/>
                <a:gd name="connsiteX4" fmla="*/ 8126232 w 8126232"/>
                <a:gd name="connsiteY4" fmla="*/ 418198 h 501840"/>
                <a:gd name="connsiteX5" fmla="*/ 8042590 w 8126232"/>
                <a:gd name="connsiteY5" fmla="*/ 501840 h 501840"/>
                <a:gd name="connsiteX6" fmla="*/ 83642 w 8126232"/>
                <a:gd name="connsiteY6" fmla="*/ 501840 h 501840"/>
                <a:gd name="connsiteX7" fmla="*/ 0 w 8126232"/>
                <a:gd name="connsiteY7" fmla="*/ 418198 h 501840"/>
                <a:gd name="connsiteX8" fmla="*/ 0 w 8126232"/>
                <a:gd name="connsiteY8" fmla="*/ 83642 h 50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6232" h="501840">
                  <a:moveTo>
                    <a:pt x="0" y="83642"/>
                  </a:moveTo>
                  <a:cubicBezTo>
                    <a:pt x="0" y="37448"/>
                    <a:pt x="37448" y="0"/>
                    <a:pt x="83642" y="0"/>
                  </a:cubicBezTo>
                  <a:lnTo>
                    <a:pt x="8042590" y="0"/>
                  </a:lnTo>
                  <a:cubicBezTo>
                    <a:pt x="8088784" y="0"/>
                    <a:pt x="8126232" y="37448"/>
                    <a:pt x="8126232" y="83642"/>
                  </a:cubicBezTo>
                  <a:lnTo>
                    <a:pt x="8126232" y="418198"/>
                  </a:lnTo>
                  <a:cubicBezTo>
                    <a:pt x="8126232" y="464392"/>
                    <a:pt x="8088784" y="501840"/>
                    <a:pt x="8042590" y="501840"/>
                  </a:cubicBezTo>
                  <a:lnTo>
                    <a:pt x="83642" y="501840"/>
                  </a:lnTo>
                  <a:cubicBezTo>
                    <a:pt x="37448" y="501840"/>
                    <a:pt x="0" y="464392"/>
                    <a:pt x="0" y="418198"/>
                  </a:cubicBezTo>
                  <a:lnTo>
                    <a:pt x="0" y="83642"/>
                  </a:lnTo>
                  <a:close/>
                </a:path>
              </a:pathLst>
            </a:custGeom>
            <a:ln/>
          </p:spPr>
          <p:style>
            <a:lnRef idx="1">
              <a:schemeClr val="accent4"/>
            </a:lnRef>
            <a:fillRef idx="3">
              <a:schemeClr val="accent4"/>
            </a:fillRef>
            <a:effectRef idx="2">
              <a:schemeClr val="accent4"/>
            </a:effectRef>
            <a:fontRef idx="minor">
              <a:schemeClr val="lt1"/>
            </a:fontRef>
          </p:style>
          <p:txBody>
            <a:bodyPr spcFirstLastPara="0" vert="horz" wrap="square" lIns="331650" tIns="24498" rIns="331650" bIns="24498" numCol="1" spcCol="1270" anchor="t" anchorCtr="0">
              <a:noAutofit/>
            </a:bodyPr>
            <a:lstStyle/>
            <a:p>
              <a:pPr marL="0" marR="0" lvl="0" indent="0" algn="just" defTabSz="311150" rtl="0" eaLnBrk="1" fontAlgn="auto" latinLnBrk="0" hangingPunct="1">
                <a:lnSpc>
                  <a:spcPct val="90000"/>
                </a:lnSpc>
                <a:spcBef>
                  <a:spcPct val="0"/>
                </a:spcBef>
                <a:spcAft>
                  <a:spcPct val="35000"/>
                </a:spcAft>
                <a:buClrTx/>
                <a:buSzTx/>
                <a:buFontTx/>
                <a:buNone/>
                <a:tabLst/>
                <a:defRPr/>
              </a:pPr>
              <a:endParaRPr kumimoji="0" lang="en-CA" sz="16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grpSp>
      <p:sp>
        <p:nvSpPr>
          <p:cNvPr id="6" name="TextBox 5">
            <a:extLst>
              <a:ext uri="{FF2B5EF4-FFF2-40B4-BE49-F238E27FC236}">
                <a16:creationId xmlns:a16="http://schemas.microsoft.com/office/drawing/2014/main" id="{8E9D8608-B70D-1FB6-B6F2-3897A64B71B2}"/>
              </a:ext>
            </a:extLst>
          </p:cNvPr>
          <p:cNvSpPr txBox="1"/>
          <p:nvPr/>
        </p:nvSpPr>
        <p:spPr>
          <a:xfrm>
            <a:off x="293973" y="3946661"/>
            <a:ext cx="11630933" cy="535531"/>
          </a:xfrm>
          <a:prstGeom prst="rect">
            <a:avLst/>
          </a:prstGeom>
          <a:noFill/>
        </p:spPr>
        <p:txBody>
          <a:bodyPr wrap="square">
            <a:spAutoFit/>
          </a:bodyPr>
          <a:lstStyle/>
          <a:p>
            <a:pPr marL="0" marR="0" lvl="0" indent="0" algn="just" defTabSz="311150" rtl="0" eaLnBrk="1" fontAlgn="auto" latinLnBrk="0" hangingPunct="1">
              <a:lnSpc>
                <a:spcPct val="90000"/>
              </a:lnSpc>
              <a:spcBef>
                <a:spcPct val="0"/>
              </a:spcBef>
              <a:spcAft>
                <a:spcPct val="35000"/>
              </a:spcAft>
              <a:buClrTx/>
              <a:buSzTx/>
              <a:buFontTx/>
              <a:buNone/>
              <a:tabLst/>
              <a:defRPr/>
            </a:pPr>
            <a:r>
              <a:rPr kumimoji="0" lang="en-CA" sz="16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Open Street Maps integrated Vector Tile Basemap, in both French and English, will be ready for soft launch for collaborators and public to integrate into their applications and processes by September 2024.</a:t>
            </a:r>
          </a:p>
        </p:txBody>
      </p:sp>
      <p:sp>
        <p:nvSpPr>
          <p:cNvPr id="7" name="Freeform: Shape 6">
            <a:extLst>
              <a:ext uri="{FF2B5EF4-FFF2-40B4-BE49-F238E27FC236}">
                <a16:creationId xmlns:a16="http://schemas.microsoft.com/office/drawing/2014/main" id="{2911E190-56DA-0DFB-2BEE-EF84C621EE40}"/>
              </a:ext>
            </a:extLst>
          </p:cNvPr>
          <p:cNvSpPr/>
          <p:nvPr/>
        </p:nvSpPr>
        <p:spPr>
          <a:xfrm>
            <a:off x="181210" y="4549181"/>
            <a:ext cx="11829575" cy="1441577"/>
          </a:xfrm>
          <a:custGeom>
            <a:avLst/>
            <a:gdLst>
              <a:gd name="connsiteX0" fmla="*/ 0 w 8126232"/>
              <a:gd name="connsiteY0" fmla="*/ 83642 h 501840"/>
              <a:gd name="connsiteX1" fmla="*/ 83642 w 8126232"/>
              <a:gd name="connsiteY1" fmla="*/ 0 h 501840"/>
              <a:gd name="connsiteX2" fmla="*/ 8042590 w 8126232"/>
              <a:gd name="connsiteY2" fmla="*/ 0 h 501840"/>
              <a:gd name="connsiteX3" fmla="*/ 8126232 w 8126232"/>
              <a:gd name="connsiteY3" fmla="*/ 83642 h 501840"/>
              <a:gd name="connsiteX4" fmla="*/ 8126232 w 8126232"/>
              <a:gd name="connsiteY4" fmla="*/ 418198 h 501840"/>
              <a:gd name="connsiteX5" fmla="*/ 8042590 w 8126232"/>
              <a:gd name="connsiteY5" fmla="*/ 501840 h 501840"/>
              <a:gd name="connsiteX6" fmla="*/ 83642 w 8126232"/>
              <a:gd name="connsiteY6" fmla="*/ 501840 h 501840"/>
              <a:gd name="connsiteX7" fmla="*/ 0 w 8126232"/>
              <a:gd name="connsiteY7" fmla="*/ 418198 h 501840"/>
              <a:gd name="connsiteX8" fmla="*/ 0 w 8126232"/>
              <a:gd name="connsiteY8" fmla="*/ 83642 h 50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6232" h="501840">
                <a:moveTo>
                  <a:pt x="0" y="83642"/>
                </a:moveTo>
                <a:cubicBezTo>
                  <a:pt x="0" y="37448"/>
                  <a:pt x="37448" y="0"/>
                  <a:pt x="83642" y="0"/>
                </a:cubicBezTo>
                <a:lnTo>
                  <a:pt x="8042590" y="0"/>
                </a:lnTo>
                <a:cubicBezTo>
                  <a:pt x="8088784" y="0"/>
                  <a:pt x="8126232" y="37448"/>
                  <a:pt x="8126232" y="83642"/>
                </a:cubicBezTo>
                <a:lnTo>
                  <a:pt x="8126232" y="418198"/>
                </a:lnTo>
                <a:cubicBezTo>
                  <a:pt x="8126232" y="464392"/>
                  <a:pt x="8088784" y="501840"/>
                  <a:pt x="8042590" y="501840"/>
                </a:cubicBezTo>
                <a:lnTo>
                  <a:pt x="83642" y="501840"/>
                </a:lnTo>
                <a:cubicBezTo>
                  <a:pt x="37448" y="501840"/>
                  <a:pt x="0" y="464392"/>
                  <a:pt x="0" y="418198"/>
                </a:cubicBezTo>
                <a:lnTo>
                  <a:pt x="0" y="83642"/>
                </a:lnTo>
                <a:close/>
              </a:path>
            </a:pathLst>
          </a:custGeom>
          <a:gradFill>
            <a:gsLst>
              <a:gs pos="100000">
                <a:srgbClr val="F5FCFD"/>
              </a:gs>
              <a:gs pos="76000">
                <a:srgbClr val="DBF5F9"/>
              </a:gs>
              <a:gs pos="0">
                <a:srgbClr val="26C0DA"/>
              </a:gs>
            </a:gsLst>
          </a:gradFill>
          <a:ln>
            <a:noFill/>
          </a:ln>
        </p:spPr>
        <p:style>
          <a:lnRef idx="1">
            <a:schemeClr val="accent5"/>
          </a:lnRef>
          <a:fillRef idx="3">
            <a:schemeClr val="accent5"/>
          </a:fillRef>
          <a:effectRef idx="2">
            <a:schemeClr val="accent5"/>
          </a:effectRef>
          <a:fontRef idx="minor">
            <a:schemeClr val="lt1"/>
          </a:fontRef>
        </p:style>
        <p:txBody>
          <a:bodyPr spcFirstLastPara="0" vert="horz" wrap="square" lIns="331650" tIns="24498" rIns="331650" bIns="24498" numCol="1" spcCol="1270" anchor="t" anchorCtr="0">
            <a:noAutofit/>
          </a:bodyPr>
          <a:lstStyle/>
          <a:p>
            <a:pPr marL="0" marR="0" lvl="0" indent="0" algn="just" defTabSz="311150" rtl="0" eaLnBrk="1" fontAlgn="auto" latinLnBrk="0" hangingPunct="1">
              <a:lnSpc>
                <a:spcPct val="90000"/>
              </a:lnSpc>
              <a:spcBef>
                <a:spcPct val="0"/>
              </a:spcBef>
              <a:spcAft>
                <a:spcPct val="35000"/>
              </a:spcAft>
              <a:buClrTx/>
              <a:buSzTx/>
              <a:buFontTx/>
              <a:buNone/>
              <a:tabLst/>
              <a:defRPr/>
            </a:pPr>
            <a:endParaRPr kumimoji="0" lang="en-CA" sz="16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grpSp>
        <p:nvGrpSpPr>
          <p:cNvPr id="32" name="Group 31">
            <a:extLst>
              <a:ext uri="{FF2B5EF4-FFF2-40B4-BE49-F238E27FC236}">
                <a16:creationId xmlns:a16="http://schemas.microsoft.com/office/drawing/2014/main" id="{A204E566-3476-E5B4-CF8F-CE8359671082}"/>
              </a:ext>
            </a:extLst>
          </p:cNvPr>
          <p:cNvGrpSpPr/>
          <p:nvPr/>
        </p:nvGrpSpPr>
        <p:grpSpPr>
          <a:xfrm>
            <a:off x="651322" y="4638717"/>
            <a:ext cx="2110362" cy="2110362"/>
            <a:chOff x="99765" y="1110315"/>
            <a:chExt cx="2475322" cy="2475322"/>
          </a:xfrm>
        </p:grpSpPr>
        <p:sp>
          <p:nvSpPr>
            <p:cNvPr id="30" name="Oval 29">
              <a:extLst>
                <a:ext uri="{FF2B5EF4-FFF2-40B4-BE49-F238E27FC236}">
                  <a16:creationId xmlns:a16="http://schemas.microsoft.com/office/drawing/2014/main" id="{45C783FB-C6B5-8515-2741-31A1D07ED255}"/>
                </a:ext>
              </a:extLst>
            </p:cNvPr>
            <p:cNvSpPr/>
            <p:nvPr/>
          </p:nvSpPr>
          <p:spPr>
            <a:xfrm>
              <a:off x="99765" y="1110315"/>
              <a:ext cx="2475322" cy="247532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5" name="Picture 24" descr="A map of a city&#10;&#10;Description automatically generated">
              <a:extLst>
                <a:ext uri="{FF2B5EF4-FFF2-40B4-BE49-F238E27FC236}">
                  <a16:creationId xmlns:a16="http://schemas.microsoft.com/office/drawing/2014/main" id="{5EAFDFB9-E428-4206-30D1-98B0F2B53E5D}"/>
                </a:ext>
              </a:extLst>
            </p:cNvPr>
            <p:cNvPicPr>
              <a:picLocks noChangeAspect="1"/>
            </p:cNvPicPr>
            <p:nvPr/>
          </p:nvPicPr>
          <p:blipFill rotWithShape="1">
            <a:blip r:embed="rId3"/>
            <a:srcRect t="1250" r="7" b="7"/>
            <a:stretch/>
          </p:blipFill>
          <p:spPr>
            <a:xfrm>
              <a:off x="219959" y="1242169"/>
              <a:ext cx="2210187" cy="2210187"/>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effectLst/>
          </p:spPr>
        </p:pic>
      </p:grpSp>
      <p:grpSp>
        <p:nvGrpSpPr>
          <p:cNvPr id="31" name="Group 30">
            <a:extLst>
              <a:ext uri="{FF2B5EF4-FFF2-40B4-BE49-F238E27FC236}">
                <a16:creationId xmlns:a16="http://schemas.microsoft.com/office/drawing/2014/main" id="{06268DEB-3FBE-96B8-95D5-081D38890449}"/>
              </a:ext>
            </a:extLst>
          </p:cNvPr>
          <p:cNvGrpSpPr/>
          <p:nvPr/>
        </p:nvGrpSpPr>
        <p:grpSpPr>
          <a:xfrm>
            <a:off x="3535175" y="4660772"/>
            <a:ext cx="2112994" cy="2112994"/>
            <a:chOff x="648502" y="3547410"/>
            <a:chExt cx="2475322" cy="2475322"/>
          </a:xfrm>
        </p:grpSpPr>
        <p:sp>
          <p:nvSpPr>
            <p:cNvPr id="21" name="Oval 20">
              <a:extLst>
                <a:ext uri="{FF2B5EF4-FFF2-40B4-BE49-F238E27FC236}">
                  <a16:creationId xmlns:a16="http://schemas.microsoft.com/office/drawing/2014/main" id="{DE55600E-E98C-5B8D-E5F6-E30A4D75FBAA}"/>
                </a:ext>
              </a:extLst>
            </p:cNvPr>
            <p:cNvSpPr/>
            <p:nvPr/>
          </p:nvSpPr>
          <p:spPr>
            <a:xfrm>
              <a:off x="648502" y="3547410"/>
              <a:ext cx="2475322" cy="247532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4" name="Picture 23" descr="A map of a city&#10;&#10;Description automatically generated">
              <a:extLst>
                <a:ext uri="{FF2B5EF4-FFF2-40B4-BE49-F238E27FC236}">
                  <a16:creationId xmlns:a16="http://schemas.microsoft.com/office/drawing/2014/main" id="{587A7C98-7F21-3762-7670-391FCDE20ED9}"/>
                </a:ext>
              </a:extLst>
            </p:cNvPr>
            <p:cNvPicPr>
              <a:picLocks noChangeAspect="1"/>
            </p:cNvPicPr>
            <p:nvPr/>
          </p:nvPicPr>
          <p:blipFill rotWithShape="1">
            <a:blip r:embed="rId4"/>
            <a:srcRect l="11000" r="4" b="4"/>
            <a:stretch/>
          </p:blipFill>
          <p:spPr>
            <a:xfrm>
              <a:off x="768608" y="3670671"/>
              <a:ext cx="2210187" cy="2210187"/>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effectLst/>
          </p:spPr>
        </p:pic>
      </p:grpSp>
      <p:grpSp>
        <p:nvGrpSpPr>
          <p:cNvPr id="33" name="Group 32">
            <a:extLst>
              <a:ext uri="{FF2B5EF4-FFF2-40B4-BE49-F238E27FC236}">
                <a16:creationId xmlns:a16="http://schemas.microsoft.com/office/drawing/2014/main" id="{E2BA7C23-14A1-1ADF-8581-82C254856112}"/>
              </a:ext>
            </a:extLst>
          </p:cNvPr>
          <p:cNvGrpSpPr/>
          <p:nvPr/>
        </p:nvGrpSpPr>
        <p:grpSpPr>
          <a:xfrm>
            <a:off x="6421660" y="4660772"/>
            <a:ext cx="2110362" cy="2110362"/>
            <a:chOff x="2490237" y="2089463"/>
            <a:chExt cx="2475322" cy="2475322"/>
          </a:xfrm>
        </p:grpSpPr>
        <p:sp>
          <p:nvSpPr>
            <p:cNvPr id="29" name="Oval 28">
              <a:extLst>
                <a:ext uri="{FF2B5EF4-FFF2-40B4-BE49-F238E27FC236}">
                  <a16:creationId xmlns:a16="http://schemas.microsoft.com/office/drawing/2014/main" id="{7EE01F1F-7AB5-F34B-D603-72A0430C70B9}"/>
                </a:ext>
              </a:extLst>
            </p:cNvPr>
            <p:cNvSpPr/>
            <p:nvPr/>
          </p:nvSpPr>
          <p:spPr>
            <a:xfrm>
              <a:off x="2490237" y="2089463"/>
              <a:ext cx="2475322" cy="247532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7" name="Picture 26" descr="A map of a city&#10;&#10;Description automatically generated">
              <a:extLst>
                <a:ext uri="{FF2B5EF4-FFF2-40B4-BE49-F238E27FC236}">
                  <a16:creationId xmlns:a16="http://schemas.microsoft.com/office/drawing/2014/main" id="{3054792E-434D-5BEB-4C47-20E718088569}"/>
                </a:ext>
              </a:extLst>
            </p:cNvPr>
            <p:cNvPicPr>
              <a:picLocks noChangeAspect="1"/>
            </p:cNvPicPr>
            <p:nvPr/>
          </p:nvPicPr>
          <p:blipFill rotWithShape="1">
            <a:blip r:embed="rId5"/>
            <a:srcRect l="10482" r="8020" b="2"/>
            <a:stretch/>
          </p:blipFill>
          <p:spPr>
            <a:xfrm>
              <a:off x="2616412" y="2230250"/>
              <a:ext cx="2210187" cy="2210187"/>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effectLst/>
          </p:spPr>
        </p:pic>
      </p:grpSp>
      <p:grpSp>
        <p:nvGrpSpPr>
          <p:cNvPr id="34" name="Group 33">
            <a:extLst>
              <a:ext uri="{FF2B5EF4-FFF2-40B4-BE49-F238E27FC236}">
                <a16:creationId xmlns:a16="http://schemas.microsoft.com/office/drawing/2014/main" id="{221347E7-D36C-2EC3-3B5F-782FDFA19DE0}"/>
              </a:ext>
            </a:extLst>
          </p:cNvPr>
          <p:cNvGrpSpPr/>
          <p:nvPr/>
        </p:nvGrpSpPr>
        <p:grpSpPr>
          <a:xfrm>
            <a:off x="9305513" y="4602983"/>
            <a:ext cx="2112994" cy="2112994"/>
            <a:chOff x="4630232" y="1719111"/>
            <a:chExt cx="2475322" cy="2475322"/>
          </a:xfrm>
        </p:grpSpPr>
        <p:sp>
          <p:nvSpPr>
            <p:cNvPr id="28" name="Oval 27">
              <a:extLst>
                <a:ext uri="{FF2B5EF4-FFF2-40B4-BE49-F238E27FC236}">
                  <a16:creationId xmlns:a16="http://schemas.microsoft.com/office/drawing/2014/main" id="{BF57E732-7BB3-E2FD-1132-C02F915D27D5}"/>
                </a:ext>
              </a:extLst>
            </p:cNvPr>
            <p:cNvSpPr/>
            <p:nvPr/>
          </p:nvSpPr>
          <p:spPr>
            <a:xfrm>
              <a:off x="4630232" y="1719111"/>
              <a:ext cx="2475322" cy="247532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6" name="Picture 25" descr="A map of a city&#10;&#10;Description automatically generated">
              <a:extLst>
                <a:ext uri="{FF2B5EF4-FFF2-40B4-BE49-F238E27FC236}">
                  <a16:creationId xmlns:a16="http://schemas.microsoft.com/office/drawing/2014/main" id="{4AA7BEB9-7CC4-E8F1-5967-5D4EAD254EC4}"/>
                </a:ext>
              </a:extLst>
            </p:cNvPr>
            <p:cNvPicPr>
              <a:picLocks noChangeAspect="1"/>
            </p:cNvPicPr>
            <p:nvPr/>
          </p:nvPicPr>
          <p:blipFill rotWithShape="1">
            <a:blip r:embed="rId6"/>
            <a:srcRect t="12353" r="1" b="6898"/>
            <a:stretch/>
          </p:blipFill>
          <p:spPr>
            <a:xfrm>
              <a:off x="4760723" y="1849561"/>
              <a:ext cx="2210187" cy="2210187"/>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effectLst/>
          </p:spPr>
        </p:pic>
      </p:grpSp>
      <p:grpSp>
        <p:nvGrpSpPr>
          <p:cNvPr id="5" name="Group 4">
            <a:extLst>
              <a:ext uri="{FF2B5EF4-FFF2-40B4-BE49-F238E27FC236}">
                <a16:creationId xmlns:a16="http://schemas.microsoft.com/office/drawing/2014/main" id="{D91641E4-57CA-CCB1-F913-D31376279159}"/>
              </a:ext>
            </a:extLst>
          </p:cNvPr>
          <p:cNvGrpSpPr/>
          <p:nvPr/>
        </p:nvGrpSpPr>
        <p:grpSpPr>
          <a:xfrm>
            <a:off x="98659" y="68527"/>
            <a:ext cx="430212" cy="422360"/>
            <a:chOff x="624441" y="2438418"/>
            <a:chExt cx="430212" cy="422360"/>
          </a:xfrm>
        </p:grpSpPr>
        <p:sp>
          <p:nvSpPr>
            <p:cNvPr id="23" name="Oval 22">
              <a:extLst>
                <a:ext uri="{FF2B5EF4-FFF2-40B4-BE49-F238E27FC236}">
                  <a16:creationId xmlns:a16="http://schemas.microsoft.com/office/drawing/2014/main" id="{66D846AE-FF6A-A9DA-E838-41D739A3943A}"/>
                </a:ext>
              </a:extLst>
            </p:cNvPr>
            <p:cNvSpPr/>
            <p:nvPr/>
          </p:nvSpPr>
          <p:spPr>
            <a:xfrm>
              <a:off x="624441" y="2438418"/>
              <a:ext cx="422360" cy="422360"/>
            </a:xfrm>
            <a:prstGeom prst="ellipse">
              <a:avLst/>
            </a:prstGeom>
            <a:gradFill>
              <a:gsLst>
                <a:gs pos="0">
                  <a:srgbClr val="25ACF7"/>
                </a:gs>
                <a:gs pos="50000">
                  <a:srgbClr val="099FF0"/>
                </a:gs>
                <a:gs pos="100000">
                  <a:srgbClr val="0887CE"/>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150" b="1" i="0" u="none" strike="noStrike" kern="1200" cap="none" spc="0" normalizeH="0" baseline="0" noProof="0">
                <a:ln>
                  <a:noFill/>
                </a:ln>
                <a:solidFill>
                  <a:prstClr val="white"/>
                </a:solidFill>
                <a:effectLst/>
                <a:uLnTx/>
                <a:uFillTx/>
                <a:latin typeface="Open Sans"/>
                <a:ea typeface="+mn-ea"/>
                <a:cs typeface="+mn-cs"/>
              </a:endParaRPr>
            </a:p>
          </p:txBody>
        </p:sp>
        <p:sp>
          <p:nvSpPr>
            <p:cNvPr id="35" name="TextBox 34">
              <a:extLst>
                <a:ext uri="{FF2B5EF4-FFF2-40B4-BE49-F238E27FC236}">
                  <a16:creationId xmlns:a16="http://schemas.microsoft.com/office/drawing/2014/main" id="{AA2FEB23-B8F8-0AD5-4E25-3E08AC4616E5}"/>
                </a:ext>
              </a:extLst>
            </p:cNvPr>
            <p:cNvSpPr txBox="1"/>
            <p:nvPr/>
          </p:nvSpPr>
          <p:spPr>
            <a:xfrm>
              <a:off x="632293" y="2485463"/>
              <a:ext cx="4223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27</a:t>
              </a:r>
              <a:endParaRPr kumimoji="0" lang="en-CA"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511337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207B843-8946-9629-0F72-0142B6558C89}"/>
              </a:ext>
            </a:extLst>
          </p:cNvPr>
          <p:cNvSpPr/>
          <p:nvPr/>
        </p:nvSpPr>
        <p:spPr>
          <a:xfrm>
            <a:off x="0" y="0"/>
            <a:ext cx="12192000" cy="3255449"/>
          </a:xfrm>
          <a:prstGeom prst="rect">
            <a:avLst/>
          </a:prstGeom>
          <a:solidFill>
            <a:srgbClr val="3769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9" name="Picture 28" descr="A computer with a map on the screen&#10;&#10;Description automatically generated">
            <a:extLst>
              <a:ext uri="{FF2B5EF4-FFF2-40B4-BE49-F238E27FC236}">
                <a16:creationId xmlns:a16="http://schemas.microsoft.com/office/drawing/2014/main" id="{C84E5A94-32E4-4B7D-26A6-F65DC4E7C6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382911">
            <a:off x="5303975" y="-134869"/>
            <a:ext cx="8200848" cy="5462852"/>
          </a:xfrm>
          <a:prstGeom prst="rect">
            <a:avLst/>
          </a:prstGeom>
        </p:spPr>
      </p:pic>
      <p:pic>
        <p:nvPicPr>
          <p:cNvPr id="20" name="Monitor">
            <a:extLst>
              <a:ext uri="{FF2B5EF4-FFF2-40B4-BE49-F238E27FC236}">
                <a16:creationId xmlns:a16="http://schemas.microsoft.com/office/drawing/2014/main" id="{37EF6277-32BE-A36F-896A-6A79FE30222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2066" y="2765027"/>
            <a:ext cx="4231823" cy="3701775"/>
          </a:xfrm>
          <a:prstGeom prst="rect">
            <a:avLst/>
          </a:prstGeom>
          <a:effectLst>
            <a:outerShdw blurRad="50800" dist="38100" dir="2700000" algn="tl" rotWithShape="0">
              <a:prstClr val="black">
                <a:alpha val="40000"/>
              </a:prstClr>
            </a:outerShdw>
          </a:effectLst>
        </p:spPr>
      </p:pic>
      <p:pic>
        <p:nvPicPr>
          <p:cNvPr id="23" name="536BC44B">
            <a:hlinkClick r:id="" action="ppaction://media"/>
            <a:extLst>
              <a:ext uri="{FF2B5EF4-FFF2-40B4-BE49-F238E27FC236}">
                <a16:creationId xmlns:a16="http://schemas.microsoft.com/office/drawing/2014/main" id="{367F7ED3-C055-6884-2F3C-9E6A4B6A7C02}"/>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37917" y="3025685"/>
            <a:ext cx="3657601" cy="2286000"/>
          </a:xfrm>
          <a:prstGeom prst="roundRect">
            <a:avLst>
              <a:gd name="adj" fmla="val 922"/>
            </a:avLst>
          </a:prstGeom>
        </p:spPr>
      </p:pic>
      <p:sp>
        <p:nvSpPr>
          <p:cNvPr id="15" name="ZoneTexte 21">
            <a:extLst>
              <a:ext uri="{FF2B5EF4-FFF2-40B4-BE49-F238E27FC236}">
                <a16:creationId xmlns:a16="http://schemas.microsoft.com/office/drawing/2014/main" id="{77D3CFED-1C47-E95D-8052-E1248101E5A9}"/>
              </a:ext>
            </a:extLst>
          </p:cNvPr>
          <p:cNvSpPr txBox="1"/>
          <p:nvPr/>
        </p:nvSpPr>
        <p:spPr>
          <a:xfrm>
            <a:off x="-592226" y="6259773"/>
            <a:ext cx="5743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Stories from the land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4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Indigenous Place Names in Canada on GEO.ca</a:t>
            </a:r>
          </a:p>
        </p:txBody>
      </p:sp>
      <p:pic>
        <p:nvPicPr>
          <p:cNvPr id="16" name="Image 14">
            <a:extLst>
              <a:ext uri="{FF2B5EF4-FFF2-40B4-BE49-F238E27FC236}">
                <a16:creationId xmlns:a16="http://schemas.microsoft.com/office/drawing/2014/main" id="{3FD2EC2B-1908-D9A9-10DF-769F68940637}"/>
              </a:ext>
            </a:extLst>
          </p:cNvPr>
          <p:cNvPicPr>
            <a:picLocks noChangeAspect="1"/>
          </p:cNvPicPr>
          <p:nvPr/>
        </p:nvPicPr>
        <p:blipFill>
          <a:blip r:embed="rId10"/>
          <a:stretch>
            <a:fillRect/>
          </a:stretch>
        </p:blipFill>
        <p:spPr>
          <a:xfrm>
            <a:off x="1632565" y="1028763"/>
            <a:ext cx="1925988" cy="1680863"/>
          </a:xfrm>
          <a:prstGeom prst="rect">
            <a:avLst/>
          </a:prstGeom>
        </p:spPr>
      </p:pic>
      <p:pic>
        <p:nvPicPr>
          <p:cNvPr id="17" name="Image 18">
            <a:extLst>
              <a:ext uri="{FF2B5EF4-FFF2-40B4-BE49-F238E27FC236}">
                <a16:creationId xmlns:a16="http://schemas.microsoft.com/office/drawing/2014/main" id="{D25BBA89-4C85-039C-2140-EEB4FE7E0A90}"/>
              </a:ext>
            </a:extLst>
          </p:cNvPr>
          <p:cNvPicPr>
            <a:picLocks noChangeAspect="1"/>
          </p:cNvPicPr>
          <p:nvPr/>
        </p:nvPicPr>
        <p:blipFill>
          <a:blip r:embed="rId11"/>
          <a:stretch>
            <a:fillRect/>
          </a:stretch>
        </p:blipFill>
        <p:spPr>
          <a:xfrm>
            <a:off x="276559" y="138592"/>
            <a:ext cx="2010649" cy="1754987"/>
          </a:xfrm>
          <a:prstGeom prst="rect">
            <a:avLst/>
          </a:prstGeom>
        </p:spPr>
      </p:pic>
      <p:grpSp>
        <p:nvGrpSpPr>
          <p:cNvPr id="11" name="Group 10">
            <a:extLst>
              <a:ext uri="{FF2B5EF4-FFF2-40B4-BE49-F238E27FC236}">
                <a16:creationId xmlns:a16="http://schemas.microsoft.com/office/drawing/2014/main" id="{CD8D6D9D-8BDC-09B4-16F0-70B7C0DC3121}"/>
              </a:ext>
            </a:extLst>
          </p:cNvPr>
          <p:cNvGrpSpPr/>
          <p:nvPr/>
        </p:nvGrpSpPr>
        <p:grpSpPr>
          <a:xfrm>
            <a:off x="3686815" y="233200"/>
            <a:ext cx="3875270" cy="2225198"/>
            <a:chOff x="4618208" y="328590"/>
            <a:chExt cx="4681440" cy="2688105"/>
          </a:xfrm>
        </p:grpSpPr>
        <p:pic>
          <p:nvPicPr>
            <p:cNvPr id="2" name="Graphic 4">
              <a:extLst>
                <a:ext uri="{FF2B5EF4-FFF2-40B4-BE49-F238E27FC236}">
                  <a16:creationId xmlns:a16="http://schemas.microsoft.com/office/drawing/2014/main" id="{16F50033-39C8-31DC-0318-F82176C3CDB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618208" y="328590"/>
              <a:ext cx="4681440" cy="2688105"/>
            </a:xfrm>
            <a:prstGeom prst="rect">
              <a:avLst/>
            </a:prstGeom>
          </p:spPr>
        </p:pic>
        <p:pic>
          <p:nvPicPr>
            <p:cNvPr id="3" name="Picture Placeholder 22" descr="A map of canada with orange dots&#10;&#10;Description automatically generated">
              <a:extLst>
                <a:ext uri="{FF2B5EF4-FFF2-40B4-BE49-F238E27FC236}">
                  <a16:creationId xmlns:a16="http://schemas.microsoft.com/office/drawing/2014/main" id="{CC620390-8260-0540-BA85-7DC195CA4ED4}"/>
                </a:ext>
              </a:extLst>
            </p:cNvPr>
            <p:cNvPicPr>
              <a:picLocks noChangeAspect="1"/>
            </p:cNvPicPr>
            <p:nvPr/>
          </p:nvPicPr>
          <p:blipFill>
            <a:blip r:embed="rId14">
              <a:extLst>
                <a:ext uri="{28A0092B-C50C-407E-A947-70E740481C1C}">
                  <a14:useLocalDpi xmlns:a14="http://schemas.microsoft.com/office/drawing/2010/main" val="0"/>
                </a:ext>
              </a:extLst>
            </a:blip>
            <a:srcRect l="5714" r="5714"/>
            <a:stretch>
              <a:fillRect/>
            </a:stretch>
          </p:blipFill>
          <p:spPr>
            <a:xfrm>
              <a:off x="5131077" y="475195"/>
              <a:ext cx="3644323" cy="2300519"/>
            </a:xfrm>
            <a:custGeom>
              <a:avLst/>
              <a:gdLst>
                <a:gd name="connsiteX0" fmla="*/ 0 w 2970184"/>
                <a:gd name="connsiteY0" fmla="*/ 0 h 1874961"/>
                <a:gd name="connsiteX1" fmla="*/ 2970184 w 2970184"/>
                <a:gd name="connsiteY1" fmla="*/ 0 h 1874961"/>
                <a:gd name="connsiteX2" fmla="*/ 2970184 w 2970184"/>
                <a:gd name="connsiteY2" fmla="*/ 1874961 h 1874961"/>
                <a:gd name="connsiteX3" fmla="*/ 0 w 2970184"/>
                <a:gd name="connsiteY3" fmla="*/ 1874961 h 1874961"/>
              </a:gdLst>
              <a:ahLst/>
              <a:cxnLst>
                <a:cxn ang="0">
                  <a:pos x="connsiteX0" y="connsiteY0"/>
                </a:cxn>
                <a:cxn ang="0">
                  <a:pos x="connsiteX1" y="connsiteY1"/>
                </a:cxn>
                <a:cxn ang="0">
                  <a:pos x="connsiteX2" y="connsiteY2"/>
                </a:cxn>
                <a:cxn ang="0">
                  <a:pos x="connsiteX3" y="connsiteY3"/>
                </a:cxn>
              </a:cxnLst>
              <a:rect l="l" t="t" r="r" b="b"/>
              <a:pathLst>
                <a:path w="2970184" h="1874961">
                  <a:moveTo>
                    <a:pt x="0" y="0"/>
                  </a:moveTo>
                  <a:lnTo>
                    <a:pt x="2970184" y="0"/>
                  </a:lnTo>
                  <a:lnTo>
                    <a:pt x="2970184" y="1874961"/>
                  </a:lnTo>
                  <a:lnTo>
                    <a:pt x="0" y="1874961"/>
                  </a:lnTo>
                  <a:close/>
                </a:path>
              </a:pathLst>
            </a:custGeom>
            <a:solidFill>
              <a:schemeClr val="bg1">
                <a:lumMod val="85000"/>
              </a:schemeClr>
            </a:solidFill>
          </p:spPr>
        </p:pic>
      </p:grpSp>
      <p:sp>
        <p:nvSpPr>
          <p:cNvPr id="14" name="ZoneTexte 21">
            <a:extLst>
              <a:ext uri="{FF2B5EF4-FFF2-40B4-BE49-F238E27FC236}">
                <a16:creationId xmlns:a16="http://schemas.microsoft.com/office/drawing/2014/main" id="{ACF206AD-0F59-8AC6-A723-7B8EB59F7DA4}"/>
              </a:ext>
            </a:extLst>
          </p:cNvPr>
          <p:cNvSpPr txBox="1"/>
          <p:nvPr/>
        </p:nvSpPr>
        <p:spPr>
          <a:xfrm>
            <a:off x="2726405" y="2513401"/>
            <a:ext cx="574329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NRCan’s Major Projects Inventory</a:t>
            </a:r>
          </a:p>
        </p:txBody>
      </p:sp>
      <p:sp>
        <p:nvSpPr>
          <p:cNvPr id="22" name="ZoneTexte 21">
            <a:extLst>
              <a:ext uri="{FF2B5EF4-FFF2-40B4-BE49-F238E27FC236}">
                <a16:creationId xmlns:a16="http://schemas.microsoft.com/office/drawing/2014/main" id="{A0358036-BC9A-093D-C7E1-5A8C67E381FC}"/>
              </a:ext>
            </a:extLst>
          </p:cNvPr>
          <p:cNvSpPr txBox="1"/>
          <p:nvPr/>
        </p:nvSpPr>
        <p:spPr>
          <a:xfrm>
            <a:off x="7143719" y="974811"/>
            <a:ext cx="163882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Prospectivity Model</a:t>
            </a:r>
            <a:endParaRPr kumimoji="0" lang="en-US" sz="1400" b="0" i="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8" name="ZoneTexte 21">
            <a:extLst>
              <a:ext uri="{FF2B5EF4-FFF2-40B4-BE49-F238E27FC236}">
                <a16:creationId xmlns:a16="http://schemas.microsoft.com/office/drawing/2014/main" id="{95FE1B51-E67C-2300-164D-CDDA7F082C39}"/>
              </a:ext>
            </a:extLst>
          </p:cNvPr>
          <p:cNvSpPr txBox="1"/>
          <p:nvPr/>
        </p:nvSpPr>
        <p:spPr>
          <a:xfrm>
            <a:off x="4615031" y="6014173"/>
            <a:ext cx="355623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Flood Susceptibility in Canada: </a:t>
            </a:r>
            <a:r>
              <a:rPr kumimoji="0" lang="en-US" sz="14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Swipe Map</a:t>
            </a:r>
            <a:br>
              <a:rPr kumimoji="0" lang="en-US" sz="14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4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Classed from low to high susceptibility on the right (0-100)</a:t>
            </a:r>
          </a:p>
        </p:txBody>
      </p:sp>
      <p:pic>
        <p:nvPicPr>
          <p:cNvPr id="12" name="1F88897E">
            <a:hlinkClick r:id="" action="ppaction://media"/>
            <a:extLst>
              <a:ext uri="{FF2B5EF4-FFF2-40B4-BE49-F238E27FC236}">
                <a16:creationId xmlns:a16="http://schemas.microsoft.com/office/drawing/2014/main" id="{526C1AA0-8B40-70C0-F6CA-30C3A8789330}"/>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4634978" y="3433946"/>
            <a:ext cx="3556234" cy="2222646"/>
          </a:xfrm>
          <a:prstGeom prst="rect">
            <a:avLst/>
          </a:prstGeom>
        </p:spPr>
      </p:pic>
      <p:pic>
        <p:nvPicPr>
          <p:cNvPr id="8" name="Picture 7" descr="A computer with a black screen&#10;&#10;Description automatically generated">
            <a:extLst>
              <a:ext uri="{FF2B5EF4-FFF2-40B4-BE49-F238E27FC236}">
                <a16:creationId xmlns:a16="http://schemas.microsoft.com/office/drawing/2014/main" id="{8063B079-CDE4-F8F8-FC37-8D766BC9781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04828" y="3345813"/>
            <a:ext cx="5564011" cy="2970232"/>
          </a:xfrm>
          <a:prstGeom prst="rect">
            <a:avLst/>
          </a:prstGeom>
        </p:spPr>
      </p:pic>
      <p:pic>
        <p:nvPicPr>
          <p:cNvPr id="4" name="Picture 3" descr="A map of canada with different colored dots&#10;&#10;Description automatically generated">
            <a:extLst>
              <a:ext uri="{FF2B5EF4-FFF2-40B4-BE49-F238E27FC236}">
                <a16:creationId xmlns:a16="http://schemas.microsoft.com/office/drawing/2014/main" id="{36198E41-A289-7F0B-9B58-A3FE59182F34}"/>
              </a:ext>
            </a:extLst>
          </p:cNvPr>
          <p:cNvPicPr>
            <a:picLocks noChangeAspect="1"/>
          </p:cNvPicPr>
          <p:nvPr/>
        </p:nvPicPr>
        <p:blipFill rotWithShape="1">
          <a:blip r:embed="rId17">
            <a:extLst>
              <a:ext uri="{28A0092B-C50C-407E-A947-70E740481C1C}">
                <a14:useLocalDpi xmlns:a14="http://schemas.microsoft.com/office/drawing/2010/main" val="0"/>
              </a:ext>
            </a:extLst>
          </a:blip>
          <a:srcRect r="19331" b="29695"/>
          <a:stretch/>
        </p:blipFill>
        <p:spPr>
          <a:xfrm>
            <a:off x="8200639" y="3255449"/>
            <a:ext cx="4009094" cy="3602551"/>
          </a:xfrm>
          <a:prstGeom prst="rect">
            <a:avLst/>
          </a:prstGeom>
        </p:spPr>
      </p:pic>
      <p:sp>
        <p:nvSpPr>
          <p:cNvPr id="24" name="TextBox 23">
            <a:extLst>
              <a:ext uri="{FF2B5EF4-FFF2-40B4-BE49-F238E27FC236}">
                <a16:creationId xmlns:a16="http://schemas.microsoft.com/office/drawing/2014/main" id="{ECC74F26-166F-9F9F-DD41-4BE22983B0AB}"/>
              </a:ext>
            </a:extLst>
          </p:cNvPr>
          <p:cNvSpPr txBox="1"/>
          <p:nvPr/>
        </p:nvSpPr>
        <p:spPr>
          <a:xfrm>
            <a:off x="7979333" y="4885862"/>
            <a:ext cx="489437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glow rad="101600">
                    <a:prstClr val="black">
                      <a:alpha val="40000"/>
                    </a:prstClr>
                  </a:glow>
                  <a:outerShdw blurRad="50800" dist="38100" dir="2700000" algn="tl" rotWithShape="0">
                    <a:prstClr val="black">
                      <a:alpha val="80000"/>
                    </a:prstClr>
                  </a:outerShdw>
                </a:effectLst>
                <a:uLnTx/>
                <a:uFillTx/>
                <a:latin typeface="Aptos Display" panose="02110004020202020204"/>
                <a:ea typeface="Tahoma" panose="020B0604030504040204" pitchFamily="34" charset="0"/>
                <a:cs typeface="Calibri Light" panose="020F0302020204030204" pitchFamily="34" charset="0"/>
              </a:rPr>
              <a:t>Curated Mapping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glow rad="101600">
                    <a:prstClr val="black">
                      <a:alpha val="40000"/>
                    </a:prstClr>
                  </a:glow>
                  <a:outerShdw blurRad="50800" dist="38100" dir="2700000" algn="tl" rotWithShape="0">
                    <a:prstClr val="black">
                      <a:alpha val="80000"/>
                    </a:prstClr>
                  </a:outerShdw>
                </a:effectLst>
                <a:uLnTx/>
                <a:uFillTx/>
                <a:latin typeface="Aptos Display" panose="02110004020202020204"/>
                <a:ea typeface="Tahoma" panose="020B0604030504040204" pitchFamily="34" charset="0"/>
                <a:cs typeface="Calibri Light" panose="020F0302020204030204" pitchFamily="34" charset="0"/>
              </a:rPr>
              <a:t>Products</a:t>
            </a:r>
            <a:endParaRPr kumimoji="0" lang="en-CA" sz="3600" b="1" i="0" u="none" strike="noStrike" kern="1200" cap="none" spc="0" normalizeH="0" baseline="0" noProof="0">
              <a:ln>
                <a:noFill/>
              </a:ln>
              <a:solidFill>
                <a:prstClr val="white"/>
              </a:solidFill>
              <a:effectLst>
                <a:glow rad="101600">
                  <a:prstClr val="black">
                    <a:alpha val="40000"/>
                  </a:prstClr>
                </a:glow>
                <a:outerShdw blurRad="50800" dist="38100" dir="2700000" algn="tl" rotWithShape="0">
                  <a:prstClr val="black">
                    <a:alpha val="80000"/>
                  </a:prstClr>
                </a:outerShdw>
              </a:effectLst>
              <a:uLnTx/>
              <a:uFillTx/>
              <a:latin typeface="Aptos Display" panose="02110004020202020204"/>
              <a:ea typeface="Tahoma" panose="020B0604030504040204" pitchFamily="34" charset="0"/>
              <a:cs typeface="Calibri Light" panose="020F0302020204030204" pitchFamily="34" charset="0"/>
            </a:endParaRPr>
          </a:p>
        </p:txBody>
      </p:sp>
      <p:grpSp>
        <p:nvGrpSpPr>
          <p:cNvPr id="6" name="Group 5">
            <a:extLst>
              <a:ext uri="{FF2B5EF4-FFF2-40B4-BE49-F238E27FC236}">
                <a16:creationId xmlns:a16="http://schemas.microsoft.com/office/drawing/2014/main" id="{795E50F5-F0E5-6670-CD05-D553189C8C85}"/>
              </a:ext>
            </a:extLst>
          </p:cNvPr>
          <p:cNvGrpSpPr/>
          <p:nvPr/>
        </p:nvGrpSpPr>
        <p:grpSpPr>
          <a:xfrm>
            <a:off x="11649035" y="110092"/>
            <a:ext cx="428365" cy="422360"/>
            <a:chOff x="624441" y="2438418"/>
            <a:chExt cx="428365" cy="422360"/>
          </a:xfrm>
        </p:grpSpPr>
        <p:sp>
          <p:nvSpPr>
            <p:cNvPr id="10" name="Oval 9">
              <a:extLst>
                <a:ext uri="{FF2B5EF4-FFF2-40B4-BE49-F238E27FC236}">
                  <a16:creationId xmlns:a16="http://schemas.microsoft.com/office/drawing/2014/main" id="{CA7C6D68-922D-8D07-75A3-5BE899B2B7BA}"/>
                </a:ext>
              </a:extLst>
            </p:cNvPr>
            <p:cNvSpPr/>
            <p:nvPr/>
          </p:nvSpPr>
          <p:spPr>
            <a:xfrm>
              <a:off x="624441" y="2438418"/>
              <a:ext cx="422360" cy="422360"/>
            </a:xfrm>
            <a:prstGeom prst="ellipse">
              <a:avLst/>
            </a:prstGeom>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15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774960F-AEFE-FDD6-C8D1-B9B4205B1B8D}"/>
                </a:ext>
              </a:extLst>
            </p:cNvPr>
            <p:cNvSpPr txBox="1"/>
            <p:nvPr/>
          </p:nvSpPr>
          <p:spPr>
            <a:xfrm>
              <a:off x="630446" y="2476800"/>
              <a:ext cx="4223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a:solidFill>
                    <a:srgbClr val="FFFFFF"/>
                  </a:solidFill>
                  <a:latin typeface="Arial" panose="020B0604020202020204" pitchFamily="34" charset="0"/>
                  <a:cs typeface="Arial" panose="020B0604020202020204" pitchFamily="34" charset="0"/>
                </a:rPr>
                <a:t>28</a:t>
              </a:r>
              <a:endParaRPr kumimoji="0" lang="en-CA"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27727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00" fill="hold"/>
                                        <p:tgtEl>
                                          <p:spTgt spid="23"/>
                                        </p:tgtEl>
                                      </p:cBhvr>
                                    </p:cmd>
                                  </p:childTnLst>
                                </p:cTn>
                              </p:par>
                              <p:par>
                                <p:cTn id="7" presetID="1" presetClass="mediacall" presetSubtype="0" fill="hold" nodeType="withEffect">
                                  <p:stCondLst>
                                    <p:cond delay="0"/>
                                  </p:stCondLst>
                                  <p:childTnLst>
                                    <p:cmd type="call" cmd="playFrom(0.0)">
                                      <p:cBhvr>
                                        <p:cTn id="8" dur="209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12"/>
                </p:tgtEl>
              </p:cMediaNode>
            </p:video>
            <p:video>
              <p:cMediaNode vol="80000">
                <p:cTn id="10" repeatCount="indefinite" fill="hold" display="0">
                  <p:stCondLst>
                    <p:cond delay="indefinite"/>
                  </p:stCondLst>
                </p:cTn>
                <p:tgtEl>
                  <p:spTgt spid="2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028CEC76-0B83-5388-8355-D8A9545B4D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80859"/>
            <a:ext cx="12192000" cy="986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29">
            <a:extLst>
              <a:ext uri="{FF2B5EF4-FFF2-40B4-BE49-F238E27FC236}">
                <a16:creationId xmlns:a16="http://schemas.microsoft.com/office/drawing/2014/main" id="{9B28CA60-6DC5-BC68-84B7-5D935BE53225}"/>
              </a:ext>
            </a:extLst>
          </p:cNvPr>
          <p:cNvGrpSpPr/>
          <p:nvPr/>
        </p:nvGrpSpPr>
        <p:grpSpPr>
          <a:xfrm>
            <a:off x="193902" y="83113"/>
            <a:ext cx="11804196" cy="6052337"/>
            <a:chOff x="224875" y="668651"/>
            <a:chExt cx="11804196" cy="6052337"/>
          </a:xfrm>
        </p:grpSpPr>
        <p:sp>
          <p:nvSpPr>
            <p:cNvPr id="7" name="Rectangle: Rounded Corners 6">
              <a:extLst>
                <a:ext uri="{FF2B5EF4-FFF2-40B4-BE49-F238E27FC236}">
                  <a16:creationId xmlns:a16="http://schemas.microsoft.com/office/drawing/2014/main" id="{FC646441-91B2-F7EA-899F-4650BF18D06A}"/>
                </a:ext>
              </a:extLst>
            </p:cNvPr>
            <p:cNvSpPr/>
            <p:nvPr/>
          </p:nvSpPr>
          <p:spPr>
            <a:xfrm>
              <a:off x="224875" y="5469560"/>
              <a:ext cx="11804195" cy="1251428"/>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073960D8-D479-826D-6B41-871F87E4DDDB}"/>
                </a:ext>
              </a:extLst>
            </p:cNvPr>
            <p:cNvSpPr/>
            <p:nvPr/>
          </p:nvSpPr>
          <p:spPr>
            <a:xfrm>
              <a:off x="224876" y="680095"/>
              <a:ext cx="11804195" cy="4416712"/>
            </a:xfrm>
            <a:prstGeom prst="roundRect">
              <a:avLst>
                <a:gd name="adj" fmla="val 9188"/>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C7D0BEF-34FE-E990-62A6-3ACA9D308422}"/>
                </a:ext>
              </a:extLst>
            </p:cNvPr>
            <p:cNvSpPr/>
            <p:nvPr/>
          </p:nvSpPr>
          <p:spPr>
            <a:xfrm>
              <a:off x="4922982" y="4817077"/>
              <a:ext cx="2346036" cy="933437"/>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3" name="Group 292">
              <a:extLst>
                <a:ext uri="{FF2B5EF4-FFF2-40B4-BE49-F238E27FC236}">
                  <a16:creationId xmlns:a16="http://schemas.microsoft.com/office/drawing/2014/main" id="{EF0E9AB5-6897-7554-5439-394A88F1D916}"/>
                </a:ext>
              </a:extLst>
            </p:cNvPr>
            <p:cNvGrpSpPr/>
            <p:nvPr/>
          </p:nvGrpSpPr>
          <p:grpSpPr>
            <a:xfrm>
              <a:off x="227777" y="668651"/>
              <a:ext cx="11736446" cy="4834531"/>
              <a:chOff x="227777" y="752759"/>
              <a:chExt cx="11736446" cy="4834531"/>
            </a:xfrm>
          </p:grpSpPr>
          <p:grpSp>
            <p:nvGrpSpPr>
              <p:cNvPr id="267" name="Group 266">
                <a:extLst>
                  <a:ext uri="{FF2B5EF4-FFF2-40B4-BE49-F238E27FC236}">
                    <a16:creationId xmlns:a16="http://schemas.microsoft.com/office/drawing/2014/main" id="{8CC5716B-14A8-26E1-696A-859A2A79EB47}"/>
                  </a:ext>
                </a:extLst>
              </p:cNvPr>
              <p:cNvGrpSpPr/>
              <p:nvPr/>
            </p:nvGrpSpPr>
            <p:grpSpPr>
              <a:xfrm>
                <a:off x="227777" y="752759"/>
                <a:ext cx="11736446" cy="4363307"/>
                <a:chOff x="227777" y="353924"/>
                <a:chExt cx="11736446" cy="4363307"/>
              </a:xfrm>
            </p:grpSpPr>
            <p:sp>
              <p:nvSpPr>
                <p:cNvPr id="25" name="Rectangle: Rounded Corners 24">
                  <a:extLst>
                    <a:ext uri="{FF2B5EF4-FFF2-40B4-BE49-F238E27FC236}">
                      <a16:creationId xmlns:a16="http://schemas.microsoft.com/office/drawing/2014/main" id="{805575C7-B1DC-1666-23CD-105C1C819CA2}"/>
                    </a:ext>
                  </a:extLst>
                </p:cNvPr>
                <p:cNvSpPr/>
                <p:nvPr/>
              </p:nvSpPr>
              <p:spPr>
                <a:xfrm>
                  <a:off x="227777" y="353924"/>
                  <a:ext cx="11736446" cy="4363307"/>
                </a:xfrm>
                <a:prstGeom prst="roundRect">
                  <a:avLst>
                    <a:gd name="adj" fmla="val 9188"/>
                  </a:avLst>
                </a:prstGeom>
                <a:solidFill>
                  <a:srgbClr val="DEDE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6" name="Group 265">
                  <a:extLst>
                    <a:ext uri="{FF2B5EF4-FFF2-40B4-BE49-F238E27FC236}">
                      <a16:creationId xmlns:a16="http://schemas.microsoft.com/office/drawing/2014/main" id="{5D6023C5-29E1-5F68-4EF5-59AADFC6A025}"/>
                    </a:ext>
                  </a:extLst>
                </p:cNvPr>
                <p:cNvGrpSpPr/>
                <p:nvPr/>
              </p:nvGrpSpPr>
              <p:grpSpPr>
                <a:xfrm>
                  <a:off x="405176" y="902642"/>
                  <a:ext cx="11381649" cy="3624283"/>
                  <a:chOff x="409631" y="902642"/>
                  <a:chExt cx="11381649" cy="3624283"/>
                </a:xfrm>
              </p:grpSpPr>
              <p:sp>
                <p:nvSpPr>
                  <p:cNvPr id="257" name="Rounded Rectangle 6">
                    <a:extLst>
                      <a:ext uri="{FF2B5EF4-FFF2-40B4-BE49-F238E27FC236}">
                        <a16:creationId xmlns:a16="http://schemas.microsoft.com/office/drawing/2014/main" id="{F72364DF-A353-C068-8258-BD9D6BC44A49}"/>
                      </a:ext>
                    </a:extLst>
                  </p:cNvPr>
                  <p:cNvSpPr/>
                  <p:nvPr/>
                </p:nvSpPr>
                <p:spPr>
                  <a:xfrm>
                    <a:off x="409631" y="902642"/>
                    <a:ext cx="2732404" cy="3624283"/>
                  </a:xfrm>
                  <a:prstGeom prst="roundRect">
                    <a:avLst>
                      <a:gd name="adj" fmla="val 11288"/>
                    </a:avLst>
                  </a:prstGeom>
                  <a:gradFill>
                    <a:gsLst>
                      <a:gs pos="0">
                        <a:srgbClr val="21AAF6"/>
                      </a:gs>
                      <a:gs pos="50000">
                        <a:srgbClr val="0BA0F0"/>
                      </a:gs>
                      <a:gs pos="100000">
                        <a:srgbClr val="088CD5"/>
                      </a:gs>
                    </a:gsLst>
                  </a:gradFill>
                  <a:ln/>
                </p:spPr>
                <p:style>
                  <a:lnRef idx="0">
                    <a:schemeClr val="accent5"/>
                  </a:lnRef>
                  <a:fillRef idx="3">
                    <a:schemeClr val="accent5"/>
                  </a:fillRef>
                  <a:effectRef idx="3">
                    <a:schemeClr val="accent5"/>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Lato Light"/>
                      <a:ea typeface="+mn-ea"/>
                      <a:cs typeface="+mn-cs"/>
                    </a:endParaRPr>
                  </a:p>
                </p:txBody>
              </p:sp>
              <p:sp>
                <p:nvSpPr>
                  <p:cNvPr id="263" name="Rounded Rectangle 6">
                    <a:extLst>
                      <a:ext uri="{FF2B5EF4-FFF2-40B4-BE49-F238E27FC236}">
                        <a16:creationId xmlns:a16="http://schemas.microsoft.com/office/drawing/2014/main" id="{C49276AA-9E83-777E-6E86-2187650FDE7A}"/>
                      </a:ext>
                    </a:extLst>
                  </p:cNvPr>
                  <p:cNvSpPr/>
                  <p:nvPr/>
                </p:nvSpPr>
                <p:spPr>
                  <a:xfrm>
                    <a:off x="3292713" y="902642"/>
                    <a:ext cx="2732404" cy="3624283"/>
                  </a:xfrm>
                  <a:prstGeom prst="roundRect">
                    <a:avLst>
                      <a:gd name="adj" fmla="val 11288"/>
                    </a:avLst>
                  </a:prstGeom>
                  <a:gradFill>
                    <a:gsLst>
                      <a:gs pos="0">
                        <a:srgbClr val="21AAF6"/>
                      </a:gs>
                      <a:gs pos="50000">
                        <a:srgbClr val="0BA0F0"/>
                      </a:gs>
                      <a:gs pos="100000">
                        <a:srgbClr val="088CD5"/>
                      </a:gs>
                    </a:gsLst>
                  </a:gradFill>
                  <a:ln/>
                </p:spPr>
                <p:style>
                  <a:lnRef idx="0">
                    <a:schemeClr val="accent5"/>
                  </a:lnRef>
                  <a:fillRef idx="3">
                    <a:schemeClr val="accent5"/>
                  </a:fillRef>
                  <a:effectRef idx="3">
                    <a:schemeClr val="accent5"/>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Lato Light"/>
                      <a:ea typeface="+mn-ea"/>
                      <a:cs typeface="+mn-cs"/>
                    </a:endParaRPr>
                  </a:p>
                </p:txBody>
              </p:sp>
              <p:sp>
                <p:nvSpPr>
                  <p:cNvPr id="264" name="Rounded Rectangle 6">
                    <a:extLst>
                      <a:ext uri="{FF2B5EF4-FFF2-40B4-BE49-F238E27FC236}">
                        <a16:creationId xmlns:a16="http://schemas.microsoft.com/office/drawing/2014/main" id="{F6A40D08-520A-AF38-9445-A6F3440564ED}"/>
                      </a:ext>
                    </a:extLst>
                  </p:cNvPr>
                  <p:cNvSpPr/>
                  <p:nvPr/>
                </p:nvSpPr>
                <p:spPr>
                  <a:xfrm>
                    <a:off x="6175795" y="902642"/>
                    <a:ext cx="2732404" cy="3624283"/>
                  </a:xfrm>
                  <a:prstGeom prst="roundRect">
                    <a:avLst>
                      <a:gd name="adj" fmla="val 11288"/>
                    </a:avLst>
                  </a:prstGeom>
                  <a:gradFill>
                    <a:gsLst>
                      <a:gs pos="0">
                        <a:srgbClr val="21AAF6"/>
                      </a:gs>
                      <a:gs pos="50000">
                        <a:srgbClr val="0BA0F0"/>
                      </a:gs>
                      <a:gs pos="100000">
                        <a:srgbClr val="088CD5"/>
                      </a:gs>
                    </a:gsLst>
                  </a:gradFill>
                  <a:ln/>
                </p:spPr>
                <p:style>
                  <a:lnRef idx="0">
                    <a:schemeClr val="accent5"/>
                  </a:lnRef>
                  <a:fillRef idx="3">
                    <a:schemeClr val="accent5"/>
                  </a:fillRef>
                  <a:effectRef idx="3">
                    <a:schemeClr val="accent5"/>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Lato Light"/>
                      <a:ea typeface="+mn-ea"/>
                      <a:cs typeface="+mn-cs"/>
                    </a:endParaRPr>
                  </a:p>
                </p:txBody>
              </p:sp>
              <p:sp>
                <p:nvSpPr>
                  <p:cNvPr id="265" name="Rounded Rectangle 6">
                    <a:extLst>
                      <a:ext uri="{FF2B5EF4-FFF2-40B4-BE49-F238E27FC236}">
                        <a16:creationId xmlns:a16="http://schemas.microsoft.com/office/drawing/2014/main" id="{1B8B733D-A3D1-E3DE-B3E3-11DBCD0B3CDA}"/>
                      </a:ext>
                    </a:extLst>
                  </p:cNvPr>
                  <p:cNvSpPr/>
                  <p:nvPr/>
                </p:nvSpPr>
                <p:spPr>
                  <a:xfrm>
                    <a:off x="9058876" y="902642"/>
                    <a:ext cx="2732404" cy="3624283"/>
                  </a:xfrm>
                  <a:prstGeom prst="roundRect">
                    <a:avLst>
                      <a:gd name="adj" fmla="val 11288"/>
                    </a:avLst>
                  </a:prstGeom>
                  <a:gradFill>
                    <a:gsLst>
                      <a:gs pos="0">
                        <a:srgbClr val="21AAF6"/>
                      </a:gs>
                      <a:gs pos="50000">
                        <a:srgbClr val="0BA0F0"/>
                      </a:gs>
                      <a:gs pos="100000">
                        <a:srgbClr val="088CD5"/>
                      </a:gs>
                    </a:gsLst>
                  </a:gradFill>
                  <a:ln/>
                </p:spPr>
                <p:style>
                  <a:lnRef idx="0">
                    <a:schemeClr val="accent5"/>
                  </a:lnRef>
                  <a:fillRef idx="3">
                    <a:schemeClr val="accent5"/>
                  </a:fillRef>
                  <a:effectRef idx="3">
                    <a:schemeClr val="accent5"/>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Lato Light"/>
                      <a:ea typeface="+mn-ea"/>
                      <a:cs typeface="+mn-cs"/>
                    </a:endParaRPr>
                  </a:p>
                </p:txBody>
              </p:sp>
            </p:grpSp>
          </p:grpSp>
          <p:sp>
            <p:nvSpPr>
              <p:cNvPr id="268" name="TextBox 267">
                <a:extLst>
                  <a:ext uri="{FF2B5EF4-FFF2-40B4-BE49-F238E27FC236}">
                    <a16:creationId xmlns:a16="http://schemas.microsoft.com/office/drawing/2014/main" id="{39618638-4F79-7DF1-7192-EC6C82488FBE}"/>
                  </a:ext>
                </a:extLst>
              </p:cNvPr>
              <p:cNvSpPr txBox="1"/>
              <p:nvPr/>
            </p:nvSpPr>
            <p:spPr>
              <a:xfrm>
                <a:off x="227777" y="773931"/>
                <a:ext cx="11736445" cy="49244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Calibri Light" panose="020F0302020204030204"/>
                    <a:ea typeface="+mn-ea"/>
                    <a:cs typeface="+mn-cs"/>
                  </a:rPr>
                  <a:t>GeoDiscovery CCMEO Products, Applications and Services</a:t>
                </a:r>
                <a:endParaRPr kumimoji="0" lang="en-CA" sz="26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269" name="TextBox 268">
                <a:extLst>
                  <a:ext uri="{FF2B5EF4-FFF2-40B4-BE49-F238E27FC236}">
                    <a16:creationId xmlns:a16="http://schemas.microsoft.com/office/drawing/2014/main" id="{A0239453-6FAC-7404-A074-98D64330EAA8}"/>
                  </a:ext>
                </a:extLst>
              </p:cNvPr>
              <p:cNvSpPr txBox="1"/>
              <p:nvPr/>
            </p:nvSpPr>
            <p:spPr>
              <a:xfrm>
                <a:off x="227778" y="5134858"/>
                <a:ext cx="11736445" cy="4524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Light" panose="020F0302020204030204"/>
                    <a:ea typeface="+mn-ea"/>
                    <a:cs typeface="+mn-cs"/>
                  </a:rPr>
                  <a:t>What We Serve</a:t>
                </a:r>
                <a:endParaRPr kumimoji="0" lang="en-CA" sz="26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pic>
            <p:nvPicPr>
              <p:cNvPr id="270" name="Picture 269" descr="A screenshot of a computer&#10;&#10;Description automatically generated">
                <a:extLst>
                  <a:ext uri="{FF2B5EF4-FFF2-40B4-BE49-F238E27FC236}">
                    <a16:creationId xmlns:a16="http://schemas.microsoft.com/office/drawing/2014/main" id="{3EE28F54-09F6-02C8-05BE-752CA31D5B95}"/>
                  </a:ext>
                </a:extLst>
              </p:cNvPr>
              <p:cNvPicPr>
                <a:picLocks noChangeAspect="1"/>
              </p:cNvPicPr>
              <p:nvPr/>
            </p:nvPicPr>
            <p:blipFill>
              <a:blip r:embed="rId4"/>
              <a:stretch>
                <a:fillRect/>
              </a:stretch>
            </p:blipFill>
            <p:spPr>
              <a:xfrm>
                <a:off x="558826" y="2246576"/>
                <a:ext cx="2438599" cy="2306479"/>
              </a:xfrm>
              <a:prstGeom prst="rect">
                <a:avLst/>
              </a:prstGeom>
              <a:effectLst>
                <a:outerShdw blurRad="50800" dist="38100" dir="2700000" algn="tl" rotWithShape="0">
                  <a:prstClr val="black">
                    <a:alpha val="40000"/>
                  </a:prstClr>
                </a:outerShdw>
              </a:effectLst>
            </p:spPr>
          </p:pic>
          <p:sp>
            <p:nvSpPr>
              <p:cNvPr id="271" name="TextBox 270">
                <a:extLst>
                  <a:ext uri="{FF2B5EF4-FFF2-40B4-BE49-F238E27FC236}">
                    <a16:creationId xmlns:a16="http://schemas.microsoft.com/office/drawing/2014/main" id="{9D72649E-60D5-FF2E-6930-EE12E98EE5CA}"/>
                  </a:ext>
                </a:extLst>
              </p:cNvPr>
              <p:cNvSpPr txBox="1"/>
              <p:nvPr/>
            </p:nvSpPr>
            <p:spPr>
              <a:xfrm>
                <a:off x="405175" y="1392196"/>
                <a:ext cx="273240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Light" panose="020F0302020204030204"/>
                    <a:ea typeface="+mn-ea"/>
                    <a:cs typeface="+mn-cs"/>
                  </a:rPr>
                  <a:t>GeoView</a:t>
                </a:r>
                <a:endParaRPr kumimoji="0" lang="en-CA" sz="26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pic>
            <p:nvPicPr>
              <p:cNvPr id="272" name="Image 4">
                <a:extLst>
                  <a:ext uri="{FF2B5EF4-FFF2-40B4-BE49-F238E27FC236}">
                    <a16:creationId xmlns:a16="http://schemas.microsoft.com/office/drawing/2014/main" id="{ADE40B94-70CE-AD64-7DE6-2E778F54EB28}"/>
                  </a:ext>
                </a:extLst>
              </p:cNvPr>
              <p:cNvPicPr>
                <a:picLocks noChangeAspect="1"/>
              </p:cNvPicPr>
              <p:nvPr/>
            </p:nvPicPr>
            <p:blipFill>
              <a:blip r:embed="rId5"/>
              <a:stretch>
                <a:fillRect/>
              </a:stretch>
            </p:blipFill>
            <p:spPr>
              <a:xfrm>
                <a:off x="9427285" y="2195588"/>
                <a:ext cx="2022838" cy="2550535"/>
              </a:xfrm>
              <a:prstGeom prst="rect">
                <a:avLst/>
              </a:prstGeom>
              <a:effectLst>
                <a:outerShdw blurRad="50800" dist="38100" dir="5400000" algn="t" rotWithShape="0">
                  <a:prstClr val="black">
                    <a:alpha val="40000"/>
                  </a:prstClr>
                </a:outerShdw>
              </a:effectLst>
            </p:spPr>
          </p:pic>
          <p:sp>
            <p:nvSpPr>
              <p:cNvPr id="273" name="TextBox 272">
                <a:extLst>
                  <a:ext uri="{FF2B5EF4-FFF2-40B4-BE49-F238E27FC236}">
                    <a16:creationId xmlns:a16="http://schemas.microsoft.com/office/drawing/2014/main" id="{A20E6CF6-C961-525A-6228-6614CB5845F1}"/>
                  </a:ext>
                </a:extLst>
              </p:cNvPr>
              <p:cNvSpPr txBox="1"/>
              <p:nvPr/>
            </p:nvSpPr>
            <p:spPr>
              <a:xfrm>
                <a:off x="3288257" y="1380328"/>
                <a:ext cx="2732406"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Light" panose="020F0302020204030204"/>
                    <a:ea typeface="+mn-ea"/>
                    <a:cs typeface="+mn-cs"/>
                  </a:rPr>
                  <a:t>Basemap of Canada</a:t>
                </a:r>
                <a:endParaRPr kumimoji="0" lang="en-CA" sz="26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74" name="TextBox 273">
                <a:extLst>
                  <a:ext uri="{FF2B5EF4-FFF2-40B4-BE49-F238E27FC236}">
                    <a16:creationId xmlns:a16="http://schemas.microsoft.com/office/drawing/2014/main" id="{13E6CED8-7AE3-CBB4-F9AC-50D4C801871B}"/>
                  </a:ext>
                </a:extLst>
              </p:cNvPr>
              <p:cNvSpPr txBox="1"/>
              <p:nvPr/>
            </p:nvSpPr>
            <p:spPr>
              <a:xfrm>
                <a:off x="6171338" y="1390189"/>
                <a:ext cx="273240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Light" panose="020F0302020204030204"/>
                    <a:ea typeface="+mn-ea"/>
                    <a:cs typeface="+mn-cs"/>
                  </a:rPr>
                  <a:t>Near Real-Time</a:t>
                </a:r>
                <a:endParaRPr kumimoji="0" lang="en-CA" sz="26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75" name="TextBox 274">
                <a:extLst>
                  <a:ext uri="{FF2B5EF4-FFF2-40B4-BE49-F238E27FC236}">
                    <a16:creationId xmlns:a16="http://schemas.microsoft.com/office/drawing/2014/main" id="{187AF062-61F8-2698-2524-66020C23417E}"/>
                  </a:ext>
                </a:extLst>
              </p:cNvPr>
              <p:cNvSpPr txBox="1"/>
              <p:nvPr/>
            </p:nvSpPr>
            <p:spPr>
              <a:xfrm>
                <a:off x="9044692" y="1384311"/>
                <a:ext cx="275910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Light" panose="020F0302020204030204"/>
                    <a:ea typeface="+mn-ea"/>
                    <a:cs typeface="+mn-cs"/>
                  </a:rPr>
                  <a:t>Innovation </a:t>
                </a:r>
                <a:br>
                  <a:rPr kumimoji="0" lang="en-US" sz="2600" b="0" i="0" u="none" strike="noStrike" kern="1200" cap="none" spc="0" normalizeH="0" baseline="0" noProof="0">
                    <a:ln>
                      <a:noFill/>
                    </a:ln>
                    <a:solidFill>
                      <a:prstClr val="white"/>
                    </a:solidFill>
                    <a:effectLst/>
                    <a:uLnTx/>
                    <a:uFillTx/>
                    <a:latin typeface="Calibri Light" panose="020F0302020204030204"/>
                    <a:ea typeface="+mn-ea"/>
                    <a:cs typeface="+mn-cs"/>
                  </a:rPr>
                </a:br>
                <a:r>
                  <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rPr>
                  <a:t>(Similarity Engine, Semantic Search)</a:t>
                </a:r>
                <a:endParaRPr kumimoji="0" lang="en-CA" sz="26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pic>
            <p:nvPicPr>
              <p:cNvPr id="276" name="Image 12">
                <a:extLst>
                  <a:ext uri="{FF2B5EF4-FFF2-40B4-BE49-F238E27FC236}">
                    <a16:creationId xmlns:a16="http://schemas.microsoft.com/office/drawing/2014/main" id="{186D0CBB-13CC-926E-5931-437F76638728}"/>
                  </a:ext>
                </a:extLst>
              </p:cNvPr>
              <p:cNvPicPr>
                <a:picLocks noChangeAspect="1"/>
              </p:cNvPicPr>
              <p:nvPr/>
            </p:nvPicPr>
            <p:blipFill>
              <a:blip r:embed="rId6"/>
              <a:stretch>
                <a:fillRect/>
              </a:stretch>
            </p:blipFill>
            <p:spPr>
              <a:xfrm>
                <a:off x="6227050" y="2774088"/>
                <a:ext cx="2622892" cy="1432930"/>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277" name="ZoneTexte 3">
                <a:extLst>
                  <a:ext uri="{FF2B5EF4-FFF2-40B4-BE49-F238E27FC236}">
                    <a16:creationId xmlns:a16="http://schemas.microsoft.com/office/drawing/2014/main" id="{F70A9A0C-B20C-F13B-0F16-AAB8168A3452}"/>
                  </a:ext>
                </a:extLst>
              </p:cNvPr>
              <p:cNvSpPr txBox="1"/>
              <p:nvPr/>
            </p:nvSpPr>
            <p:spPr>
              <a:xfrm>
                <a:off x="6167295" y="4340127"/>
                <a:ext cx="2732407" cy="369332"/>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prstClr val="white"/>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https://gcgeo.gc.ca/viz/index-en.html?keys=f0d1c3a9-cf78-4b07-af55-9e8d4303449e</a:t>
                </a:r>
                <a:endParaRPr kumimoji="0" lang="en-CA" sz="900" b="0" i="0" u="none" strike="noStrike" kern="1200" cap="none" spc="0" normalizeH="0" baseline="0" noProof="0">
                  <a:ln>
                    <a:noFill/>
                  </a:ln>
                  <a:solidFill>
                    <a:prstClr val="white"/>
                  </a:solidFill>
                  <a:effectLst/>
                  <a:uLnTx/>
                  <a:uFillTx/>
                  <a:latin typeface="Calibri" panose="020F0502020204030204"/>
                  <a:ea typeface="Calibri"/>
                  <a:cs typeface="Calibri"/>
                </a:endParaRPr>
              </a:p>
            </p:txBody>
          </p:sp>
          <p:grpSp>
            <p:nvGrpSpPr>
              <p:cNvPr id="288" name="Group 287">
                <a:extLst>
                  <a:ext uri="{FF2B5EF4-FFF2-40B4-BE49-F238E27FC236}">
                    <a16:creationId xmlns:a16="http://schemas.microsoft.com/office/drawing/2014/main" id="{51F3D3AC-CE3B-61A7-E0A1-DA7458F0A759}"/>
                  </a:ext>
                </a:extLst>
              </p:cNvPr>
              <p:cNvGrpSpPr/>
              <p:nvPr/>
            </p:nvGrpSpPr>
            <p:grpSpPr>
              <a:xfrm>
                <a:off x="6847900" y="1997134"/>
                <a:ext cx="1992796" cy="1716319"/>
                <a:chOff x="6971984" y="2124156"/>
                <a:chExt cx="1771396" cy="1525634"/>
              </a:xfrm>
            </p:grpSpPr>
            <p:pic>
              <p:nvPicPr>
                <p:cNvPr id="279" name="Graphique 20" descr="Arrow: Counter-clockwise curve avec un remplissage uni">
                  <a:extLst>
                    <a:ext uri="{FF2B5EF4-FFF2-40B4-BE49-F238E27FC236}">
                      <a16:creationId xmlns:a16="http://schemas.microsoft.com/office/drawing/2014/main" id="{8BC77798-DADA-902A-872E-D8E8D88543F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8612862" flipV="1">
                  <a:off x="7380156" y="3310131"/>
                  <a:ext cx="333653" cy="339659"/>
                </a:xfrm>
                <a:prstGeom prst="rect">
                  <a:avLst/>
                </a:prstGeom>
                <a:effectLst>
                  <a:outerShdw blurRad="50800" dist="38100" dir="2700000" algn="tl" rotWithShape="0">
                    <a:prstClr val="black">
                      <a:alpha val="40000"/>
                    </a:prstClr>
                  </a:outerShdw>
                </a:effectLst>
              </p:spPr>
            </p:pic>
            <p:grpSp>
              <p:nvGrpSpPr>
                <p:cNvPr id="287" name="Group 286">
                  <a:extLst>
                    <a:ext uri="{FF2B5EF4-FFF2-40B4-BE49-F238E27FC236}">
                      <a16:creationId xmlns:a16="http://schemas.microsoft.com/office/drawing/2014/main" id="{622B3D01-18AD-FBD1-F53B-7FEB98C63D7C}"/>
                    </a:ext>
                  </a:extLst>
                </p:cNvPr>
                <p:cNvGrpSpPr/>
                <p:nvPr/>
              </p:nvGrpSpPr>
              <p:grpSpPr>
                <a:xfrm>
                  <a:off x="6971984" y="2124156"/>
                  <a:ext cx="1771396" cy="1509451"/>
                  <a:chOff x="6971984" y="2124156"/>
                  <a:chExt cx="1771396" cy="1509451"/>
                </a:xfrm>
              </p:grpSpPr>
              <p:pic>
                <p:nvPicPr>
                  <p:cNvPr id="278" name="Image 16">
                    <a:extLst>
                      <a:ext uri="{FF2B5EF4-FFF2-40B4-BE49-F238E27FC236}">
                        <a16:creationId xmlns:a16="http://schemas.microsoft.com/office/drawing/2014/main" id="{B34E7D08-A58C-392A-BF1A-2AED1C07DB65}"/>
                      </a:ext>
                    </a:extLst>
                  </p:cNvPr>
                  <p:cNvPicPr>
                    <a:picLocks noChangeAspect="1"/>
                  </p:cNvPicPr>
                  <p:nvPr/>
                </p:nvPicPr>
                <p:blipFill>
                  <a:blip r:embed="rId10"/>
                  <a:stretch>
                    <a:fillRect/>
                  </a:stretch>
                </p:blipFill>
                <p:spPr>
                  <a:xfrm>
                    <a:off x="6971984" y="2353715"/>
                    <a:ext cx="1371069" cy="942221"/>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280" name="Image 25">
                    <a:extLst>
                      <a:ext uri="{FF2B5EF4-FFF2-40B4-BE49-F238E27FC236}">
                        <a16:creationId xmlns:a16="http://schemas.microsoft.com/office/drawing/2014/main" id="{8FD51920-7CAA-E305-9F27-1D2F5A23F7C0}"/>
                      </a:ext>
                    </a:extLst>
                  </p:cNvPr>
                  <p:cNvPicPr>
                    <a:picLocks noChangeAspect="1"/>
                  </p:cNvPicPr>
                  <p:nvPr/>
                </p:nvPicPr>
                <p:blipFill>
                  <a:blip r:embed="rId11"/>
                  <a:stretch>
                    <a:fillRect/>
                  </a:stretch>
                </p:blipFill>
                <p:spPr>
                  <a:xfrm>
                    <a:off x="7910867" y="2124156"/>
                    <a:ext cx="832513" cy="435113"/>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281" name="Ellipse 26">
                    <a:extLst>
                      <a:ext uri="{FF2B5EF4-FFF2-40B4-BE49-F238E27FC236}">
                        <a16:creationId xmlns:a16="http://schemas.microsoft.com/office/drawing/2014/main" id="{C67A8025-F5F6-B7FD-F06A-13A1D55E7F0B}"/>
                      </a:ext>
                    </a:extLst>
                  </p:cNvPr>
                  <p:cNvSpPr/>
                  <p:nvPr/>
                </p:nvSpPr>
                <p:spPr>
                  <a:xfrm>
                    <a:off x="7733832" y="2450258"/>
                    <a:ext cx="139467" cy="139467"/>
                  </a:xfrm>
                  <a:prstGeom prst="ellipse">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2" name="Graphique 27" descr="Arrow: Counter-clockwise curve avec un remplissage uni">
                    <a:extLst>
                      <a:ext uri="{FF2B5EF4-FFF2-40B4-BE49-F238E27FC236}">
                        <a16:creationId xmlns:a16="http://schemas.microsoft.com/office/drawing/2014/main" id="{C17EC8D1-5797-3DD2-37E1-AFCA88F0B63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4539271">
                    <a:off x="7837005" y="2392838"/>
                    <a:ext cx="325377" cy="299369"/>
                  </a:xfrm>
                  <a:prstGeom prst="rect">
                    <a:avLst/>
                  </a:prstGeom>
                  <a:effectLst>
                    <a:outerShdw blurRad="50800" dist="38100" dir="2700000" algn="tl" rotWithShape="0">
                      <a:prstClr val="black">
                        <a:alpha val="40000"/>
                      </a:prstClr>
                    </a:outerShdw>
                  </a:effectLst>
                </p:spPr>
              </p:pic>
              <p:pic>
                <p:nvPicPr>
                  <p:cNvPr id="283" name="Graphique 29" descr="Arrow Right avec un remplissage uni">
                    <a:extLst>
                      <a:ext uri="{FF2B5EF4-FFF2-40B4-BE49-F238E27FC236}">
                        <a16:creationId xmlns:a16="http://schemas.microsoft.com/office/drawing/2014/main" id="{67B957E0-8934-1B90-FF23-D3C45DE0D58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867227" y="3028625"/>
                    <a:ext cx="335122" cy="322119"/>
                  </a:xfrm>
                  <a:prstGeom prst="rect">
                    <a:avLst/>
                  </a:prstGeom>
                  <a:effectLst/>
                </p:spPr>
              </p:pic>
              <p:pic>
                <p:nvPicPr>
                  <p:cNvPr id="284" name="Graphique 31" descr="Line arrow: Straight avec un remplissage uni">
                    <a:extLst>
                      <a:ext uri="{FF2B5EF4-FFF2-40B4-BE49-F238E27FC236}">
                        <a16:creationId xmlns:a16="http://schemas.microsoft.com/office/drawing/2014/main" id="{593DBC97-0808-D9CB-753D-4BC32EC37E7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016177" y="3029260"/>
                    <a:ext cx="353355" cy="327349"/>
                  </a:xfrm>
                  <a:prstGeom prst="rect">
                    <a:avLst/>
                  </a:prstGeom>
                  <a:effectLst/>
                </p:spPr>
              </p:pic>
              <p:sp>
                <p:nvSpPr>
                  <p:cNvPr id="285" name="ZoneTexte 32">
                    <a:extLst>
                      <a:ext uri="{FF2B5EF4-FFF2-40B4-BE49-F238E27FC236}">
                        <a16:creationId xmlns:a16="http://schemas.microsoft.com/office/drawing/2014/main" id="{27C6AC51-51D3-895F-810C-1E3E42D98218}"/>
                      </a:ext>
                    </a:extLst>
                  </p:cNvPr>
                  <p:cNvSpPr txBox="1"/>
                  <p:nvPr/>
                </p:nvSpPr>
                <p:spPr>
                  <a:xfrm>
                    <a:off x="7363245" y="3325830"/>
                    <a:ext cx="1221142"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400" b="1" i="1" u="none" strike="noStrike" kern="1200" cap="none" spc="100" normalizeH="0" baseline="0" noProof="0">
                        <a:ln>
                          <a:noFill/>
                        </a:ln>
                        <a:solidFill>
                          <a:srgbClr val="2E75B6"/>
                        </a:solidFill>
                        <a:effectLst/>
                        <a:uLnTx/>
                        <a:uFillTx/>
                        <a:latin typeface="Calibri" panose="020F0502020204030204"/>
                        <a:ea typeface="+mn-ea"/>
                        <a:cs typeface="+mn-cs"/>
                      </a:rPr>
                      <a:t>90 jours</a:t>
                    </a:r>
                    <a:endParaRPr kumimoji="0" lang="en-CA" sz="1400" b="1" i="1" u="none" strike="noStrike" kern="1200" cap="none" spc="100" normalizeH="0" baseline="0" noProof="0">
                      <a:ln>
                        <a:noFill/>
                      </a:ln>
                      <a:solidFill>
                        <a:srgbClr val="2E75B6"/>
                      </a:solidFill>
                      <a:effectLst/>
                      <a:uLnTx/>
                      <a:uFillTx/>
                      <a:latin typeface="Calibri" panose="020F0502020204030204"/>
                      <a:ea typeface="+mn-ea"/>
                      <a:cs typeface="+mn-cs"/>
                    </a:endParaRPr>
                  </a:p>
                </p:txBody>
              </p:sp>
            </p:grpSp>
          </p:grpSp>
          <p:pic>
            <p:nvPicPr>
              <p:cNvPr id="289" name="Picture 288" descr="A map of canada with cities&#10;&#10;Description automatically generated">
                <a:extLst>
                  <a:ext uri="{FF2B5EF4-FFF2-40B4-BE49-F238E27FC236}">
                    <a16:creationId xmlns:a16="http://schemas.microsoft.com/office/drawing/2014/main" id="{6E60BFE6-8E87-ED5F-FFE6-04287B49AC79}"/>
                  </a:ext>
                </a:extLst>
              </p:cNvPr>
              <p:cNvPicPr>
                <a:picLocks noChangeAspect="1"/>
              </p:cNvPicPr>
              <p:nvPr/>
            </p:nvPicPr>
            <p:blipFill>
              <a:blip r:embed="rId16"/>
              <a:stretch>
                <a:fillRect/>
              </a:stretch>
            </p:blipFill>
            <p:spPr>
              <a:xfrm>
                <a:off x="3364017" y="2563450"/>
                <a:ext cx="2583091" cy="1571104"/>
              </a:xfrm>
              <a:prstGeom prst="rect">
                <a:avLst/>
              </a:prstGeom>
              <a:effectLst>
                <a:outerShdw blurRad="50800" dist="38100" dir="2700000" algn="tl" rotWithShape="0">
                  <a:prstClr val="black">
                    <a:alpha val="40000"/>
                  </a:prstClr>
                </a:outerShdw>
              </a:effectLst>
            </p:spPr>
          </p:pic>
        </p:grpSp>
        <p:sp>
          <p:nvSpPr>
            <p:cNvPr id="4" name="Rectangle: Rounded Corners 3">
              <a:extLst>
                <a:ext uri="{FF2B5EF4-FFF2-40B4-BE49-F238E27FC236}">
                  <a16:creationId xmlns:a16="http://schemas.microsoft.com/office/drawing/2014/main" id="{8BAFE32E-AAE9-B8C2-8D92-DADCEA0C5F6C}"/>
                </a:ext>
              </a:extLst>
            </p:cNvPr>
            <p:cNvSpPr/>
            <p:nvPr/>
          </p:nvSpPr>
          <p:spPr>
            <a:xfrm>
              <a:off x="226327" y="5457887"/>
              <a:ext cx="11736445" cy="1191902"/>
            </a:xfrm>
            <a:prstGeom prst="roundRect">
              <a:avLst/>
            </a:prstGeom>
            <a:solidFill>
              <a:srgbClr val="DEDE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99A4CD2C-11F5-8E1C-7E56-C1FFB7D41131}"/>
                </a:ext>
              </a:extLst>
            </p:cNvPr>
            <p:cNvGrpSpPr/>
            <p:nvPr/>
          </p:nvGrpSpPr>
          <p:grpSpPr>
            <a:xfrm>
              <a:off x="343968" y="5556064"/>
              <a:ext cx="11504064" cy="943657"/>
              <a:chOff x="334171" y="5621980"/>
              <a:chExt cx="11504064" cy="943657"/>
            </a:xfrm>
          </p:grpSpPr>
          <p:sp>
            <p:nvSpPr>
              <p:cNvPr id="6" name="Rounded Rectangle 4">
                <a:extLst>
                  <a:ext uri="{FF2B5EF4-FFF2-40B4-BE49-F238E27FC236}">
                    <a16:creationId xmlns:a16="http://schemas.microsoft.com/office/drawing/2014/main" id="{D0B13F36-65F9-A51A-EA10-4B709F928D64}"/>
                  </a:ext>
                </a:extLst>
              </p:cNvPr>
              <p:cNvSpPr/>
              <p:nvPr/>
            </p:nvSpPr>
            <p:spPr>
              <a:xfrm>
                <a:off x="334171" y="5632200"/>
                <a:ext cx="2800457" cy="933437"/>
              </a:xfrm>
              <a:prstGeom prst="roundRect">
                <a:avLst/>
              </a:prstGeom>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Lato Light"/>
                    <a:ea typeface="+mn-ea"/>
                    <a:cs typeface="+mn-cs"/>
                  </a:rPr>
                  <a:t>Open Science and Data Platform (OSDP)</a:t>
                </a:r>
                <a:endParaRPr kumimoji="0" lang="en-CA" sz="1800" b="0" i="0" u="none" strike="noStrike" kern="0" cap="none" spc="0" normalizeH="0" baseline="0" noProof="0">
                  <a:ln>
                    <a:noFill/>
                  </a:ln>
                  <a:solidFill>
                    <a:prstClr val="white"/>
                  </a:solidFill>
                  <a:effectLst/>
                  <a:uLnTx/>
                  <a:uFillTx/>
                  <a:latin typeface="Lato Light"/>
                  <a:ea typeface="+mn-ea"/>
                  <a:cs typeface="+mn-cs"/>
                </a:endParaRPr>
              </a:p>
            </p:txBody>
          </p:sp>
          <p:sp>
            <p:nvSpPr>
              <p:cNvPr id="13" name="Rounded Rectangle 4">
                <a:extLst>
                  <a:ext uri="{FF2B5EF4-FFF2-40B4-BE49-F238E27FC236}">
                    <a16:creationId xmlns:a16="http://schemas.microsoft.com/office/drawing/2014/main" id="{410EC9D8-0F52-337B-E7EB-0BDCE542E739}"/>
                  </a:ext>
                </a:extLst>
              </p:cNvPr>
              <p:cNvSpPr/>
              <p:nvPr/>
            </p:nvSpPr>
            <p:spPr>
              <a:xfrm>
                <a:off x="3235373" y="5632199"/>
                <a:ext cx="2800457" cy="933437"/>
              </a:xfrm>
              <a:prstGeom prst="roundRect">
                <a:avLst/>
              </a:prstGeom>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Lato Light"/>
                    <a:ea typeface="+mn-ea"/>
                    <a:cs typeface="+mn-cs"/>
                  </a:rPr>
                  <a:t>NRCan Enterprise Investment Fund (EIF)</a:t>
                </a:r>
                <a:endParaRPr kumimoji="0" lang="en-CA" sz="1800" b="0" i="0" u="none" strike="noStrike" kern="0" cap="none" spc="0" normalizeH="0" baseline="0" noProof="0">
                  <a:ln>
                    <a:noFill/>
                  </a:ln>
                  <a:solidFill>
                    <a:prstClr val="white"/>
                  </a:solidFill>
                  <a:effectLst/>
                  <a:uLnTx/>
                  <a:uFillTx/>
                  <a:latin typeface="Lato Light"/>
                  <a:ea typeface="+mn-ea"/>
                  <a:cs typeface="+mn-cs"/>
                </a:endParaRPr>
              </a:p>
            </p:txBody>
          </p:sp>
          <p:sp>
            <p:nvSpPr>
              <p:cNvPr id="14" name="Rounded Rectangle 4">
                <a:extLst>
                  <a:ext uri="{FF2B5EF4-FFF2-40B4-BE49-F238E27FC236}">
                    <a16:creationId xmlns:a16="http://schemas.microsoft.com/office/drawing/2014/main" id="{3796E31E-DE87-1E70-70BB-FA62FE5E55B7}"/>
                  </a:ext>
                </a:extLst>
              </p:cNvPr>
              <p:cNvSpPr/>
              <p:nvPr/>
            </p:nvSpPr>
            <p:spPr>
              <a:xfrm>
                <a:off x="6136575" y="5621980"/>
                <a:ext cx="2800457" cy="933437"/>
              </a:xfrm>
              <a:prstGeom prst="roundRect">
                <a:avLst/>
              </a:prstGeom>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Lato Light"/>
                    <a:ea typeface="+mn-ea"/>
                    <a:cs typeface="+mn-cs"/>
                  </a:rPr>
                  <a:t>Flood Hazard Identification and Mapping Program (FHIMP)</a:t>
                </a:r>
                <a:endParaRPr kumimoji="0" lang="en-CA" sz="1800" b="0" i="0" u="none" strike="noStrike" kern="0" cap="none" spc="0" normalizeH="0" baseline="0" noProof="0">
                  <a:ln>
                    <a:noFill/>
                  </a:ln>
                  <a:solidFill>
                    <a:prstClr val="white"/>
                  </a:solidFill>
                  <a:effectLst/>
                  <a:uLnTx/>
                  <a:uFillTx/>
                  <a:latin typeface="Lato Light"/>
                  <a:ea typeface="+mn-ea"/>
                  <a:cs typeface="+mn-cs"/>
                </a:endParaRPr>
              </a:p>
            </p:txBody>
          </p:sp>
          <p:sp>
            <p:nvSpPr>
              <p:cNvPr id="15" name="Rounded Rectangle 4">
                <a:extLst>
                  <a:ext uri="{FF2B5EF4-FFF2-40B4-BE49-F238E27FC236}">
                    <a16:creationId xmlns:a16="http://schemas.microsoft.com/office/drawing/2014/main" id="{80B7E1B7-9C1A-47EC-FF4C-61D6A67B0E87}"/>
                  </a:ext>
                </a:extLst>
              </p:cNvPr>
              <p:cNvSpPr/>
              <p:nvPr/>
            </p:nvSpPr>
            <p:spPr>
              <a:xfrm>
                <a:off x="9037778" y="5630114"/>
                <a:ext cx="2800457" cy="933437"/>
              </a:xfrm>
              <a:prstGeom prst="roundRect">
                <a:avLst/>
              </a:prstGeom>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Lato Light"/>
                    <a:ea typeface="+mn-ea"/>
                    <a:cs typeface="+mn-cs"/>
                  </a:rPr>
                  <a:t>SPI/CCMEO Web Presence</a:t>
                </a:r>
                <a:endParaRPr kumimoji="0" lang="en-CA" sz="1800" b="0" i="0" u="none" strike="noStrike" kern="0" cap="none" spc="0" normalizeH="0" baseline="0" noProof="0">
                  <a:ln>
                    <a:noFill/>
                  </a:ln>
                  <a:solidFill>
                    <a:prstClr val="white"/>
                  </a:solidFill>
                  <a:effectLst/>
                  <a:uLnTx/>
                  <a:uFillTx/>
                  <a:latin typeface="Lato Light"/>
                  <a:ea typeface="+mn-ea"/>
                  <a:cs typeface="+mn-cs"/>
                </a:endParaRPr>
              </a:p>
            </p:txBody>
          </p:sp>
        </p:grpSp>
      </p:grpSp>
      <p:grpSp>
        <p:nvGrpSpPr>
          <p:cNvPr id="8" name="Group 7">
            <a:extLst>
              <a:ext uri="{FF2B5EF4-FFF2-40B4-BE49-F238E27FC236}">
                <a16:creationId xmlns:a16="http://schemas.microsoft.com/office/drawing/2014/main" id="{63A150EF-8D48-F8F9-923D-F32C0C3CEC55}"/>
              </a:ext>
            </a:extLst>
          </p:cNvPr>
          <p:cNvGrpSpPr/>
          <p:nvPr/>
        </p:nvGrpSpPr>
        <p:grpSpPr>
          <a:xfrm>
            <a:off x="98659" y="68527"/>
            <a:ext cx="430212" cy="422360"/>
            <a:chOff x="624441" y="2438418"/>
            <a:chExt cx="430212" cy="422360"/>
          </a:xfrm>
        </p:grpSpPr>
        <p:sp>
          <p:nvSpPr>
            <p:cNvPr id="9" name="Oval 8">
              <a:extLst>
                <a:ext uri="{FF2B5EF4-FFF2-40B4-BE49-F238E27FC236}">
                  <a16:creationId xmlns:a16="http://schemas.microsoft.com/office/drawing/2014/main" id="{39E2CE4D-9BBF-EFD6-8E56-13ED1C251ABD}"/>
                </a:ext>
              </a:extLst>
            </p:cNvPr>
            <p:cNvSpPr/>
            <p:nvPr/>
          </p:nvSpPr>
          <p:spPr>
            <a:xfrm>
              <a:off x="624441" y="2438418"/>
              <a:ext cx="422360" cy="422360"/>
            </a:xfrm>
            <a:prstGeom prst="ellipse">
              <a:avLst/>
            </a:prstGeom>
            <a:gradFill>
              <a:gsLst>
                <a:gs pos="0">
                  <a:srgbClr val="25ACF7"/>
                </a:gs>
                <a:gs pos="50000">
                  <a:srgbClr val="099FF0"/>
                </a:gs>
                <a:gs pos="100000">
                  <a:srgbClr val="0887CE"/>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150" b="1" i="0" u="none" strike="noStrike" kern="1200" cap="none" spc="0" normalizeH="0" baseline="0" noProof="0">
                <a:ln>
                  <a:noFill/>
                </a:ln>
                <a:solidFill>
                  <a:prstClr val="white"/>
                </a:solidFill>
                <a:effectLst/>
                <a:uLnTx/>
                <a:uFillTx/>
                <a:latin typeface="Open Sans"/>
                <a:ea typeface="+mn-ea"/>
                <a:cs typeface="+mn-cs"/>
              </a:endParaRPr>
            </a:p>
          </p:txBody>
        </p:sp>
        <p:sp>
          <p:nvSpPr>
            <p:cNvPr id="17" name="TextBox 16">
              <a:extLst>
                <a:ext uri="{FF2B5EF4-FFF2-40B4-BE49-F238E27FC236}">
                  <a16:creationId xmlns:a16="http://schemas.microsoft.com/office/drawing/2014/main" id="{4E769C30-03B4-BA6F-BCAB-C723F0BA8BB0}"/>
                </a:ext>
              </a:extLst>
            </p:cNvPr>
            <p:cNvSpPr txBox="1"/>
            <p:nvPr/>
          </p:nvSpPr>
          <p:spPr>
            <a:xfrm>
              <a:off x="632293" y="2485463"/>
              <a:ext cx="4223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29</a:t>
              </a:r>
              <a:endParaRPr kumimoji="0" lang="en-CA"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92810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9FB5FCE-B161-03CD-36B3-8329CCA6EF04}"/>
              </a:ext>
            </a:extLst>
          </p:cNvPr>
          <p:cNvSpPr/>
          <p:nvPr/>
        </p:nvSpPr>
        <p:spPr>
          <a:xfrm>
            <a:off x="0" y="4975119"/>
            <a:ext cx="12190156" cy="1882882"/>
          </a:xfrm>
          <a:prstGeom prst="rect">
            <a:avLst/>
          </a:prstGeom>
          <a:solidFill>
            <a:schemeClr val="accent3">
              <a:alpha val="1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 name="Rectangle 4">
            <a:extLst>
              <a:ext uri="{FF2B5EF4-FFF2-40B4-BE49-F238E27FC236}">
                <a16:creationId xmlns:a16="http://schemas.microsoft.com/office/drawing/2014/main" id="{BC9438D6-EB73-3FE0-8712-99A54D95F99F}"/>
              </a:ext>
            </a:extLst>
          </p:cNvPr>
          <p:cNvSpPr/>
          <p:nvPr/>
        </p:nvSpPr>
        <p:spPr>
          <a:xfrm>
            <a:off x="1" y="2"/>
            <a:ext cx="12192000" cy="830968"/>
          </a:xfrm>
          <a:prstGeom prst="rect">
            <a:avLst/>
          </a:prstGeom>
          <a:solidFill>
            <a:srgbClr val="292A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9" name="Text Placeholder 28">
            <a:extLst>
              <a:ext uri="{FF2B5EF4-FFF2-40B4-BE49-F238E27FC236}">
                <a16:creationId xmlns:a16="http://schemas.microsoft.com/office/drawing/2014/main" id="{B9A71E8C-DDE4-4C41-82EC-F8B0F892DB2F}"/>
              </a:ext>
            </a:extLst>
          </p:cNvPr>
          <p:cNvSpPr>
            <a:spLocks noGrp="1"/>
          </p:cNvSpPr>
          <p:nvPr>
            <p:ph type="body" sz="quarter" idx="11"/>
          </p:nvPr>
        </p:nvSpPr>
        <p:spPr>
          <a:xfrm>
            <a:off x="-33377" y="-283417"/>
            <a:ext cx="7662643" cy="1333500"/>
          </a:xfrm>
        </p:spPr>
        <p:txBody>
          <a:bodyPr>
            <a:normAutofit/>
          </a:body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17B7FF"/>
                </a:solidFill>
                <a:effectLst/>
                <a:uLnTx/>
                <a:uFillTx/>
                <a:latin typeface="Abadi Extra Light" panose="020B0204020104020204" pitchFamily="34" charset="0"/>
              </a:rPr>
              <a:t>GeoDiscovery / GéoDécouverte</a:t>
            </a:r>
          </a:p>
        </p:txBody>
      </p:sp>
      <p:grpSp>
        <p:nvGrpSpPr>
          <p:cNvPr id="6" name="Group 5">
            <a:extLst>
              <a:ext uri="{FF2B5EF4-FFF2-40B4-BE49-F238E27FC236}">
                <a16:creationId xmlns:a16="http://schemas.microsoft.com/office/drawing/2014/main" id="{707A9DFE-2F2A-8193-D941-DFE64EE686D6}"/>
              </a:ext>
            </a:extLst>
          </p:cNvPr>
          <p:cNvGrpSpPr/>
          <p:nvPr/>
        </p:nvGrpSpPr>
        <p:grpSpPr>
          <a:xfrm>
            <a:off x="11596976" y="112702"/>
            <a:ext cx="440722" cy="422360"/>
            <a:chOff x="624441" y="2438418"/>
            <a:chExt cx="440722" cy="422360"/>
          </a:xfrm>
        </p:grpSpPr>
        <p:sp>
          <p:nvSpPr>
            <p:cNvPr id="7" name="Oval 6">
              <a:extLst>
                <a:ext uri="{FF2B5EF4-FFF2-40B4-BE49-F238E27FC236}">
                  <a16:creationId xmlns:a16="http://schemas.microsoft.com/office/drawing/2014/main" id="{4FEEC40E-5AC8-6445-EFA2-90B15C8A2B67}"/>
                </a:ext>
              </a:extLst>
            </p:cNvPr>
            <p:cNvSpPr/>
            <p:nvPr/>
          </p:nvSpPr>
          <p:spPr>
            <a:xfrm>
              <a:off x="624441" y="2438418"/>
              <a:ext cx="422360" cy="422360"/>
            </a:xfrm>
            <a:prstGeom prst="ellipse">
              <a:avLst/>
            </a:prstGeom>
            <a:gradFill>
              <a:gsLst>
                <a:gs pos="0">
                  <a:srgbClr val="25ACF7"/>
                </a:gs>
                <a:gs pos="50000">
                  <a:srgbClr val="099FF0"/>
                </a:gs>
                <a:gs pos="100000">
                  <a:srgbClr val="0887CE"/>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150" b="1" i="0" u="none" strike="noStrike" kern="1200" cap="none" spc="0" normalizeH="0" baseline="0" noProof="0">
                <a:ln>
                  <a:noFill/>
                </a:ln>
                <a:solidFill>
                  <a:prstClr val="white"/>
                </a:solidFill>
                <a:effectLst/>
                <a:uLnTx/>
                <a:uFillTx/>
                <a:latin typeface="Open Sans"/>
                <a:ea typeface="+mn-ea"/>
                <a:cs typeface="+mn-cs"/>
              </a:endParaRPr>
            </a:p>
          </p:txBody>
        </p:sp>
        <p:sp>
          <p:nvSpPr>
            <p:cNvPr id="8" name="TextBox 7">
              <a:extLst>
                <a:ext uri="{FF2B5EF4-FFF2-40B4-BE49-F238E27FC236}">
                  <a16:creationId xmlns:a16="http://schemas.microsoft.com/office/drawing/2014/main" id="{57130677-2C4B-F9AB-DC25-F2AEC1EFAE15}"/>
                </a:ext>
              </a:extLst>
            </p:cNvPr>
            <p:cNvSpPr txBox="1"/>
            <p:nvPr/>
          </p:nvSpPr>
          <p:spPr>
            <a:xfrm>
              <a:off x="642803" y="2474953"/>
              <a:ext cx="4223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03</a:t>
              </a:r>
              <a:endParaRPr kumimoji="0" lang="en-CA"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pic>
        <p:nvPicPr>
          <p:cNvPr id="20" name="Picture 19">
            <a:extLst>
              <a:ext uri="{FF2B5EF4-FFF2-40B4-BE49-F238E27FC236}">
                <a16:creationId xmlns:a16="http://schemas.microsoft.com/office/drawing/2014/main" id="{E5752025-0BBA-2B6B-9D01-32856DB3A8DE}"/>
              </a:ext>
            </a:extLst>
          </p:cNvPr>
          <p:cNvPicPr>
            <a:picLocks noChangeAspect="1"/>
          </p:cNvPicPr>
          <p:nvPr/>
        </p:nvPicPr>
        <p:blipFill>
          <a:blip r:embed="rId3">
            <a:alphaModFix amt="76000"/>
          </a:blip>
          <a:stretch>
            <a:fillRect/>
          </a:stretch>
        </p:blipFill>
        <p:spPr>
          <a:xfrm>
            <a:off x="-1" y="-3757"/>
            <a:ext cx="1507525" cy="840508"/>
          </a:xfrm>
          <a:prstGeom prst="rect">
            <a:avLst/>
          </a:prstGeom>
        </p:spPr>
      </p:pic>
      <p:pic>
        <p:nvPicPr>
          <p:cNvPr id="13" name="Picture 3">
            <a:extLst>
              <a:ext uri="{FF2B5EF4-FFF2-40B4-BE49-F238E27FC236}">
                <a16:creationId xmlns:a16="http://schemas.microsoft.com/office/drawing/2014/main" id="{1744FF71-3748-23D6-36DC-C15CBE724A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71882"/>
            <a:ext cx="12192000" cy="986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8" name="Group 97">
            <a:extLst>
              <a:ext uri="{FF2B5EF4-FFF2-40B4-BE49-F238E27FC236}">
                <a16:creationId xmlns:a16="http://schemas.microsoft.com/office/drawing/2014/main" id="{92849844-78A5-CE67-BE27-727393672285}"/>
              </a:ext>
            </a:extLst>
          </p:cNvPr>
          <p:cNvGrpSpPr/>
          <p:nvPr/>
        </p:nvGrpSpPr>
        <p:grpSpPr>
          <a:xfrm>
            <a:off x="150728" y="3301732"/>
            <a:ext cx="11890544" cy="1551110"/>
            <a:chOff x="1231351" y="4334646"/>
            <a:chExt cx="9987381" cy="2534382"/>
          </a:xfrm>
        </p:grpSpPr>
        <p:sp>
          <p:nvSpPr>
            <p:cNvPr id="2" name="Rectangle 1">
              <a:extLst>
                <a:ext uri="{FF2B5EF4-FFF2-40B4-BE49-F238E27FC236}">
                  <a16:creationId xmlns:a16="http://schemas.microsoft.com/office/drawing/2014/main" id="{CF4E0958-0205-6197-F993-98B95616813A}"/>
                </a:ext>
              </a:extLst>
            </p:cNvPr>
            <p:cNvSpPr/>
            <p:nvPr/>
          </p:nvSpPr>
          <p:spPr>
            <a:xfrm>
              <a:off x="1231351" y="4334646"/>
              <a:ext cx="4902591" cy="2534382"/>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7" name="Rectangle 96">
              <a:extLst>
                <a:ext uri="{FF2B5EF4-FFF2-40B4-BE49-F238E27FC236}">
                  <a16:creationId xmlns:a16="http://schemas.microsoft.com/office/drawing/2014/main" id="{42CE8000-C5E5-9B9B-0D5B-1D68DF646B45}"/>
                </a:ext>
              </a:extLst>
            </p:cNvPr>
            <p:cNvSpPr/>
            <p:nvPr/>
          </p:nvSpPr>
          <p:spPr>
            <a:xfrm>
              <a:off x="6316141" y="4334646"/>
              <a:ext cx="4902591" cy="2534382"/>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9" name="Text Placeholder 19">
            <a:extLst>
              <a:ext uri="{FF2B5EF4-FFF2-40B4-BE49-F238E27FC236}">
                <a16:creationId xmlns:a16="http://schemas.microsoft.com/office/drawing/2014/main" id="{FA021FE3-3864-A710-1BC5-A521D2B74E22}"/>
              </a:ext>
            </a:extLst>
          </p:cNvPr>
          <p:cNvSpPr txBox="1">
            <a:spLocks/>
          </p:cNvSpPr>
          <p:nvPr/>
        </p:nvSpPr>
        <p:spPr>
          <a:xfrm>
            <a:off x="193291" y="3368699"/>
            <a:ext cx="3340100" cy="9450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00A9F7"/>
                </a:solidFill>
                <a:effectLst/>
                <a:uLnTx/>
                <a:uFillTx/>
                <a:latin typeface="Abadi Extra Light" panose="020B0204020104020204" pitchFamily="34" charset="0"/>
                <a:ea typeface="+mn-ea"/>
                <a:cs typeface="+mn-cs"/>
              </a:rPr>
              <a:t>Vision</a:t>
            </a:r>
          </a:p>
        </p:txBody>
      </p:sp>
      <p:sp>
        <p:nvSpPr>
          <p:cNvPr id="10" name="TextBox 9">
            <a:extLst>
              <a:ext uri="{FF2B5EF4-FFF2-40B4-BE49-F238E27FC236}">
                <a16:creationId xmlns:a16="http://schemas.microsoft.com/office/drawing/2014/main" id="{C666B254-F47C-CE47-B0D2-BE4396E13332}"/>
              </a:ext>
            </a:extLst>
          </p:cNvPr>
          <p:cNvSpPr txBox="1"/>
          <p:nvPr/>
        </p:nvSpPr>
        <p:spPr>
          <a:xfrm>
            <a:off x="216518" y="3853802"/>
            <a:ext cx="4869362" cy="1107996"/>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ptos Display" panose="020B0004020202020204" pitchFamily="34" charset="0"/>
                <a:ea typeface="+mn-ea"/>
                <a:cs typeface="+mn-cs"/>
              </a:rPr>
              <a:t>T</a:t>
            </a:r>
            <a:r>
              <a:rPr kumimoji="0" lang="en-GB" sz="1800" b="0" i="0" u="none" strike="noStrike" kern="1200" cap="none" spc="0" normalizeH="0" baseline="0" noProof="0">
                <a:ln>
                  <a:noFill/>
                </a:ln>
                <a:solidFill>
                  <a:srgbClr val="FFFFFF"/>
                </a:solidFill>
                <a:effectLst/>
                <a:uLnTx/>
                <a:uFillTx/>
                <a:latin typeface="Aptos Display" panose="020B0004020202020204" pitchFamily="34" charset="0"/>
                <a:ea typeface="+mn-ea"/>
                <a:cs typeface="+mn-cs"/>
              </a:rPr>
              <a:t>o provide world-leading geospatial information through an integrated, innovative and cohesive web presence for CCMEO.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ptos Display" panose="020B0004020202020204" pitchFamily="34" charset="0"/>
              <a:ea typeface="+mn-ea"/>
              <a:cs typeface="+mn-cs"/>
            </a:endParaRPr>
          </a:p>
        </p:txBody>
      </p:sp>
      <p:sp>
        <p:nvSpPr>
          <p:cNvPr id="11" name="Text Placeholder 19">
            <a:extLst>
              <a:ext uri="{FF2B5EF4-FFF2-40B4-BE49-F238E27FC236}">
                <a16:creationId xmlns:a16="http://schemas.microsoft.com/office/drawing/2014/main" id="{79610E4F-5416-EAA1-B381-820A10C87622}"/>
              </a:ext>
            </a:extLst>
          </p:cNvPr>
          <p:cNvSpPr txBox="1">
            <a:spLocks/>
          </p:cNvSpPr>
          <p:nvPr/>
        </p:nvSpPr>
        <p:spPr>
          <a:xfrm>
            <a:off x="6239813" y="3368699"/>
            <a:ext cx="3340100" cy="9450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00A9F7"/>
                </a:solidFill>
                <a:effectLst/>
                <a:uLnTx/>
                <a:uFillTx/>
                <a:latin typeface="Abadi Extra Light" panose="020B0204020104020204" pitchFamily="34" charset="0"/>
                <a:ea typeface="+mn-ea"/>
                <a:cs typeface="+mn-cs"/>
              </a:rPr>
              <a:t>Mission</a:t>
            </a:r>
          </a:p>
        </p:txBody>
      </p:sp>
      <p:sp>
        <p:nvSpPr>
          <p:cNvPr id="12" name="TextBox 11">
            <a:extLst>
              <a:ext uri="{FF2B5EF4-FFF2-40B4-BE49-F238E27FC236}">
                <a16:creationId xmlns:a16="http://schemas.microsoft.com/office/drawing/2014/main" id="{F0317485-B6AE-F0DC-C164-A278E9E5E45F}"/>
              </a:ext>
            </a:extLst>
          </p:cNvPr>
          <p:cNvSpPr txBox="1"/>
          <p:nvPr/>
        </p:nvSpPr>
        <p:spPr>
          <a:xfrm>
            <a:off x="5798217" y="3853802"/>
            <a:ext cx="6077842" cy="1092607"/>
          </a:xfrm>
          <a:prstGeom prst="rect">
            <a:avLst/>
          </a:prstGeom>
          <a:noFill/>
        </p:spPr>
        <p:txBody>
          <a:bodyPr wrap="square" lIns="91440" tIns="45720" rIns="91440" bIns="45720" rtlCol="0" anchor="t">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ptos Display"/>
                <a:ea typeface="+mn-ea"/>
                <a:cs typeface="+mn-cs"/>
              </a:rPr>
              <a:t>To enable CCMEO’s digital transformation by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ptos Display"/>
                <a:ea typeface="+mn-ea"/>
                <a:cs typeface="+mn-cs"/>
              </a:rPr>
              <a:t>providing geospatial technology and products that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ptos Display"/>
                <a:ea typeface="+mn-ea"/>
                <a:cs typeface="+mn-cs"/>
              </a:rPr>
              <a:t>promote discovery and analysis, and support decisions. </a:t>
            </a:r>
            <a:endParaRPr kumimoji="0" lang="en-GB" sz="1800" b="0" i="0" u="none" strike="noStrike" kern="1200" cap="none" spc="0" normalizeH="0" baseline="0" noProof="0">
              <a:ln>
                <a:noFill/>
              </a:ln>
              <a:solidFill>
                <a:srgbClr val="FFFFFF"/>
              </a:solidFill>
              <a:effectLst/>
              <a:uLnTx/>
              <a:uFillTx/>
              <a:latin typeface="Aptos Display"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ptos Display" panose="020B0004020202020204" pitchFamily="34" charset="0"/>
              <a:ea typeface="+mn-ea"/>
              <a:cs typeface="+mn-cs"/>
            </a:endParaRPr>
          </a:p>
        </p:txBody>
      </p:sp>
      <p:grpSp>
        <p:nvGrpSpPr>
          <p:cNvPr id="100" name="Group 99">
            <a:extLst>
              <a:ext uri="{FF2B5EF4-FFF2-40B4-BE49-F238E27FC236}">
                <a16:creationId xmlns:a16="http://schemas.microsoft.com/office/drawing/2014/main" id="{1752D1F8-96A2-D0BE-222D-9669A96DC09B}"/>
              </a:ext>
            </a:extLst>
          </p:cNvPr>
          <p:cNvGrpSpPr/>
          <p:nvPr/>
        </p:nvGrpSpPr>
        <p:grpSpPr>
          <a:xfrm>
            <a:off x="11185337" y="3409357"/>
            <a:ext cx="768036" cy="758792"/>
            <a:chOff x="13623023" y="4573445"/>
            <a:chExt cx="674193" cy="666079"/>
          </a:xfrm>
        </p:grpSpPr>
        <p:sp>
          <p:nvSpPr>
            <p:cNvPr id="92" name="Oval 91">
              <a:extLst>
                <a:ext uri="{FF2B5EF4-FFF2-40B4-BE49-F238E27FC236}">
                  <a16:creationId xmlns:a16="http://schemas.microsoft.com/office/drawing/2014/main" id="{0EBB2961-BAAF-3CCA-919B-0111E6FF21A0}"/>
                </a:ext>
              </a:extLst>
            </p:cNvPr>
            <p:cNvSpPr/>
            <p:nvPr/>
          </p:nvSpPr>
          <p:spPr>
            <a:xfrm>
              <a:off x="13623023" y="4600727"/>
              <a:ext cx="638797" cy="638797"/>
            </a:xfrm>
            <a:prstGeom prst="ellipse">
              <a:avLst/>
            </a:prstGeom>
            <a:solidFill>
              <a:srgbClr val="47C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11719" rtl="0" eaLnBrk="1" fontAlgn="auto" latinLnBrk="0" hangingPunct="1">
                <a:lnSpc>
                  <a:spcPct val="100000"/>
                </a:lnSpc>
                <a:spcBef>
                  <a:spcPts val="0"/>
                </a:spcBef>
                <a:spcAft>
                  <a:spcPts val="0"/>
                </a:spcAft>
                <a:buClrTx/>
                <a:buSzTx/>
                <a:buFontTx/>
                <a:buNone/>
                <a:tabLst/>
                <a:defRPr/>
              </a:pPr>
              <a:endParaRPr kumimoji="0" lang="en-CA" sz="1227"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3" name="Picture 5">
              <a:extLst>
                <a:ext uri="{FF2B5EF4-FFF2-40B4-BE49-F238E27FC236}">
                  <a16:creationId xmlns:a16="http://schemas.microsoft.com/office/drawing/2014/main" id="{25987873-DF4C-16AD-E55F-4DFFBF637F97}"/>
                </a:ext>
              </a:extLst>
            </p:cNvPr>
            <p:cNvPicPr>
              <a:picLocks noChangeAspect="1" noChangeArrowheads="1"/>
            </p:cNvPicPr>
            <p:nvPr/>
          </p:nvPicPr>
          <p:blipFill>
            <a:blip r:embed="rId5" r:link="rId7">
              <a:extLst>
                <a:ext uri="{BEBA8EAE-BF5A-486C-A8C5-ECC9F3942E4B}">
                  <a14:imgProps xmlns:a14="http://schemas.microsoft.com/office/drawing/2010/main">
                    <a14:imgLayer r:embed="rId6">
                      <a14:imgEffect>
                        <a14:colorTemperature colorTemp="112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3654553" y="4573445"/>
              <a:ext cx="642663" cy="6554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9" name="Group 98">
            <a:extLst>
              <a:ext uri="{FF2B5EF4-FFF2-40B4-BE49-F238E27FC236}">
                <a16:creationId xmlns:a16="http://schemas.microsoft.com/office/drawing/2014/main" id="{D40177D8-F692-FD48-0864-E4F3721348C3}"/>
              </a:ext>
            </a:extLst>
          </p:cNvPr>
          <p:cNvGrpSpPr/>
          <p:nvPr/>
        </p:nvGrpSpPr>
        <p:grpSpPr>
          <a:xfrm>
            <a:off x="5137717" y="3409357"/>
            <a:ext cx="755438" cy="745421"/>
            <a:chOff x="13266962" y="1799836"/>
            <a:chExt cx="663135" cy="654342"/>
          </a:xfrm>
        </p:grpSpPr>
        <p:sp>
          <p:nvSpPr>
            <p:cNvPr id="95" name="Oval 94">
              <a:extLst>
                <a:ext uri="{FF2B5EF4-FFF2-40B4-BE49-F238E27FC236}">
                  <a16:creationId xmlns:a16="http://schemas.microsoft.com/office/drawing/2014/main" id="{FEDB4EE5-5287-1B04-AF44-7A8ACD6086CF}"/>
                </a:ext>
              </a:extLst>
            </p:cNvPr>
            <p:cNvSpPr/>
            <p:nvPr/>
          </p:nvSpPr>
          <p:spPr>
            <a:xfrm>
              <a:off x="13266962" y="1799836"/>
              <a:ext cx="638797" cy="638797"/>
            </a:xfrm>
            <a:prstGeom prst="ellipse">
              <a:avLst/>
            </a:prstGeom>
            <a:solidFill>
              <a:srgbClr val="47C6FF"/>
            </a:solid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311719" rtl="0" eaLnBrk="1" fontAlgn="auto" latinLnBrk="0" hangingPunct="1">
                <a:lnSpc>
                  <a:spcPct val="100000"/>
                </a:lnSpc>
                <a:spcBef>
                  <a:spcPts val="0"/>
                </a:spcBef>
                <a:spcAft>
                  <a:spcPts val="0"/>
                </a:spcAft>
                <a:buClrTx/>
                <a:buSzTx/>
                <a:buFontTx/>
                <a:buNone/>
                <a:tabLst/>
                <a:defRPr/>
              </a:pPr>
              <a:endParaRPr kumimoji="0" lang="en-CA" sz="1227"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6" name="Picture 7">
              <a:extLst>
                <a:ext uri="{FF2B5EF4-FFF2-40B4-BE49-F238E27FC236}">
                  <a16:creationId xmlns:a16="http://schemas.microsoft.com/office/drawing/2014/main" id="{7BB4A363-91CA-EDC1-D3F5-66DFD7A70882}"/>
                </a:ext>
              </a:extLst>
            </p:cNvPr>
            <p:cNvPicPr>
              <a:picLocks noChangeAspect="1" noChangeArrowheads="1"/>
            </p:cNvPicPr>
            <p:nvPr/>
          </p:nvPicPr>
          <p:blipFill>
            <a:blip r:embed="rId8" r:link="rId10">
              <a:extLst>
                <a:ext uri="{BEBA8EAE-BF5A-486C-A8C5-ECC9F3942E4B}">
                  <a14:imgProps xmlns:a14="http://schemas.microsoft.com/office/drawing/2010/main">
                    <a14:imgLayer r:embed="rId9">
                      <a14:imgEffect>
                        <a14:colorTemperature colorTemp="112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3291300" y="1802720"/>
              <a:ext cx="638797" cy="651458"/>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Freeform: Shape 18">
            <a:extLst>
              <a:ext uri="{FF2B5EF4-FFF2-40B4-BE49-F238E27FC236}">
                <a16:creationId xmlns:a16="http://schemas.microsoft.com/office/drawing/2014/main" id="{B35B7F82-6ADB-AD69-F4A3-B2CECCDBB410}"/>
              </a:ext>
            </a:extLst>
          </p:cNvPr>
          <p:cNvSpPr/>
          <p:nvPr/>
        </p:nvSpPr>
        <p:spPr>
          <a:xfrm>
            <a:off x="6163756" y="1209705"/>
            <a:ext cx="4190291" cy="727240"/>
          </a:xfrm>
          <a:custGeom>
            <a:avLst/>
            <a:gdLst/>
            <a:ahLst/>
            <a:cxnLst/>
            <a:rect l="0" t="0" r="0" b="0"/>
            <a:pathLst>
              <a:path>
                <a:moveTo>
                  <a:pt x="0" y="0"/>
                </a:moveTo>
                <a:lnTo>
                  <a:pt x="0" y="363620"/>
                </a:lnTo>
                <a:lnTo>
                  <a:pt x="4190291" y="363620"/>
                </a:lnTo>
                <a:lnTo>
                  <a:pt x="4190291" y="727240"/>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C3C3C">
                  <a:hueOff val="0"/>
                  <a:satOff val="0"/>
                  <a:lumOff val="0"/>
                  <a:alphaOff val="0"/>
                </a:srgbClr>
              </a:solidFill>
              <a:effectLst/>
              <a:uLnTx/>
              <a:uFillTx/>
              <a:latin typeface="Open Sans"/>
              <a:ea typeface="+mn-ea"/>
              <a:cs typeface="+mn-cs"/>
            </a:endParaRPr>
          </a:p>
        </p:txBody>
      </p:sp>
      <p:sp>
        <p:nvSpPr>
          <p:cNvPr id="21" name="Freeform: Shape 20">
            <a:extLst>
              <a:ext uri="{FF2B5EF4-FFF2-40B4-BE49-F238E27FC236}">
                <a16:creationId xmlns:a16="http://schemas.microsoft.com/office/drawing/2014/main" id="{7C004628-D650-73BA-5970-85DECF973B66}"/>
              </a:ext>
            </a:extLst>
          </p:cNvPr>
          <p:cNvSpPr/>
          <p:nvPr/>
        </p:nvSpPr>
        <p:spPr>
          <a:xfrm>
            <a:off x="6118036" y="1197179"/>
            <a:ext cx="91440" cy="727240"/>
          </a:xfrm>
          <a:custGeom>
            <a:avLst/>
            <a:gdLst/>
            <a:ahLst/>
            <a:cxnLst/>
            <a:rect l="0" t="0" r="0" b="0"/>
            <a:pathLst>
              <a:path>
                <a:moveTo>
                  <a:pt x="45720" y="0"/>
                </a:moveTo>
                <a:lnTo>
                  <a:pt x="45720" y="727240"/>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C3C3C">
                  <a:hueOff val="0"/>
                  <a:satOff val="0"/>
                  <a:lumOff val="0"/>
                  <a:alphaOff val="0"/>
                </a:srgbClr>
              </a:solidFill>
              <a:effectLst/>
              <a:uLnTx/>
              <a:uFillTx/>
              <a:latin typeface="Open Sans"/>
              <a:ea typeface="+mn-ea"/>
              <a:cs typeface="+mn-cs"/>
            </a:endParaRPr>
          </a:p>
        </p:txBody>
      </p:sp>
      <p:sp>
        <p:nvSpPr>
          <p:cNvPr id="22" name="Freeform: Shape 21">
            <a:extLst>
              <a:ext uri="{FF2B5EF4-FFF2-40B4-BE49-F238E27FC236}">
                <a16:creationId xmlns:a16="http://schemas.microsoft.com/office/drawing/2014/main" id="{F535933B-73EE-7777-F00B-CD4E36AE0900}"/>
              </a:ext>
            </a:extLst>
          </p:cNvPr>
          <p:cNvSpPr/>
          <p:nvPr/>
        </p:nvSpPr>
        <p:spPr>
          <a:xfrm>
            <a:off x="1973464" y="1209705"/>
            <a:ext cx="4190291" cy="727240"/>
          </a:xfrm>
          <a:custGeom>
            <a:avLst/>
            <a:gdLst/>
            <a:ahLst/>
            <a:cxnLst/>
            <a:rect l="0" t="0" r="0" b="0"/>
            <a:pathLst>
              <a:path>
                <a:moveTo>
                  <a:pt x="4190291" y="0"/>
                </a:moveTo>
                <a:lnTo>
                  <a:pt x="4190291" y="363620"/>
                </a:lnTo>
                <a:lnTo>
                  <a:pt x="0" y="363620"/>
                </a:lnTo>
                <a:lnTo>
                  <a:pt x="0" y="727240"/>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C3C3C">
                  <a:hueOff val="0"/>
                  <a:satOff val="0"/>
                  <a:lumOff val="0"/>
                  <a:alphaOff val="0"/>
                </a:srgbClr>
              </a:solidFill>
              <a:effectLst/>
              <a:uLnTx/>
              <a:uFillTx/>
              <a:latin typeface="Open Sans"/>
              <a:ea typeface="+mn-ea"/>
              <a:cs typeface="+mn-cs"/>
            </a:endParaRPr>
          </a:p>
        </p:txBody>
      </p:sp>
      <p:sp>
        <p:nvSpPr>
          <p:cNvPr id="23" name="Freeform: Shape 22">
            <a:extLst>
              <a:ext uri="{FF2B5EF4-FFF2-40B4-BE49-F238E27FC236}">
                <a16:creationId xmlns:a16="http://schemas.microsoft.com/office/drawing/2014/main" id="{B1BF2379-F7F6-5392-E5F2-EEDEAB593EFD}"/>
              </a:ext>
            </a:extLst>
          </p:cNvPr>
          <p:cNvSpPr/>
          <p:nvPr/>
        </p:nvSpPr>
        <p:spPr>
          <a:xfrm>
            <a:off x="3751469" y="904170"/>
            <a:ext cx="4657249" cy="576936"/>
          </a:xfrm>
          <a:custGeom>
            <a:avLst/>
            <a:gdLst>
              <a:gd name="connsiteX0" fmla="*/ 0 w 4657249"/>
              <a:gd name="connsiteY0" fmla="*/ 0 h 465416"/>
              <a:gd name="connsiteX1" fmla="*/ 4657249 w 4657249"/>
              <a:gd name="connsiteY1" fmla="*/ 0 h 465416"/>
              <a:gd name="connsiteX2" fmla="*/ 4657249 w 4657249"/>
              <a:gd name="connsiteY2" fmla="*/ 465416 h 465416"/>
              <a:gd name="connsiteX3" fmla="*/ 0 w 4657249"/>
              <a:gd name="connsiteY3" fmla="*/ 465416 h 465416"/>
              <a:gd name="connsiteX4" fmla="*/ 0 w 4657249"/>
              <a:gd name="connsiteY4" fmla="*/ 0 h 465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7249" h="465416">
                <a:moveTo>
                  <a:pt x="0" y="0"/>
                </a:moveTo>
                <a:lnTo>
                  <a:pt x="4657249" y="0"/>
                </a:lnTo>
                <a:lnTo>
                  <a:pt x="4657249" y="465416"/>
                </a:lnTo>
                <a:lnTo>
                  <a:pt x="0" y="465416"/>
                </a:lnTo>
                <a:lnTo>
                  <a:pt x="0" y="0"/>
                </a:lnTo>
                <a:close/>
              </a:path>
            </a:pathLst>
          </a:custGeom>
        </p:spPr>
        <p:style>
          <a:lnRef idx="0">
            <a:schemeClr val="accent3"/>
          </a:lnRef>
          <a:fillRef idx="3">
            <a:schemeClr val="accent3"/>
          </a:fillRef>
          <a:effectRef idx="3">
            <a:schemeClr val="accent3"/>
          </a:effectRef>
          <a:fontRef idx="minor">
            <a:schemeClr val="lt1"/>
          </a:fontRef>
        </p:style>
        <p:txBody>
          <a:bodyPr spcFirstLastPara="0" vert="horz" wrap="square" lIns="11430" tIns="11430" rIns="11430" bIns="11430" numCol="1" spcCol="1270" anchor="ctr" anchorCtr="0">
            <a:noAutofit/>
          </a:bodyPr>
          <a:lstStyle/>
          <a:p>
            <a:pPr marL="0" marR="0" lvl="0" indent="0" algn="l" defTabSz="8001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Open Sans"/>
                <a:ea typeface="+mn-ea"/>
                <a:cs typeface="+mn-cs"/>
              </a:rPr>
              <a:t>             </a:t>
            </a:r>
            <a:r>
              <a:rPr kumimoji="0" lang="en-US" sz="2300" b="0" i="0" u="none" strike="noStrike" kern="1200" cap="none" spc="0" normalizeH="0" baseline="0" noProof="0">
                <a:ln>
                  <a:noFill/>
                </a:ln>
                <a:solidFill>
                  <a:srgbClr val="FFFFFF"/>
                </a:solidFill>
                <a:effectLst/>
                <a:uLnTx/>
                <a:uFillTx/>
                <a:latin typeface="Open Sans"/>
                <a:ea typeface="+mn-ea"/>
                <a:cs typeface="+mn-cs"/>
              </a:rPr>
              <a:t>GeoDiscovery Key Priorities</a:t>
            </a:r>
            <a:endParaRPr kumimoji="0" lang="en-CA" sz="2300" b="0" i="0" u="none" strike="noStrike" kern="1200" cap="none" spc="0" normalizeH="0" baseline="0" noProof="0">
              <a:ln>
                <a:noFill/>
              </a:ln>
              <a:solidFill>
                <a:srgbClr val="FFFFFF"/>
              </a:solidFill>
              <a:effectLst/>
              <a:uLnTx/>
              <a:uFillTx/>
              <a:latin typeface="Open Sans"/>
              <a:ea typeface="+mn-ea"/>
              <a:cs typeface="+mn-cs"/>
            </a:endParaRPr>
          </a:p>
        </p:txBody>
      </p:sp>
      <p:sp>
        <p:nvSpPr>
          <p:cNvPr id="24" name="Freeform: Shape 23">
            <a:extLst>
              <a:ext uri="{FF2B5EF4-FFF2-40B4-BE49-F238E27FC236}">
                <a16:creationId xmlns:a16="http://schemas.microsoft.com/office/drawing/2014/main" id="{7611012A-1741-AA78-0668-DB69C3F6353C}"/>
              </a:ext>
            </a:extLst>
          </p:cNvPr>
          <p:cNvSpPr/>
          <p:nvPr/>
        </p:nvSpPr>
        <p:spPr>
          <a:xfrm>
            <a:off x="41523" y="1698953"/>
            <a:ext cx="3836830" cy="1487025"/>
          </a:xfrm>
          <a:custGeom>
            <a:avLst/>
            <a:gdLst>
              <a:gd name="connsiteX0" fmla="*/ 0 w 3463051"/>
              <a:gd name="connsiteY0" fmla="*/ 0 h 1731525"/>
              <a:gd name="connsiteX1" fmla="*/ 3463051 w 3463051"/>
              <a:gd name="connsiteY1" fmla="*/ 0 h 1731525"/>
              <a:gd name="connsiteX2" fmla="*/ 3463051 w 3463051"/>
              <a:gd name="connsiteY2" fmla="*/ 1731525 h 1731525"/>
              <a:gd name="connsiteX3" fmla="*/ 0 w 3463051"/>
              <a:gd name="connsiteY3" fmla="*/ 1731525 h 1731525"/>
              <a:gd name="connsiteX4" fmla="*/ 0 w 3463051"/>
              <a:gd name="connsiteY4" fmla="*/ 0 h 173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3051" h="1731525">
                <a:moveTo>
                  <a:pt x="0" y="0"/>
                </a:moveTo>
                <a:lnTo>
                  <a:pt x="3463051" y="0"/>
                </a:lnTo>
                <a:lnTo>
                  <a:pt x="3463051" y="1731525"/>
                </a:lnTo>
                <a:lnTo>
                  <a:pt x="0" y="1731525"/>
                </a:lnTo>
                <a:lnTo>
                  <a:pt x="0" y="0"/>
                </a:lnTo>
                <a:close/>
              </a:path>
            </a:pathLst>
          </a:custGeom>
        </p:spPr>
        <p:style>
          <a:lnRef idx="1">
            <a:schemeClr val="accent1"/>
          </a:lnRef>
          <a:fillRef idx="3">
            <a:schemeClr val="accent1"/>
          </a:fillRef>
          <a:effectRef idx="2">
            <a:schemeClr val="accent1"/>
          </a:effectRef>
          <a:fontRef idx="minor">
            <a:schemeClr val="lt1"/>
          </a:fontRef>
        </p:style>
        <p:txBody>
          <a:bodyPr spcFirstLastPara="0" vert="horz" wrap="square" lIns="8890" tIns="8890" rIns="8890" bIns="8890" numCol="1" spcCol="1270" anchor="ctr" anchorCtr="0">
            <a:noAutofit/>
          </a:bodyPr>
          <a:lstStyle/>
          <a:p>
            <a:pPr marL="0" marR="0" lvl="0" indent="0" algn="ctr" defTabSz="622300" rtl="0" eaLnBrk="1" fontAlgn="auto" latinLnBrk="0" hangingPunct="1">
              <a:lnSpc>
                <a:spcPct val="100000"/>
              </a:lnSpc>
              <a:spcBef>
                <a:spcPct val="0"/>
              </a:spcBef>
              <a:spcAft>
                <a:spcPts val="600"/>
              </a:spcAft>
              <a:buClrTx/>
              <a:buSzTx/>
              <a:buFontTx/>
              <a:buNone/>
              <a:tabLst/>
              <a:defRPr/>
            </a:pPr>
            <a:endParaRPr kumimoji="0" lang="en-CA" sz="1400" b="0" i="0" u="none" strike="noStrike" kern="1200" cap="none" spc="0" normalizeH="0" baseline="0" noProof="0">
              <a:ln>
                <a:noFill/>
              </a:ln>
              <a:solidFill>
                <a:srgbClr val="FFFFFF"/>
              </a:solidFill>
              <a:effectLst/>
              <a:uLnTx/>
              <a:uFillTx/>
              <a:latin typeface="Open Sans"/>
              <a:ea typeface="+mn-ea"/>
              <a:cs typeface="+mn-cs"/>
            </a:endParaRPr>
          </a:p>
        </p:txBody>
      </p:sp>
      <p:sp>
        <p:nvSpPr>
          <p:cNvPr id="25" name="Freeform: Shape 24">
            <a:extLst>
              <a:ext uri="{FF2B5EF4-FFF2-40B4-BE49-F238E27FC236}">
                <a16:creationId xmlns:a16="http://schemas.microsoft.com/office/drawing/2014/main" id="{15E2DEBF-5F21-0A67-DA7A-535EC4AE3D61}"/>
              </a:ext>
            </a:extLst>
          </p:cNvPr>
          <p:cNvSpPr/>
          <p:nvPr/>
        </p:nvSpPr>
        <p:spPr>
          <a:xfrm>
            <a:off x="4144132" y="1698953"/>
            <a:ext cx="3836830" cy="1487025"/>
          </a:xfrm>
          <a:custGeom>
            <a:avLst/>
            <a:gdLst>
              <a:gd name="connsiteX0" fmla="*/ 0 w 3463051"/>
              <a:gd name="connsiteY0" fmla="*/ 0 h 1731525"/>
              <a:gd name="connsiteX1" fmla="*/ 3463051 w 3463051"/>
              <a:gd name="connsiteY1" fmla="*/ 0 h 1731525"/>
              <a:gd name="connsiteX2" fmla="*/ 3463051 w 3463051"/>
              <a:gd name="connsiteY2" fmla="*/ 1731525 h 1731525"/>
              <a:gd name="connsiteX3" fmla="*/ 0 w 3463051"/>
              <a:gd name="connsiteY3" fmla="*/ 1731525 h 1731525"/>
              <a:gd name="connsiteX4" fmla="*/ 0 w 3463051"/>
              <a:gd name="connsiteY4" fmla="*/ 0 h 173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3051" h="1731525">
                <a:moveTo>
                  <a:pt x="0" y="0"/>
                </a:moveTo>
                <a:lnTo>
                  <a:pt x="3463051" y="0"/>
                </a:lnTo>
                <a:lnTo>
                  <a:pt x="3463051" y="1731525"/>
                </a:lnTo>
                <a:lnTo>
                  <a:pt x="0" y="1731525"/>
                </a:lnTo>
                <a:lnTo>
                  <a:pt x="0" y="0"/>
                </a:lnTo>
                <a:close/>
              </a:path>
            </a:pathLst>
          </a:custGeom>
        </p:spPr>
        <p:style>
          <a:lnRef idx="1">
            <a:schemeClr val="accent1"/>
          </a:lnRef>
          <a:fillRef idx="3">
            <a:schemeClr val="accent1"/>
          </a:fillRef>
          <a:effectRef idx="2">
            <a:schemeClr val="accent1"/>
          </a:effectRef>
          <a:fontRef idx="minor">
            <a:schemeClr val="lt1"/>
          </a:fontRef>
        </p:style>
        <p:txBody>
          <a:bodyPr spcFirstLastPara="0" vert="horz" wrap="square" lIns="8890" tIns="8890" rIns="8890" bIns="8890" numCol="1" spcCol="1270" anchor="ctr" anchorCtr="0">
            <a:noAutofit/>
          </a:bodyPr>
          <a:lstStyle/>
          <a:p>
            <a:pPr marL="0" marR="0" lvl="0" indent="0" algn="ctr" defTabSz="622300" rtl="0" eaLnBrk="1" fontAlgn="auto" latinLnBrk="0" hangingPunct="1">
              <a:lnSpc>
                <a:spcPct val="100000"/>
              </a:lnSpc>
              <a:spcBef>
                <a:spcPct val="0"/>
              </a:spcBef>
              <a:spcAft>
                <a:spcPts val="600"/>
              </a:spcAft>
              <a:buClrTx/>
              <a:buSzTx/>
              <a:buFontTx/>
              <a:buNone/>
              <a:tabLst/>
              <a:defRPr/>
            </a:pPr>
            <a:endParaRPr kumimoji="0" lang="en-CA" sz="1400" b="0" i="0" u="none" strike="noStrike" kern="1200" cap="none" spc="0" normalizeH="0" baseline="0" noProof="0">
              <a:ln>
                <a:noFill/>
              </a:ln>
              <a:solidFill>
                <a:srgbClr val="FFFFFF"/>
              </a:solidFill>
              <a:effectLst/>
              <a:uLnTx/>
              <a:uFillTx/>
              <a:latin typeface="Open Sans"/>
              <a:ea typeface="+mn-ea"/>
              <a:cs typeface="+mn-cs"/>
            </a:endParaRPr>
          </a:p>
        </p:txBody>
      </p:sp>
      <p:sp>
        <p:nvSpPr>
          <p:cNvPr id="26" name="Freeform: Shape 25">
            <a:extLst>
              <a:ext uri="{FF2B5EF4-FFF2-40B4-BE49-F238E27FC236}">
                <a16:creationId xmlns:a16="http://schemas.microsoft.com/office/drawing/2014/main" id="{3F93B5F8-520B-C999-3DA7-E3EE79C0FF1F}"/>
              </a:ext>
            </a:extLst>
          </p:cNvPr>
          <p:cNvSpPr/>
          <p:nvPr/>
        </p:nvSpPr>
        <p:spPr>
          <a:xfrm>
            <a:off x="8246742" y="1698953"/>
            <a:ext cx="3836830" cy="1487025"/>
          </a:xfrm>
          <a:custGeom>
            <a:avLst/>
            <a:gdLst>
              <a:gd name="connsiteX0" fmla="*/ 0 w 3463051"/>
              <a:gd name="connsiteY0" fmla="*/ 0 h 1731525"/>
              <a:gd name="connsiteX1" fmla="*/ 3463051 w 3463051"/>
              <a:gd name="connsiteY1" fmla="*/ 0 h 1731525"/>
              <a:gd name="connsiteX2" fmla="*/ 3463051 w 3463051"/>
              <a:gd name="connsiteY2" fmla="*/ 1731525 h 1731525"/>
              <a:gd name="connsiteX3" fmla="*/ 0 w 3463051"/>
              <a:gd name="connsiteY3" fmla="*/ 1731525 h 1731525"/>
              <a:gd name="connsiteX4" fmla="*/ 0 w 3463051"/>
              <a:gd name="connsiteY4" fmla="*/ 0 h 173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3051" h="1731525">
                <a:moveTo>
                  <a:pt x="0" y="0"/>
                </a:moveTo>
                <a:lnTo>
                  <a:pt x="3463051" y="0"/>
                </a:lnTo>
                <a:lnTo>
                  <a:pt x="3463051" y="1731525"/>
                </a:lnTo>
                <a:lnTo>
                  <a:pt x="0" y="1731525"/>
                </a:lnTo>
                <a:lnTo>
                  <a:pt x="0" y="0"/>
                </a:lnTo>
                <a:close/>
              </a:path>
            </a:pathLst>
          </a:custGeom>
        </p:spPr>
        <p:style>
          <a:lnRef idx="1">
            <a:schemeClr val="accent1"/>
          </a:lnRef>
          <a:fillRef idx="3">
            <a:schemeClr val="accent1"/>
          </a:fillRef>
          <a:effectRef idx="2">
            <a:schemeClr val="accent1"/>
          </a:effectRef>
          <a:fontRef idx="minor">
            <a:schemeClr val="lt1"/>
          </a:fontRef>
        </p:style>
        <p:txBody>
          <a:bodyPr spcFirstLastPara="0" vert="horz" wrap="square" lIns="8890" tIns="8890" rIns="8890" bIns="889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CA" sz="1400" b="0" i="0" u="none" strike="noStrike" kern="1200" cap="none" spc="0" normalizeH="0" baseline="0" noProof="0">
              <a:ln>
                <a:noFill/>
              </a:ln>
              <a:solidFill>
                <a:srgbClr val="FFFFFF"/>
              </a:solidFill>
              <a:effectLst/>
              <a:uLnTx/>
              <a:uFillTx/>
              <a:latin typeface="Open Sans"/>
              <a:ea typeface="+mn-ea"/>
              <a:cs typeface="+mn-cs"/>
            </a:endParaRPr>
          </a:p>
        </p:txBody>
      </p:sp>
      <p:grpSp>
        <p:nvGrpSpPr>
          <p:cNvPr id="82" name="Group 81">
            <a:extLst>
              <a:ext uri="{FF2B5EF4-FFF2-40B4-BE49-F238E27FC236}">
                <a16:creationId xmlns:a16="http://schemas.microsoft.com/office/drawing/2014/main" id="{5B8D2AEE-1EED-D0C9-3D7A-250C6E9B3ACE}"/>
              </a:ext>
            </a:extLst>
          </p:cNvPr>
          <p:cNvGrpSpPr/>
          <p:nvPr/>
        </p:nvGrpSpPr>
        <p:grpSpPr>
          <a:xfrm>
            <a:off x="4253308" y="1935296"/>
            <a:ext cx="994775" cy="1012282"/>
            <a:chOff x="14203642" y="2935552"/>
            <a:chExt cx="519986" cy="529137"/>
          </a:xfrm>
        </p:grpSpPr>
        <p:sp>
          <p:nvSpPr>
            <p:cNvPr id="27" name="Oval 26">
              <a:extLst>
                <a:ext uri="{FF2B5EF4-FFF2-40B4-BE49-F238E27FC236}">
                  <a16:creationId xmlns:a16="http://schemas.microsoft.com/office/drawing/2014/main" id="{BB43C47B-69D3-4CA2-69D6-DB6D445AC12A}"/>
                </a:ext>
              </a:extLst>
            </p:cNvPr>
            <p:cNvSpPr/>
            <p:nvPr/>
          </p:nvSpPr>
          <p:spPr>
            <a:xfrm>
              <a:off x="14203642" y="2938593"/>
              <a:ext cx="518853" cy="518853"/>
            </a:xfrm>
            <a:prstGeom prst="ellipse">
              <a:avLst/>
            </a:pr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311719" rtl="0" eaLnBrk="1" fontAlgn="auto" latinLnBrk="0" hangingPunct="1">
                <a:lnSpc>
                  <a:spcPct val="100000"/>
                </a:lnSpc>
                <a:spcBef>
                  <a:spcPts val="0"/>
                </a:spcBef>
                <a:spcAft>
                  <a:spcPts val="0"/>
                </a:spcAft>
                <a:buClrTx/>
                <a:buSzTx/>
                <a:buFontTx/>
                <a:buNone/>
                <a:tabLst/>
                <a:defRPr/>
              </a:pPr>
              <a:endParaRPr kumimoji="0" lang="en-CA" sz="1227"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
              <a:extLst>
                <a:ext uri="{FF2B5EF4-FFF2-40B4-BE49-F238E27FC236}">
                  <a16:creationId xmlns:a16="http://schemas.microsoft.com/office/drawing/2014/main" id="{EF57E854-40F1-109F-58D0-93FA0E576CD3}"/>
                </a:ext>
              </a:extLst>
            </p:cNvPr>
            <p:cNvPicPr>
              <a:picLocks noChangeAspect="1" noChangeArrowheads="1"/>
            </p:cNvPicPr>
            <p:nvPr/>
          </p:nvPicPr>
          <p:blipFill>
            <a:blip r:embed="rId11" r:link="rId12">
              <a:biLevel thresh="50000"/>
              <a:extLst>
                <a:ext uri="{28A0092B-C50C-407E-A947-70E740481C1C}">
                  <a14:useLocalDpi xmlns:a14="http://schemas.microsoft.com/office/drawing/2010/main" val="0"/>
                </a:ext>
              </a:extLst>
            </a:blip>
            <a:srcRect/>
            <a:stretch>
              <a:fillRect/>
            </a:stretch>
          </p:blipFill>
          <p:spPr bwMode="auto">
            <a:xfrm>
              <a:off x="14204775" y="2935552"/>
              <a:ext cx="518853" cy="5291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4" name="Group 83">
            <a:extLst>
              <a:ext uri="{FF2B5EF4-FFF2-40B4-BE49-F238E27FC236}">
                <a16:creationId xmlns:a16="http://schemas.microsoft.com/office/drawing/2014/main" id="{F261CBEF-257A-0348-5F26-6B5F3F7DAB85}"/>
              </a:ext>
            </a:extLst>
          </p:cNvPr>
          <p:cNvGrpSpPr/>
          <p:nvPr/>
        </p:nvGrpSpPr>
        <p:grpSpPr>
          <a:xfrm>
            <a:off x="153165" y="1879865"/>
            <a:ext cx="1062976" cy="1084043"/>
            <a:chOff x="14201078" y="2110362"/>
            <a:chExt cx="555636" cy="566648"/>
          </a:xfrm>
        </p:grpSpPr>
        <p:sp>
          <p:nvSpPr>
            <p:cNvPr id="28" name="Oval 27">
              <a:extLst>
                <a:ext uri="{FF2B5EF4-FFF2-40B4-BE49-F238E27FC236}">
                  <a16:creationId xmlns:a16="http://schemas.microsoft.com/office/drawing/2014/main" id="{44B76DF8-C579-9B7E-B322-9C4D05716AB2}"/>
                </a:ext>
              </a:extLst>
            </p:cNvPr>
            <p:cNvSpPr/>
            <p:nvPr/>
          </p:nvSpPr>
          <p:spPr>
            <a:xfrm>
              <a:off x="14203642" y="2114723"/>
              <a:ext cx="518853" cy="518853"/>
            </a:xfrm>
            <a:prstGeom prst="ellipse">
              <a:avLst/>
            </a:pr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311719" rtl="0" eaLnBrk="1" fontAlgn="auto" latinLnBrk="0" hangingPunct="1">
                <a:lnSpc>
                  <a:spcPct val="100000"/>
                </a:lnSpc>
                <a:spcBef>
                  <a:spcPts val="0"/>
                </a:spcBef>
                <a:spcAft>
                  <a:spcPts val="0"/>
                </a:spcAft>
                <a:buClrTx/>
                <a:buSzTx/>
                <a:buFontTx/>
                <a:buNone/>
                <a:tabLst/>
                <a:defRPr/>
              </a:pPr>
              <a:endParaRPr kumimoji="0" lang="en-CA" sz="1227"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4" name="Picture 15">
              <a:extLst>
                <a:ext uri="{FF2B5EF4-FFF2-40B4-BE49-F238E27FC236}">
                  <a16:creationId xmlns:a16="http://schemas.microsoft.com/office/drawing/2014/main" id="{C4DA2546-3059-6EA8-A32A-0C447420F33D}"/>
                </a:ext>
              </a:extLst>
            </p:cNvPr>
            <p:cNvPicPr>
              <a:picLocks noChangeAspect="1" noChangeArrowheads="1"/>
            </p:cNvPicPr>
            <p:nvPr/>
          </p:nvPicPr>
          <p:blipFill>
            <a:blip r:embed="rId13" r:link="rId14">
              <a:biLevel thresh="50000"/>
              <a:extLst>
                <a:ext uri="{28A0092B-C50C-407E-A947-70E740481C1C}">
                  <a14:useLocalDpi xmlns:a14="http://schemas.microsoft.com/office/drawing/2010/main" val="0"/>
                </a:ext>
              </a:extLst>
            </a:blip>
            <a:srcRect/>
            <a:stretch>
              <a:fillRect/>
            </a:stretch>
          </p:blipFill>
          <p:spPr bwMode="auto">
            <a:xfrm>
              <a:off x="14201078" y="2110362"/>
              <a:ext cx="555636" cy="5666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1" name="Group 80">
            <a:extLst>
              <a:ext uri="{FF2B5EF4-FFF2-40B4-BE49-F238E27FC236}">
                <a16:creationId xmlns:a16="http://schemas.microsoft.com/office/drawing/2014/main" id="{FF89E027-F04F-393C-B84F-7E4E1E2383D2}"/>
              </a:ext>
            </a:extLst>
          </p:cNvPr>
          <p:cNvGrpSpPr/>
          <p:nvPr/>
        </p:nvGrpSpPr>
        <p:grpSpPr>
          <a:xfrm>
            <a:off x="8349403" y="1936199"/>
            <a:ext cx="1023936" cy="1027707"/>
            <a:chOff x="14203642" y="3804418"/>
            <a:chExt cx="535229" cy="537200"/>
          </a:xfrm>
        </p:grpSpPr>
        <p:sp>
          <p:nvSpPr>
            <p:cNvPr id="30" name="Oval 29">
              <a:extLst>
                <a:ext uri="{FF2B5EF4-FFF2-40B4-BE49-F238E27FC236}">
                  <a16:creationId xmlns:a16="http://schemas.microsoft.com/office/drawing/2014/main" id="{726686EA-92FC-FE3B-380A-3815E166E9AA}"/>
                </a:ext>
              </a:extLst>
            </p:cNvPr>
            <p:cNvSpPr/>
            <p:nvPr/>
          </p:nvSpPr>
          <p:spPr>
            <a:xfrm>
              <a:off x="14203642" y="3804418"/>
              <a:ext cx="518853" cy="518853"/>
            </a:xfrm>
            <a:prstGeom prst="ellipse">
              <a:avLst/>
            </a:pr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311719" rtl="0" eaLnBrk="1" fontAlgn="auto" latinLnBrk="0" hangingPunct="1">
                <a:lnSpc>
                  <a:spcPct val="100000"/>
                </a:lnSpc>
                <a:spcBef>
                  <a:spcPts val="0"/>
                </a:spcBef>
                <a:spcAft>
                  <a:spcPts val="0"/>
                </a:spcAft>
                <a:buClrTx/>
                <a:buSzTx/>
                <a:buFontTx/>
                <a:buNone/>
                <a:tabLst/>
                <a:defRPr/>
              </a:pPr>
              <a:endParaRPr kumimoji="0" lang="en-CA" sz="1227"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 name="Picture 19">
              <a:extLst>
                <a:ext uri="{FF2B5EF4-FFF2-40B4-BE49-F238E27FC236}">
                  <a16:creationId xmlns:a16="http://schemas.microsoft.com/office/drawing/2014/main" id="{8354649E-37D8-CFFD-0DA1-D8CF7BDCC5CF}"/>
                </a:ext>
              </a:extLst>
            </p:cNvPr>
            <p:cNvPicPr>
              <a:picLocks noChangeAspect="1" noChangeArrowheads="1"/>
            </p:cNvPicPr>
            <p:nvPr/>
          </p:nvPicPr>
          <p:blipFill>
            <a:blip r:embed="rId15" r:link="rId16">
              <a:biLevel thresh="50000"/>
              <a:extLst>
                <a:ext uri="{28A0092B-C50C-407E-A947-70E740481C1C}">
                  <a14:useLocalDpi xmlns:a14="http://schemas.microsoft.com/office/drawing/2010/main" val="0"/>
                </a:ext>
              </a:extLst>
            </a:blip>
            <a:srcRect/>
            <a:stretch>
              <a:fillRect/>
            </a:stretch>
          </p:blipFill>
          <p:spPr bwMode="auto">
            <a:xfrm>
              <a:off x="14220018" y="3812481"/>
              <a:ext cx="518853" cy="5291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0" name="Group 79">
            <a:extLst>
              <a:ext uri="{FF2B5EF4-FFF2-40B4-BE49-F238E27FC236}">
                <a16:creationId xmlns:a16="http://schemas.microsoft.com/office/drawing/2014/main" id="{5BAC630E-A186-87C3-00CE-431D144453F0}"/>
              </a:ext>
            </a:extLst>
          </p:cNvPr>
          <p:cNvGrpSpPr/>
          <p:nvPr/>
        </p:nvGrpSpPr>
        <p:grpSpPr>
          <a:xfrm>
            <a:off x="3772310" y="851617"/>
            <a:ext cx="663260" cy="714051"/>
            <a:chOff x="12604549" y="2509661"/>
            <a:chExt cx="843553" cy="908151"/>
          </a:xfrm>
        </p:grpSpPr>
        <p:sp>
          <p:nvSpPr>
            <p:cNvPr id="77" name="Oval 76">
              <a:extLst>
                <a:ext uri="{FF2B5EF4-FFF2-40B4-BE49-F238E27FC236}">
                  <a16:creationId xmlns:a16="http://schemas.microsoft.com/office/drawing/2014/main" id="{E7F83790-2921-EB36-CD78-5B8BB9404DAA}"/>
                </a:ext>
              </a:extLst>
            </p:cNvPr>
            <p:cNvSpPr/>
            <p:nvPr/>
          </p:nvSpPr>
          <p:spPr>
            <a:xfrm>
              <a:off x="12713079" y="2602802"/>
              <a:ext cx="649500" cy="649501"/>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11719" rtl="0" eaLnBrk="1" fontAlgn="auto" latinLnBrk="0" hangingPunct="1">
                <a:lnSpc>
                  <a:spcPct val="100000"/>
                </a:lnSpc>
                <a:spcBef>
                  <a:spcPts val="0"/>
                </a:spcBef>
                <a:spcAft>
                  <a:spcPts val="0"/>
                </a:spcAft>
                <a:buClrTx/>
                <a:buSzTx/>
                <a:buFontTx/>
                <a:buNone/>
                <a:tabLst/>
                <a:defRPr/>
              </a:pPr>
              <a:endParaRPr kumimoji="0" lang="en-CA" sz="1227"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8" name="Picture 1">
              <a:extLst>
                <a:ext uri="{FF2B5EF4-FFF2-40B4-BE49-F238E27FC236}">
                  <a16:creationId xmlns:a16="http://schemas.microsoft.com/office/drawing/2014/main" id="{16788CD7-A7CD-27D9-5134-010657CB36AA}"/>
                </a:ext>
              </a:extLst>
            </p:cNvPr>
            <p:cNvPicPr>
              <a:picLocks noChangeAspect="1" noChangeArrowheads="1"/>
            </p:cNvPicPr>
            <p:nvPr/>
          </p:nvPicPr>
          <p:blipFill>
            <a:blip r:embed="rId17" r:link="rId18">
              <a:biLevel thresh="50000"/>
              <a:extLst>
                <a:ext uri="{28A0092B-C50C-407E-A947-70E740481C1C}">
                  <a14:useLocalDpi xmlns:a14="http://schemas.microsoft.com/office/drawing/2010/main" val="0"/>
                </a:ext>
              </a:extLst>
            </a:blip>
            <a:srcRect/>
            <a:stretch>
              <a:fillRect/>
            </a:stretch>
          </p:blipFill>
          <p:spPr bwMode="auto">
            <a:xfrm>
              <a:off x="12604549" y="2509661"/>
              <a:ext cx="843553" cy="908151"/>
            </a:xfrm>
            <a:prstGeom prst="rect">
              <a:avLst/>
            </a:prstGeom>
            <a:noFill/>
            <a:extLst>
              <a:ext uri="{909E8E84-426E-40DD-AFC4-6F175D3DCCD1}">
                <a14:hiddenFill xmlns:a14="http://schemas.microsoft.com/office/drawing/2010/main">
                  <a:solidFill>
                    <a:srgbClr val="FFFFFF"/>
                  </a:solidFill>
                </a14:hiddenFill>
              </a:ext>
            </a:extLst>
          </p:spPr>
        </p:pic>
      </p:grpSp>
      <p:sp>
        <p:nvSpPr>
          <p:cNvPr id="86" name="TextBox 85">
            <a:extLst>
              <a:ext uri="{FF2B5EF4-FFF2-40B4-BE49-F238E27FC236}">
                <a16:creationId xmlns:a16="http://schemas.microsoft.com/office/drawing/2014/main" id="{478C6815-1A09-5D2B-66D7-DA69E667BDAE}"/>
              </a:ext>
            </a:extLst>
          </p:cNvPr>
          <p:cNvSpPr txBox="1"/>
          <p:nvPr/>
        </p:nvSpPr>
        <p:spPr>
          <a:xfrm>
            <a:off x="1162870" y="1828021"/>
            <a:ext cx="2710742" cy="1221873"/>
          </a:xfrm>
          <a:prstGeom prst="rect">
            <a:avLst/>
          </a:prstGeom>
          <a:noFill/>
        </p:spPr>
        <p:txBody>
          <a:bodyPr wrap="square">
            <a:spAutoFit/>
          </a:bodyPr>
          <a:lstStyle/>
          <a:p>
            <a:pPr marL="0" marR="0" lvl="0" indent="0" algn="ctr" defTabSz="622300" rtl="0" eaLnBrk="1" fontAlgn="auto" latinLnBrk="0" hangingPunct="1">
              <a:lnSpc>
                <a:spcPct val="100000"/>
              </a:lnSpc>
              <a:spcBef>
                <a:spcPct val="0"/>
              </a:spcBef>
              <a:spcAft>
                <a:spcPts val="6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Open Sans"/>
                <a:ea typeface="+mn-ea"/>
                <a:cs typeface="+mn-cs"/>
              </a:rPr>
              <a:t>Disseminate Data &amp; Content</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CA" sz="1200" b="0" i="0" u="none" strike="noStrike" kern="1200" cap="none" spc="0" normalizeH="0" baseline="0" noProof="0">
                <a:ln>
                  <a:noFill/>
                </a:ln>
                <a:solidFill>
                  <a:srgbClr val="FFFFFF"/>
                </a:solidFill>
                <a:effectLst/>
                <a:uLnTx/>
                <a:uFillTx/>
                <a:latin typeface="Open Sans"/>
                <a:ea typeface="Open Sans"/>
                <a:cs typeface="Open Sans"/>
              </a:rPr>
              <a:t>Disseminate data and content in support of CCMEO, NRCan and GC priorities. </a:t>
            </a:r>
            <a:endParaRPr kumimoji="0" lang="en-CA" sz="1200" b="0" i="0" u="none" strike="noStrike" kern="1200" cap="none" spc="0" normalizeH="0" baseline="0" noProof="0">
              <a:ln>
                <a:noFill/>
              </a:ln>
              <a:solidFill>
                <a:srgbClr val="FFFFFF"/>
              </a:solidFill>
              <a:effectLst/>
              <a:uLnTx/>
              <a:uFillTx/>
              <a:latin typeface="Open Sans"/>
              <a:ea typeface="+mn-ea"/>
              <a:cs typeface="+mn-cs"/>
            </a:endParaRPr>
          </a:p>
        </p:txBody>
      </p:sp>
      <p:sp>
        <p:nvSpPr>
          <p:cNvPr id="88" name="TextBox 87">
            <a:extLst>
              <a:ext uri="{FF2B5EF4-FFF2-40B4-BE49-F238E27FC236}">
                <a16:creationId xmlns:a16="http://schemas.microsoft.com/office/drawing/2014/main" id="{55C17DA8-005C-8018-E796-E22F2DA08A96}"/>
              </a:ext>
            </a:extLst>
          </p:cNvPr>
          <p:cNvSpPr txBox="1"/>
          <p:nvPr/>
        </p:nvSpPr>
        <p:spPr>
          <a:xfrm>
            <a:off x="5245914" y="1717517"/>
            <a:ext cx="2766377" cy="1461939"/>
          </a:xfrm>
          <a:prstGeom prst="rect">
            <a:avLst/>
          </a:prstGeom>
          <a:noFill/>
        </p:spPr>
        <p:txBody>
          <a:bodyPr wrap="square">
            <a:spAutoFit/>
          </a:bodyPr>
          <a:lstStyle/>
          <a:p>
            <a:pPr marL="0" marR="0" lvl="0" indent="0" algn="ctr" defTabSz="622300" rtl="0" eaLnBrk="1" fontAlgn="auto" latinLnBrk="0" hangingPunct="1">
              <a:lnSpc>
                <a:spcPct val="100000"/>
              </a:lnSpc>
              <a:spcBef>
                <a:spcPct val="0"/>
              </a:spcBef>
              <a:spcAft>
                <a:spcPts val="6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Open Sans"/>
                <a:ea typeface="+mn-ea"/>
                <a:cs typeface="+mn-cs"/>
              </a:rPr>
              <a:t>Deliver Geomatics Products &amp; Services</a:t>
            </a:r>
          </a:p>
          <a:p>
            <a:pPr marL="0" marR="0" lvl="0" indent="0" algn="ctr" defTabSz="622300" rtl="0" eaLnBrk="1" fontAlgn="auto" latinLnBrk="0" hangingPunct="1">
              <a:lnSpc>
                <a:spcPct val="100000"/>
              </a:lnSpc>
              <a:spcBef>
                <a:spcPct val="0"/>
              </a:spcBef>
              <a:spcAft>
                <a:spcPts val="600"/>
              </a:spcAft>
              <a:buClrTx/>
              <a:buSzTx/>
              <a:buFontTx/>
              <a:buNone/>
              <a:tabLst/>
              <a:defRPr/>
            </a:pPr>
            <a:r>
              <a:rPr kumimoji="0" lang="en-CA" sz="1200" b="0" i="0" u="none" strike="noStrike" kern="1200" cap="none" spc="0" normalizeH="0" baseline="0" noProof="0">
                <a:ln>
                  <a:noFill/>
                </a:ln>
                <a:solidFill>
                  <a:srgbClr val="FFFFFF"/>
                </a:solidFill>
                <a:effectLst/>
                <a:uLnTx/>
                <a:uFillTx/>
                <a:latin typeface="Open Sans"/>
                <a:ea typeface="Open Sans"/>
                <a:cs typeface="Open Sans"/>
              </a:rPr>
              <a:t>Deliver high-quality products and technology, such as the Basemap, the CCMEO Dissemination Toolkit and GeoView.</a:t>
            </a:r>
            <a:endParaRPr kumimoji="0" lang="en-CA" sz="1200" b="0" i="0" u="none" strike="noStrike" kern="1200" cap="none" spc="0" normalizeH="0" baseline="0" noProof="0">
              <a:ln>
                <a:noFill/>
              </a:ln>
              <a:solidFill>
                <a:srgbClr val="FFFFFF"/>
              </a:solidFill>
              <a:effectLst/>
              <a:uLnTx/>
              <a:uFillTx/>
              <a:latin typeface="Open Sans"/>
              <a:ea typeface="+mn-ea"/>
              <a:cs typeface="+mn-cs"/>
            </a:endParaRPr>
          </a:p>
        </p:txBody>
      </p:sp>
      <p:sp>
        <p:nvSpPr>
          <p:cNvPr id="90" name="TextBox 89">
            <a:extLst>
              <a:ext uri="{FF2B5EF4-FFF2-40B4-BE49-F238E27FC236}">
                <a16:creationId xmlns:a16="http://schemas.microsoft.com/office/drawing/2014/main" id="{7F7D85CA-85EE-7E10-DB5D-8FD9DBE5CD1C}"/>
              </a:ext>
            </a:extLst>
          </p:cNvPr>
          <p:cNvSpPr txBox="1"/>
          <p:nvPr/>
        </p:nvSpPr>
        <p:spPr>
          <a:xfrm>
            <a:off x="9180979" y="1842210"/>
            <a:ext cx="2969499" cy="590931"/>
          </a:xfrm>
          <a:prstGeom prst="rect">
            <a:avLst/>
          </a:prstGeom>
          <a:noFill/>
        </p:spPr>
        <p:txBody>
          <a:bodyPr wrap="square">
            <a:sp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Open Sans"/>
                <a:ea typeface="+mn-ea"/>
                <a:cs typeface="+mn-cs"/>
              </a:rPr>
              <a:t>Advance Communication &amp; Engagement </a:t>
            </a:r>
          </a:p>
        </p:txBody>
      </p:sp>
      <p:sp>
        <p:nvSpPr>
          <p:cNvPr id="102" name="TextBox 101">
            <a:extLst>
              <a:ext uri="{FF2B5EF4-FFF2-40B4-BE49-F238E27FC236}">
                <a16:creationId xmlns:a16="http://schemas.microsoft.com/office/drawing/2014/main" id="{B1DE6712-68DD-B825-025C-1F6963C52EB4}"/>
              </a:ext>
            </a:extLst>
          </p:cNvPr>
          <p:cNvSpPr txBox="1"/>
          <p:nvPr/>
        </p:nvSpPr>
        <p:spPr>
          <a:xfrm>
            <a:off x="9375463" y="2441284"/>
            <a:ext cx="2730411" cy="590931"/>
          </a:xfrm>
          <a:prstGeom prst="rect">
            <a:avLst/>
          </a:prstGeom>
          <a:noFill/>
        </p:spPr>
        <p:txBody>
          <a:bodyPr wrap="square">
            <a:sp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Open Sans"/>
                <a:ea typeface="Open Sans"/>
                <a:cs typeface="Open Sans"/>
              </a:rPr>
              <a:t>Engage with stakeholders, partners and users. Deliver exceptional client and user support. </a:t>
            </a:r>
            <a:endParaRPr kumimoji="0" lang="en-CA" sz="1200" b="0" i="0" u="none" strike="noStrike" kern="1200" cap="none" spc="0" normalizeH="0" baseline="0" noProof="0">
              <a:ln>
                <a:noFill/>
              </a:ln>
              <a:solidFill>
                <a:srgbClr val="FFFFFF"/>
              </a:solidFill>
              <a:effectLst/>
              <a:uLnTx/>
              <a:uFillTx/>
              <a:latin typeface="Open Sans"/>
              <a:ea typeface="+mn-ea"/>
              <a:cs typeface="+mn-cs"/>
            </a:endParaRPr>
          </a:p>
        </p:txBody>
      </p:sp>
      <p:sp>
        <p:nvSpPr>
          <p:cNvPr id="14" name="TextBox 13">
            <a:extLst>
              <a:ext uri="{FF2B5EF4-FFF2-40B4-BE49-F238E27FC236}">
                <a16:creationId xmlns:a16="http://schemas.microsoft.com/office/drawing/2014/main" id="{5FFD82C4-CCEC-B3C3-2ABE-55F971AF3D8F}"/>
              </a:ext>
            </a:extLst>
          </p:cNvPr>
          <p:cNvSpPr txBox="1"/>
          <p:nvPr/>
        </p:nvSpPr>
        <p:spPr>
          <a:xfrm>
            <a:off x="104456" y="4995180"/>
            <a:ext cx="11983089"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3C3C3C">
                    <a:lumMod val="50000"/>
                  </a:srgbClr>
                </a:solidFill>
                <a:effectLst/>
                <a:uLnTx/>
                <a:uFillTx/>
                <a:latin typeface="Open Sans"/>
                <a:ea typeface="+mn-ea"/>
                <a:cs typeface="+mn-cs"/>
              </a:rPr>
              <a:t>In 2022, the Federal Geospatial Platform division was reoriented to take on a new role for CCMEO as our </a:t>
            </a:r>
            <a:r>
              <a:rPr kumimoji="0" lang="en-US" sz="1600" b="0" i="1" u="none" strike="noStrike" kern="1200" cap="none" spc="0" normalizeH="0" baseline="0" noProof="0" err="1">
                <a:ln>
                  <a:noFill/>
                </a:ln>
                <a:solidFill>
                  <a:srgbClr val="3C3C3C">
                    <a:lumMod val="50000"/>
                  </a:srgbClr>
                </a:solidFill>
                <a:effectLst/>
                <a:uLnTx/>
                <a:uFillTx/>
                <a:latin typeface="Open Sans"/>
                <a:ea typeface="+mn-ea"/>
                <a:cs typeface="+mn-cs"/>
              </a:rPr>
              <a:t>centre</a:t>
            </a:r>
            <a:r>
              <a:rPr kumimoji="0" lang="en-US" sz="1600" b="0" i="1" u="none" strike="noStrike" kern="1200" cap="none" spc="0" normalizeH="0" baseline="0" noProof="0">
                <a:ln>
                  <a:noFill/>
                </a:ln>
                <a:solidFill>
                  <a:srgbClr val="3C3C3C">
                    <a:lumMod val="50000"/>
                  </a:srgbClr>
                </a:solidFill>
                <a:effectLst/>
                <a:uLnTx/>
                <a:uFillTx/>
                <a:latin typeface="Open Sans"/>
                <a:ea typeface="+mn-ea"/>
                <a:cs typeface="+mn-cs"/>
              </a:rPr>
              <a:t> of expertise for data dissemination. Many of the FGP’s foundational services remain: Depts and partners are still able to publish geospatial data using the FGP’s contributor portal at gcgeo.gc.ca and the GCGeo catalogue &amp; technologies continue to be leveraged by multiple sites including GEO.ca, Canada.ca (Open Maps) and the Open Science and Data Platform (OSDP).  </a:t>
            </a:r>
            <a:endParaRPr kumimoji="0" lang="en-CA" sz="1600" b="0" i="1" u="none" strike="noStrike" kern="1200" cap="none" spc="0" normalizeH="0" baseline="0" noProof="0">
              <a:ln>
                <a:noFill/>
              </a:ln>
              <a:solidFill>
                <a:srgbClr val="3C3C3C">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79183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C8DE5C30-7CE9-2D03-6B46-2BE9911C55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80859"/>
            <a:ext cx="12192000" cy="986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screenshot of a map&#10;&#10;Description automatically generated">
            <a:extLst>
              <a:ext uri="{FF2B5EF4-FFF2-40B4-BE49-F238E27FC236}">
                <a16:creationId xmlns:a16="http://schemas.microsoft.com/office/drawing/2014/main" id="{D953BCA9-29F3-4215-005B-FB2E306995C0}"/>
              </a:ext>
            </a:extLst>
          </p:cNvPr>
          <p:cNvPicPr>
            <a:picLocks noChangeAspect="1"/>
          </p:cNvPicPr>
          <p:nvPr/>
        </p:nvPicPr>
        <p:blipFill rotWithShape="1">
          <a:blip r:embed="rId3"/>
          <a:srcRect l="-828" t="-1" r="-4" b="-5879"/>
          <a:stretch/>
        </p:blipFill>
        <p:spPr>
          <a:xfrm>
            <a:off x="5360275" y="2280138"/>
            <a:ext cx="6383775" cy="3749293"/>
          </a:xfrm>
          <a:prstGeom prst="rect">
            <a:avLst/>
          </a:prstGeom>
          <a:effectLst>
            <a:outerShdw blurRad="114300" sx="101000" sy="101000" algn="ctr" rotWithShape="0">
              <a:prstClr val="black">
                <a:alpha val="27000"/>
              </a:prstClr>
            </a:outerShdw>
          </a:effectLst>
        </p:spPr>
      </p:pic>
      <p:sp>
        <p:nvSpPr>
          <p:cNvPr id="5" name="Content Placeholder 2">
            <a:extLst>
              <a:ext uri="{FF2B5EF4-FFF2-40B4-BE49-F238E27FC236}">
                <a16:creationId xmlns:a16="http://schemas.microsoft.com/office/drawing/2014/main" id="{B6A4D7B4-DDFF-AE1A-3E3E-09436A9D3F23}"/>
              </a:ext>
            </a:extLst>
          </p:cNvPr>
          <p:cNvSpPr txBox="1">
            <a:spLocks/>
          </p:cNvSpPr>
          <p:nvPr/>
        </p:nvSpPr>
        <p:spPr>
          <a:xfrm>
            <a:off x="338549" y="1261276"/>
            <a:ext cx="4302598" cy="4963885"/>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400"/>
              </a:spcAft>
              <a:buClrTx/>
              <a:buSzTx/>
              <a:buFont typeface="Arial" panose="020B0604020202020204" pitchFamily="34" charset="0"/>
              <a:buChar char="•"/>
              <a:tabLst/>
              <a:defRPr/>
            </a:pPr>
            <a:r>
              <a:rPr kumimoji="0" lang="en-CA" sz="2000" b="0" i="0" u="none" strike="noStrike" kern="1200" cap="none" spc="0" normalizeH="0" baseline="0" noProof="0">
                <a:ln>
                  <a:noFill/>
                </a:ln>
                <a:solidFill>
                  <a:prstClr val="black"/>
                </a:solidFill>
                <a:effectLst/>
                <a:uLnTx/>
                <a:uFillTx/>
                <a:latin typeface="Aptos" panose="02110004020202020204"/>
                <a:ea typeface="Open Sans"/>
                <a:cs typeface="Open Sans"/>
              </a:rPr>
              <a:t>CCMEO leveraging GeoAI to deliver on its mandate to maintain Canada’s foundational geospatial data</a:t>
            </a:r>
            <a:endParaRPr kumimoji="0" lang="en-US" sz="2000" b="0" i="0" u="none" strike="noStrike" kern="1200" cap="none" spc="0" normalizeH="0" baseline="0" noProof="0">
              <a:ln>
                <a:noFill/>
              </a:ln>
              <a:solidFill>
                <a:prstClr val="black"/>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4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110004020202020204"/>
                <a:ea typeface="+mn-ea"/>
                <a:cs typeface="Calibri"/>
              </a:rPr>
              <a:t>Spatio-temporal data series created using artificial intelligence.  </a:t>
            </a:r>
            <a:endParaRPr kumimoji="0" lang="en-US" sz="2000" b="0" i="0" u="none" strike="noStrike" kern="1200" cap="none" spc="0" normalizeH="0" baseline="0" noProof="0">
              <a:ln>
                <a:noFill/>
              </a:ln>
              <a:solidFill>
                <a:prstClr val="black"/>
              </a:solidFill>
              <a:effectLst/>
              <a:uLnTx/>
              <a:uFillTx/>
              <a:latin typeface="Aptos" panose="02110004020202020204"/>
              <a:ea typeface="+mn-ea"/>
              <a:cs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4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ptos" panose="02110004020202020204"/>
                <a:ea typeface="+mn-ea"/>
                <a:cs typeface="+mn-cs"/>
              </a:rPr>
              <a:t>A collection of geographic features that are:</a:t>
            </a:r>
            <a:endParaRPr kumimoji="0" lang="en-US" sz="2000" b="0" i="0" u="none" strike="noStrike" kern="1200" cap="none" spc="0" normalizeH="0" baseline="0" noProof="0">
              <a:ln>
                <a:noFill/>
              </a:ln>
              <a:solidFill>
                <a:srgbClr val="000000"/>
              </a:solidFill>
              <a:effectLst/>
              <a:uLnTx/>
              <a:uFillTx/>
              <a:latin typeface="Aptos" panose="02110004020202020204"/>
              <a:ea typeface="+mn-ea"/>
              <a:cs typeface="Calibri"/>
            </a:endParaRPr>
          </a:p>
          <a:p>
            <a:pPr marL="685800" marR="0" lvl="1" indent="-228600" algn="l" defTabSz="914400" rtl="0" eaLnBrk="1" fontAlgn="auto" latinLnBrk="0" hangingPunct="1">
              <a:lnSpc>
                <a:spcPct val="90000"/>
              </a:lnSpc>
              <a:spcBef>
                <a:spcPts val="500"/>
              </a:spcBef>
              <a:spcAft>
                <a:spcPts val="4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ptos" panose="02110004020202020204"/>
                <a:ea typeface="+mn-ea"/>
                <a:cs typeface="+mn-cs"/>
              </a:rPr>
              <a:t>natural or artificial, like roads, buildings, lakes and rivers, and more</a:t>
            </a:r>
            <a:endParaRPr kumimoji="0" lang="en-US" sz="1800" b="0" i="0" u="none" strike="noStrike" kern="1200" cap="none" spc="0" normalizeH="0" baseline="0" noProof="0">
              <a:ln>
                <a:noFill/>
              </a:ln>
              <a:solidFill>
                <a:srgbClr val="000000"/>
              </a:solidFill>
              <a:effectLst/>
              <a:uLnTx/>
              <a:uFillTx/>
              <a:latin typeface="Aptos" panose="02110004020202020204"/>
              <a:ea typeface="+mn-ea"/>
              <a:cs typeface="Calibri"/>
            </a:endParaRPr>
          </a:p>
          <a:p>
            <a:pPr marL="685800" marR="0" lvl="1" indent="-228600" algn="l" defTabSz="914400" rtl="0" eaLnBrk="1" fontAlgn="auto" latinLnBrk="0" hangingPunct="1">
              <a:lnSpc>
                <a:spcPct val="90000"/>
              </a:lnSpc>
              <a:spcBef>
                <a:spcPts val="500"/>
              </a:spcBef>
              <a:spcAft>
                <a:spcPts val="4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ptos" panose="02110004020202020204"/>
                <a:ea typeface="+mn-ea"/>
                <a:cs typeface="+mn-cs"/>
              </a:rPr>
              <a:t>identified from various sources such as aerial or satellite images</a:t>
            </a:r>
            <a:endParaRPr kumimoji="0" lang="en-US" sz="1800" b="0" i="0" u="none" strike="noStrike" kern="1200" cap="none" spc="0" normalizeH="0" baseline="0" noProof="0">
              <a:ln>
                <a:noFill/>
              </a:ln>
              <a:solidFill>
                <a:srgbClr val="000000"/>
              </a:solidFill>
              <a:effectLst/>
              <a:uLnTx/>
              <a:uFillTx/>
              <a:latin typeface="Aptos" panose="02110004020202020204"/>
              <a:ea typeface="+mn-ea"/>
              <a:cs typeface="Calibri"/>
            </a:endParaRPr>
          </a:p>
          <a:p>
            <a:pPr marL="685800" marR="0" lvl="1" indent="-228600" algn="l" defTabSz="914400" rtl="0" eaLnBrk="1" fontAlgn="auto" latinLnBrk="0" hangingPunct="1">
              <a:lnSpc>
                <a:spcPct val="90000"/>
              </a:lnSpc>
              <a:spcBef>
                <a:spcPts val="500"/>
              </a:spcBef>
              <a:spcAft>
                <a:spcPts val="4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ptos" panose="02110004020202020204"/>
                <a:ea typeface="+mn-ea"/>
                <a:cs typeface="+mn-cs"/>
              </a:rPr>
              <a:t>automatically extracted by machine learning algorithms</a:t>
            </a:r>
            <a:endParaRPr kumimoji="0" lang="en-US" sz="1800" b="0" i="0" u="none" strike="noStrike" kern="1200" cap="none" spc="0" normalizeH="0" baseline="0" noProof="0">
              <a:ln>
                <a:noFill/>
              </a:ln>
              <a:solidFill>
                <a:srgbClr val="000000"/>
              </a:solidFill>
              <a:effectLst/>
              <a:uLnTx/>
              <a:uFillTx/>
              <a:latin typeface="Aptos" panose="02110004020202020204"/>
              <a:ea typeface="+mn-ea"/>
              <a:cs typeface="Calibri"/>
            </a:endParaRPr>
          </a:p>
          <a:p>
            <a:pPr marL="228600" marR="0" lvl="0" indent="-228600" algn="l" defTabSz="914400" rtl="0" eaLnBrk="1" fontAlgn="auto" latinLnBrk="0" hangingPunct="1">
              <a:lnSpc>
                <a:spcPct val="90000"/>
              </a:lnSpc>
              <a:spcBef>
                <a:spcPts val="1000"/>
              </a:spcBef>
              <a:spcAft>
                <a:spcPts val="4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ptos" panose="02110004020202020204"/>
                <a:ea typeface="+mn-ea"/>
                <a:cs typeface="+mn-cs"/>
              </a:rPr>
              <a:t>Enables the ability to identify trends and changes over time to provide a wealth of opportunities to data users.</a:t>
            </a:r>
            <a:endParaRPr kumimoji="0" lang="en-US" sz="2000" b="0" i="0" u="none" strike="noStrike" kern="1200" cap="none" spc="0" normalizeH="0" baseline="0" noProof="0">
              <a:ln>
                <a:noFill/>
              </a:ln>
              <a:solidFill>
                <a:prstClr val="black"/>
              </a:solidFill>
              <a:effectLst/>
              <a:uLnTx/>
              <a:uFillTx/>
              <a:latin typeface="Aptos" panose="02110004020202020204"/>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400"/>
              </a:spcAft>
              <a:buClrTx/>
              <a:buSzTx/>
              <a:buFont typeface="Arial" panose="020B0604020202020204" pitchFamily="34" charset="0"/>
              <a:buNone/>
              <a:tabLst/>
              <a:defRPr/>
            </a:pPr>
            <a:endParaRPr kumimoji="0" lang="en-CA" sz="2400" b="0" i="0" u="none" strike="noStrike" kern="1200" cap="none" spc="0" normalizeH="0" baseline="0" noProof="0">
              <a:ln>
                <a:noFill/>
              </a:ln>
              <a:solidFill>
                <a:prstClr val="black"/>
              </a:solidFill>
              <a:effectLst/>
              <a:uLnTx/>
              <a:uFillTx/>
              <a:latin typeface="Aptos" panose="02110004020202020204"/>
              <a:ea typeface="+mn-ea"/>
              <a:cs typeface="Calibri" panose="020F0502020204030204"/>
            </a:endParaRPr>
          </a:p>
        </p:txBody>
      </p:sp>
      <p:sp>
        <p:nvSpPr>
          <p:cNvPr id="8" name="Rectangle: Rounded Corners 7">
            <a:extLst>
              <a:ext uri="{FF2B5EF4-FFF2-40B4-BE49-F238E27FC236}">
                <a16:creationId xmlns:a16="http://schemas.microsoft.com/office/drawing/2014/main" id="{6C4F93A0-2B03-DF77-041B-20CC7337D28E}"/>
              </a:ext>
            </a:extLst>
          </p:cNvPr>
          <p:cNvSpPr/>
          <p:nvPr/>
        </p:nvSpPr>
        <p:spPr>
          <a:xfrm>
            <a:off x="5583674" y="714424"/>
            <a:ext cx="4378576" cy="1013195"/>
          </a:xfrm>
          <a:prstGeom prst="roundRect">
            <a:avLst>
              <a:gd name="adj" fmla="val 50000"/>
            </a:avLst>
          </a:prstGeom>
          <a:solidFill>
            <a:srgbClr val="80C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A6B93878-7022-B43E-A9CF-07131CC8F8DD}"/>
              </a:ext>
            </a:extLst>
          </p:cNvPr>
          <p:cNvGrpSpPr/>
          <p:nvPr/>
        </p:nvGrpSpPr>
        <p:grpSpPr>
          <a:xfrm>
            <a:off x="5661833" y="700481"/>
            <a:ext cx="4293857" cy="938552"/>
            <a:chOff x="7822870" y="2693723"/>
            <a:chExt cx="4293857" cy="949810"/>
          </a:xfrm>
        </p:grpSpPr>
        <p:grpSp>
          <p:nvGrpSpPr>
            <p:cNvPr id="10" name="Group 9">
              <a:extLst>
                <a:ext uri="{FF2B5EF4-FFF2-40B4-BE49-F238E27FC236}">
                  <a16:creationId xmlns:a16="http://schemas.microsoft.com/office/drawing/2014/main" id="{7A5F397D-9E3A-E1F1-7F84-713448A1443A}"/>
                </a:ext>
              </a:extLst>
            </p:cNvPr>
            <p:cNvGrpSpPr/>
            <p:nvPr/>
          </p:nvGrpSpPr>
          <p:grpSpPr>
            <a:xfrm>
              <a:off x="7822870" y="2693723"/>
              <a:ext cx="4293857" cy="949810"/>
              <a:chOff x="5285494" y="63642"/>
              <a:chExt cx="6753426" cy="1477100"/>
            </a:xfrm>
          </p:grpSpPr>
          <p:sp>
            <p:nvSpPr>
              <p:cNvPr id="12" name="Rectangle: Rounded Corners 11">
                <a:extLst>
                  <a:ext uri="{FF2B5EF4-FFF2-40B4-BE49-F238E27FC236}">
                    <a16:creationId xmlns:a16="http://schemas.microsoft.com/office/drawing/2014/main" id="{BA4B1E30-E98B-F52C-DA8C-1DBF1DC0F043}"/>
                  </a:ext>
                </a:extLst>
              </p:cNvPr>
              <p:cNvSpPr/>
              <p:nvPr/>
            </p:nvSpPr>
            <p:spPr>
              <a:xfrm>
                <a:off x="5346111" y="454005"/>
                <a:ext cx="6511907" cy="984441"/>
              </a:xfrm>
              <a:prstGeom prst="roundRect">
                <a:avLst>
                  <a:gd name="adj" fmla="val 50000"/>
                </a:avLst>
              </a:prstGeom>
              <a:solidFill>
                <a:srgbClr val="80C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552469CC-AD4E-C1EC-1691-606FD2134B1C}"/>
                  </a:ext>
                </a:extLst>
              </p:cNvPr>
              <p:cNvSpPr/>
              <p:nvPr/>
            </p:nvSpPr>
            <p:spPr>
              <a:xfrm>
                <a:off x="5285494" y="63642"/>
                <a:ext cx="6753426" cy="1477100"/>
              </a:xfrm>
              <a:prstGeom prst="roundRect">
                <a:avLst>
                  <a:gd name="adj" fmla="val 50000"/>
                </a:avLst>
              </a:prstGeom>
              <a:solidFill>
                <a:srgbClr val="E7F4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29">
                <a:extLst>
                  <a:ext uri="{FF2B5EF4-FFF2-40B4-BE49-F238E27FC236}">
                    <a16:creationId xmlns:a16="http://schemas.microsoft.com/office/drawing/2014/main" id="{1E607F71-BE1F-D0D8-D150-6F86182D5D32}"/>
                  </a:ext>
                </a:extLst>
              </p:cNvPr>
              <p:cNvSpPr>
                <a:spLocks noChangeArrowheads="1"/>
              </p:cNvSpPr>
              <p:nvPr/>
            </p:nvSpPr>
            <p:spPr bwMode="auto">
              <a:xfrm>
                <a:off x="5608999" y="471502"/>
                <a:ext cx="709904" cy="709904"/>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1" name="Graphic 10" descr="Earth globe: Americas with solid fill">
              <a:extLst>
                <a:ext uri="{FF2B5EF4-FFF2-40B4-BE49-F238E27FC236}">
                  <a16:creationId xmlns:a16="http://schemas.microsoft.com/office/drawing/2014/main" id="{62049514-D35B-CEBF-6D56-F1D3C125F3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30737" y="2874405"/>
              <a:ext cx="638265" cy="611407"/>
            </a:xfrm>
            <a:prstGeom prst="rect">
              <a:avLst/>
            </a:prstGeom>
          </p:spPr>
        </p:pic>
      </p:grpSp>
      <p:sp>
        <p:nvSpPr>
          <p:cNvPr id="15" name="TextBox 14">
            <a:extLst>
              <a:ext uri="{FF2B5EF4-FFF2-40B4-BE49-F238E27FC236}">
                <a16:creationId xmlns:a16="http://schemas.microsoft.com/office/drawing/2014/main" id="{6860A5A1-561B-3C8B-D43B-3361B99B6BAC}"/>
              </a:ext>
            </a:extLst>
          </p:cNvPr>
          <p:cNvSpPr txBox="1"/>
          <p:nvPr/>
        </p:nvSpPr>
        <p:spPr>
          <a:xfrm>
            <a:off x="6251900" y="893014"/>
            <a:ext cx="349664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Calibri"/>
              </a:rPr>
              <a:t>150K km2 released October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Calibri"/>
              </a:rPr>
              <a:t>100K km2 coming February 2024</a:t>
            </a:r>
          </a:p>
        </p:txBody>
      </p:sp>
      <p:sp>
        <p:nvSpPr>
          <p:cNvPr id="16" name="Title 1">
            <a:extLst>
              <a:ext uri="{FF2B5EF4-FFF2-40B4-BE49-F238E27FC236}">
                <a16:creationId xmlns:a16="http://schemas.microsoft.com/office/drawing/2014/main" id="{E1F0D3B7-3ABA-947A-D81C-23F5B2C358A8}"/>
              </a:ext>
            </a:extLst>
          </p:cNvPr>
          <p:cNvSpPr txBox="1">
            <a:spLocks/>
          </p:cNvSpPr>
          <p:nvPr/>
        </p:nvSpPr>
        <p:spPr>
          <a:xfrm>
            <a:off x="338549" y="171861"/>
            <a:ext cx="10168128" cy="1179576"/>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Aptos Display" panose="02110004020202020204"/>
                <a:ea typeface="+mj-ea"/>
                <a:cs typeface="+mj-cs"/>
              </a:rPr>
              <a:t>GeoAI Data Series</a:t>
            </a:r>
            <a:endParaRPr kumimoji="0" lang="en-CA" sz="4800" b="0" i="0" u="none" strike="noStrike" kern="1200" cap="none" spc="0" normalizeH="0" baseline="0" noProof="0">
              <a:ln>
                <a:noFill/>
              </a:ln>
              <a:solidFill>
                <a:prstClr val="black"/>
              </a:solidFill>
              <a:effectLst/>
              <a:uLnTx/>
              <a:uFillTx/>
              <a:latin typeface="Aptos Display" panose="02110004020202020204"/>
              <a:ea typeface="+mj-ea"/>
              <a:cs typeface="+mj-cs"/>
            </a:endParaRPr>
          </a:p>
        </p:txBody>
      </p:sp>
      <p:grpSp>
        <p:nvGrpSpPr>
          <p:cNvPr id="17" name="Group 16">
            <a:extLst>
              <a:ext uri="{FF2B5EF4-FFF2-40B4-BE49-F238E27FC236}">
                <a16:creationId xmlns:a16="http://schemas.microsoft.com/office/drawing/2014/main" id="{6C672E36-D95C-D22C-5B44-6564C40422CB}"/>
              </a:ext>
            </a:extLst>
          </p:cNvPr>
          <p:cNvGrpSpPr/>
          <p:nvPr/>
        </p:nvGrpSpPr>
        <p:grpSpPr>
          <a:xfrm>
            <a:off x="10181074" y="362804"/>
            <a:ext cx="1479965" cy="1726391"/>
            <a:chOff x="10199709" y="325749"/>
            <a:chExt cx="1542019" cy="1798778"/>
          </a:xfrm>
        </p:grpSpPr>
        <p:pic>
          <p:nvPicPr>
            <p:cNvPr id="18" name="E45306B2-E5F0-4031-9C7B-634F00636987">
              <a:extLst>
                <a:ext uri="{FF2B5EF4-FFF2-40B4-BE49-F238E27FC236}">
                  <a16:creationId xmlns:a16="http://schemas.microsoft.com/office/drawing/2014/main" id="{566470AD-0503-4A08-4039-43DB14DC6D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99709" y="325749"/>
              <a:ext cx="1542019" cy="179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A47A1234-DBFC-22E2-1C8D-2F93C387B48B}"/>
                </a:ext>
              </a:extLst>
            </p:cNvPr>
            <p:cNvSpPr/>
            <p:nvPr/>
          </p:nvSpPr>
          <p:spPr>
            <a:xfrm>
              <a:off x="10498251" y="1828800"/>
              <a:ext cx="1002450" cy="28280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7" name="Group 6">
            <a:extLst>
              <a:ext uri="{FF2B5EF4-FFF2-40B4-BE49-F238E27FC236}">
                <a16:creationId xmlns:a16="http://schemas.microsoft.com/office/drawing/2014/main" id="{4E36BC1C-614B-3F4D-14E7-E1A22CDC2E04}"/>
              </a:ext>
            </a:extLst>
          </p:cNvPr>
          <p:cNvGrpSpPr/>
          <p:nvPr/>
        </p:nvGrpSpPr>
        <p:grpSpPr>
          <a:xfrm>
            <a:off x="98659" y="68527"/>
            <a:ext cx="430212" cy="422360"/>
            <a:chOff x="624441" y="2438418"/>
            <a:chExt cx="430212" cy="422360"/>
          </a:xfrm>
        </p:grpSpPr>
        <p:sp>
          <p:nvSpPr>
            <p:cNvPr id="21" name="Oval 20">
              <a:extLst>
                <a:ext uri="{FF2B5EF4-FFF2-40B4-BE49-F238E27FC236}">
                  <a16:creationId xmlns:a16="http://schemas.microsoft.com/office/drawing/2014/main" id="{F12DC12B-73B2-92FD-DFFA-5493FEBC307B}"/>
                </a:ext>
              </a:extLst>
            </p:cNvPr>
            <p:cNvSpPr/>
            <p:nvPr/>
          </p:nvSpPr>
          <p:spPr>
            <a:xfrm>
              <a:off x="624441" y="2438418"/>
              <a:ext cx="422360" cy="422360"/>
            </a:xfrm>
            <a:prstGeom prst="ellipse">
              <a:avLst/>
            </a:prstGeom>
            <a:gradFill>
              <a:gsLst>
                <a:gs pos="0">
                  <a:srgbClr val="25ACF7"/>
                </a:gs>
                <a:gs pos="50000">
                  <a:srgbClr val="099FF0"/>
                </a:gs>
                <a:gs pos="100000">
                  <a:srgbClr val="0887CE"/>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150" b="1" i="0" u="none" strike="noStrike" kern="1200" cap="none" spc="0" normalizeH="0" baseline="0" noProof="0">
                <a:ln>
                  <a:noFill/>
                </a:ln>
                <a:solidFill>
                  <a:prstClr val="white"/>
                </a:solidFill>
                <a:effectLst/>
                <a:uLnTx/>
                <a:uFillTx/>
                <a:latin typeface="Open Sans"/>
                <a:ea typeface="+mn-ea"/>
                <a:cs typeface="+mn-cs"/>
              </a:endParaRPr>
            </a:p>
          </p:txBody>
        </p:sp>
        <p:sp>
          <p:nvSpPr>
            <p:cNvPr id="22" name="TextBox 21">
              <a:extLst>
                <a:ext uri="{FF2B5EF4-FFF2-40B4-BE49-F238E27FC236}">
                  <a16:creationId xmlns:a16="http://schemas.microsoft.com/office/drawing/2014/main" id="{4729D54D-63B3-D6A3-EC3D-0C644BBE7F89}"/>
                </a:ext>
              </a:extLst>
            </p:cNvPr>
            <p:cNvSpPr txBox="1"/>
            <p:nvPr/>
          </p:nvSpPr>
          <p:spPr>
            <a:xfrm>
              <a:off x="632293" y="2485463"/>
              <a:ext cx="4223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30</a:t>
              </a:r>
              <a:endParaRPr kumimoji="0" lang="en-CA"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31754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C07C83-A555-A926-075D-741AB04F8AB8}"/>
              </a:ext>
            </a:extLst>
          </p:cNvPr>
          <p:cNvSpPr>
            <a:spLocks/>
          </p:cNvSpPr>
          <p:nvPr/>
        </p:nvSpPr>
        <p:spPr>
          <a:xfrm>
            <a:off x="3604701" y="0"/>
            <a:ext cx="8587298" cy="4171950"/>
          </a:xfrm>
          <a:prstGeom prst="rect">
            <a:avLst/>
          </a:prstGeom>
          <a:solidFill>
            <a:srgbClr val="DD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DFEE0899-4E67-BE6A-90B9-0A3F9962BF58}"/>
              </a:ext>
            </a:extLst>
          </p:cNvPr>
          <p:cNvSpPr>
            <a:spLocks/>
          </p:cNvSpPr>
          <p:nvPr/>
        </p:nvSpPr>
        <p:spPr>
          <a:xfrm>
            <a:off x="3604701" y="4171950"/>
            <a:ext cx="8587298" cy="2686049"/>
          </a:xfrm>
          <a:prstGeom prst="rect">
            <a:avLst/>
          </a:prstGeom>
          <a:solidFill>
            <a:srgbClr val="00A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DE3065F9-1C5A-1A32-4B54-D62D92E25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2940" y="635023"/>
            <a:ext cx="2576902" cy="5203216"/>
          </a:xfrm>
          <a:prstGeom prst="rect">
            <a:avLst/>
          </a:prstGeom>
        </p:spPr>
      </p:pic>
      <p:sp>
        <p:nvSpPr>
          <p:cNvPr id="20" name="TextBox 19">
            <a:extLst>
              <a:ext uri="{FF2B5EF4-FFF2-40B4-BE49-F238E27FC236}">
                <a16:creationId xmlns:a16="http://schemas.microsoft.com/office/drawing/2014/main" id="{05D365E4-4CFC-DE18-8ED5-DFAF3651B877}"/>
              </a:ext>
            </a:extLst>
          </p:cNvPr>
          <p:cNvSpPr txBox="1"/>
          <p:nvPr/>
        </p:nvSpPr>
        <p:spPr>
          <a:xfrm>
            <a:off x="35195" y="16116"/>
            <a:ext cx="35589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A9F7"/>
                </a:solidFill>
                <a:effectLst/>
                <a:uLnTx/>
                <a:uFillTx/>
                <a:latin typeface="Calibri Light" panose="020F0302020204030204" pitchFamily="34" charset="0"/>
                <a:ea typeface="Roboto" panose="02000000000000000000" pitchFamily="2" charset="0"/>
                <a:cs typeface="Calibri Light" panose="020F0302020204030204" pitchFamily="34" charset="0"/>
              </a:rPr>
              <a:t>How we support initiative pages through Social Media</a:t>
            </a:r>
            <a:endParaRPr kumimoji="0" lang="en-ID" sz="2400" b="1" i="0" u="none" strike="noStrike" kern="1200" cap="none" spc="0" normalizeH="0" baseline="0" noProof="0">
              <a:ln>
                <a:noFill/>
              </a:ln>
              <a:solidFill>
                <a:srgbClr val="00A9F7"/>
              </a:solidFill>
              <a:effectLst/>
              <a:uLnTx/>
              <a:uFillTx/>
              <a:latin typeface="Calibri Light" panose="020F0302020204030204" pitchFamily="34" charset="0"/>
              <a:ea typeface="Roboto" panose="02000000000000000000" pitchFamily="2" charset="0"/>
              <a:cs typeface="Calibri Light" panose="020F0302020204030204" pitchFamily="34" charset="0"/>
            </a:endParaRPr>
          </a:p>
        </p:txBody>
      </p:sp>
      <p:sp>
        <p:nvSpPr>
          <p:cNvPr id="21" name="TextBox 20">
            <a:extLst>
              <a:ext uri="{FF2B5EF4-FFF2-40B4-BE49-F238E27FC236}">
                <a16:creationId xmlns:a16="http://schemas.microsoft.com/office/drawing/2014/main" id="{6E65E018-FBDC-EF4A-5C6C-A43F4EC5B813}"/>
              </a:ext>
            </a:extLst>
          </p:cNvPr>
          <p:cNvSpPr txBox="1"/>
          <p:nvPr/>
        </p:nvSpPr>
        <p:spPr>
          <a:xfrm>
            <a:off x="100858" y="962252"/>
            <a:ext cx="3324805"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Posts on Critical Minerals Initiative page on GEO.ca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13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Facebook: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EN:</a:t>
            </a:r>
            <a:r>
              <a:rPr kumimoji="0" lang="en-US" sz="1300" b="0" i="0" u="none" strike="noStrike" kern="1200" cap="none" spc="0" normalizeH="0" baseline="0" noProof="0" err="1">
                <a:ln>
                  <a:noFill/>
                </a:ln>
                <a:solidFill>
                  <a:srgbClr val="0563C1"/>
                </a:solidFill>
                <a:effectLst/>
                <a:uLnTx/>
                <a:uFillTx/>
                <a:latin typeface="Arial" panose="020B0604020202020204" pitchFamily="34" charset="0"/>
                <a:ea typeface="+mn-ea"/>
                <a:cs typeface="Arial" panose="020B0604020202020204" pitchFamily="34" charset="0"/>
                <a:hlinkClick r:id="rId4" tooltip="https://can01.safelinks.protection.outlook.com/?url=https%3a%2f%2fwww.facebook.com%2f291828829612329%2fposts%2f916073590521180&amp;data=05%7c02%7cjenny.wilsonsewell%40nrcan-rncan.gc.ca%7c3d6bb8b4bc554a18765e08dc3e19e881%7c05c95b3390ca49d5b644288b930b912b%7c0%7c0%7c638453528194249207%7cunknown%7ctwfpbgzsb3d8eyjwijoimc4wljawmdailcjqijoiv2lumziilcjbtii6ik1hawwilcjxvci6mn0%3d%7c0%7c%7c%7c&amp;sdata=fmw6mymnmyt01rbpdw4jibonogfpgkrityyshwabi2k%3d&amp;reserved=0">
                  <a:extLst>
                    <a:ext uri="{A12FA001-AC4F-418D-AE19-62706E023703}">
                      <ahyp:hlinkClr xmlns:ahyp="http://schemas.microsoft.com/office/drawing/2018/hyperlinkcolor" val="tx"/>
                    </a:ext>
                  </a:extLst>
                </a:hlinkClick>
              </a:rPr>
              <a:t>https</a:t>
            </a:r>
            <a:r>
              <a:rPr kumimoji="0" lang="en-US" sz="1300" b="0" i="0" u="none" strike="noStrike" kern="1200" cap="none" spc="0" normalizeH="0" baseline="0" noProof="0">
                <a:ln>
                  <a:noFill/>
                </a:ln>
                <a:solidFill>
                  <a:srgbClr val="00A9F7"/>
                </a:solidFill>
                <a:effectLst/>
                <a:uLnTx/>
                <a:uFillTx/>
                <a:latin typeface="Arial" panose="020B0604020202020204" pitchFamily="34" charset="0"/>
                <a:ea typeface="+mn-ea"/>
                <a:cs typeface="Arial" panose="020B0604020202020204" pitchFamily="34" charset="0"/>
                <a:hlinkClick r:id="rId4" tooltip="https://can01.safelinks.protection.outlook.com/?url=https%3a%2f%2fwww.facebook.com%2f291828829612329%2fposts%2f916073590521180&amp;data=05%7c02%7cjenny.wilsonsewell%40nrcan-rncan.gc.ca%7c3d6bb8b4bc554a18765e08dc3e19e881%7c05c95b3390ca49d5b644288b930b912b%7c0%7c0%7c638453528194249207%7cunknown%7ctwfpbgzsb3d8eyjwijoimc4wljawmdailcjqijoiv2lumziilcjbtii6ik1hawwilcjxvci6mn0%3d%7c0%7c%7c%7c&amp;sdata=fmw6mymnmyt01rbpdw4jibonogfpgkrityyshwabi2k%3d&amp;reserved=0">
                  <a:extLst>
                    <a:ext uri="{A12FA001-AC4F-418D-AE19-62706E023703}">
                      <ahyp:hlinkClr xmlns:ahyp="http://schemas.microsoft.com/office/drawing/2018/hyperlinkcolor" val="tx"/>
                    </a:ext>
                  </a:extLst>
                </a:hlinkClick>
              </a:rPr>
              <a:t>://www.facebook.com/291828829612329/posts/916073590521180</a:t>
            </a:r>
            <a:endParaRPr kumimoji="0" lang="en-US" sz="1300" b="0" i="0" u="none" strike="noStrike" kern="1200" cap="none" spc="0" normalizeH="0" baseline="0" noProof="0">
              <a:ln>
                <a:noFill/>
              </a:ln>
              <a:solidFill>
                <a:srgbClr val="00A9F7"/>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FR:</a:t>
            </a:r>
            <a:r>
              <a:rPr kumimoji="0" lang="en-US" sz="1300" b="0" i="0" u="none" strike="noStrike" kern="1200" cap="none" spc="0" normalizeH="0" baseline="0" noProof="0" err="1">
                <a:ln>
                  <a:noFill/>
                </a:ln>
                <a:solidFill>
                  <a:srgbClr val="0563C1"/>
                </a:solidFill>
                <a:effectLst/>
                <a:uLnTx/>
                <a:uFillTx/>
                <a:latin typeface="Arial" panose="020B0604020202020204" pitchFamily="34" charset="0"/>
                <a:ea typeface="+mn-ea"/>
                <a:cs typeface="Arial" panose="020B0604020202020204" pitchFamily="34" charset="0"/>
                <a:hlinkClick r:id="rId5" tooltip="https://www.facebook.com/260058766139220/posts/797224035756021">
                  <a:extLst>
                    <a:ext uri="{A12FA001-AC4F-418D-AE19-62706E023703}">
                      <ahyp:hlinkClr xmlns:ahyp="http://schemas.microsoft.com/office/drawing/2018/hyperlinkcolor" val="tx"/>
                    </a:ext>
                  </a:extLst>
                </a:hlinkClick>
              </a:rPr>
              <a:t>https</a:t>
            </a:r>
            <a:r>
              <a:rPr kumimoji="0" lang="en-US" sz="1300" b="0" i="0" u="none" strike="noStrike" kern="1200" cap="none" spc="0" normalizeH="0" baseline="0" noProof="0">
                <a:ln>
                  <a:noFill/>
                </a:ln>
                <a:solidFill>
                  <a:srgbClr val="00A9F7"/>
                </a:solidFill>
                <a:effectLst/>
                <a:uLnTx/>
                <a:uFillTx/>
                <a:latin typeface="Arial" panose="020B0604020202020204" pitchFamily="34" charset="0"/>
                <a:ea typeface="+mn-ea"/>
                <a:cs typeface="Arial" panose="020B0604020202020204" pitchFamily="34" charset="0"/>
                <a:hlinkClick r:id="rId5" tooltip="https://www.facebook.com/260058766139220/posts/797224035756021">
                  <a:extLst>
                    <a:ext uri="{A12FA001-AC4F-418D-AE19-62706E023703}">
                      <ahyp:hlinkClr xmlns:ahyp="http://schemas.microsoft.com/office/drawing/2018/hyperlinkcolor" val="tx"/>
                    </a:ext>
                  </a:extLst>
                </a:hlinkClick>
              </a:rPr>
              <a:t>://www.facebook.com/260058766139220/posts/797224035756021</a:t>
            </a:r>
            <a:endParaRPr kumimoji="0" lang="en-US" sz="1300" b="0" i="0" u="none" strike="noStrike" kern="1200" cap="none" spc="0" normalizeH="0" baseline="0" noProof="0">
              <a:ln>
                <a:noFill/>
              </a:ln>
              <a:solidFill>
                <a:srgbClr val="00A9F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LinkedIn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EN:</a:t>
            </a:r>
            <a:r>
              <a:rPr kumimoji="0" lang="en-US" sz="1300" b="0" i="0" u="none" strike="noStrike" kern="1200" cap="none" spc="0" normalizeH="0" baseline="0" noProof="0" err="1">
                <a:ln>
                  <a:noFill/>
                </a:ln>
                <a:solidFill>
                  <a:srgbClr val="0563C1"/>
                </a:solidFill>
                <a:effectLst/>
                <a:uLnTx/>
                <a:uFillTx/>
                <a:latin typeface="Arial" panose="020B0604020202020204" pitchFamily="34" charset="0"/>
                <a:ea typeface="+mn-ea"/>
                <a:cs typeface="Arial" panose="020B0604020202020204" pitchFamily="34" charset="0"/>
                <a:hlinkClick r:id="rId6" tooltip="https://can01.safelinks.protection.outlook.com/?url=https%3a%2f%2fwww.linkedin.com%2ffeed%2fupdate%2furn%3ali%3ashare%3a7171230451943096321&amp;data=05%7c02%7cjenny.wilsonsewell%40nrcan-rncan.gc.ca%7c3d6bb8b4bc554a18765e08dc3e19e881%7c05c95b3390ca49d5b644288b930b912b%7c0%7c0%7c638453528194283017%7cunknown%7ctwfpbgzsb3d8eyjwijoimc4wljawmdailcjqijoiv2lumziilcjbtii6ik1hawwilcjxvci6mn0%3d%7c0%7c%7c%7c&amp;sdata=unpkrovoxf9blxllgcbtxpdutszpxyprl4eeqhdto%2fs%3d&amp;reserved=0">
                  <a:extLst>
                    <a:ext uri="{A12FA001-AC4F-418D-AE19-62706E023703}">
                      <ahyp:hlinkClr xmlns:ahyp="http://schemas.microsoft.com/office/drawing/2018/hyperlinkcolor" val="tx"/>
                    </a:ext>
                  </a:extLst>
                </a:hlinkClick>
              </a:rPr>
              <a:t>https</a:t>
            </a:r>
            <a:r>
              <a:rPr kumimoji="0" lang="en-US" sz="1300" b="0" i="0" u="none" strike="noStrike" kern="1200" cap="none" spc="0" normalizeH="0" baseline="0" noProof="0">
                <a:ln>
                  <a:noFill/>
                </a:ln>
                <a:solidFill>
                  <a:srgbClr val="00A9F7"/>
                </a:solidFill>
                <a:effectLst/>
                <a:uLnTx/>
                <a:uFillTx/>
                <a:latin typeface="Arial" panose="020B0604020202020204" pitchFamily="34" charset="0"/>
                <a:ea typeface="+mn-ea"/>
                <a:cs typeface="Arial" panose="020B0604020202020204" pitchFamily="34" charset="0"/>
                <a:hlinkClick r:id="rId6" tooltip="https://can01.safelinks.protection.outlook.com/?url=https%3a%2f%2fwww.linkedin.com%2ffeed%2fupdate%2furn%3ali%3ashare%3a7171230451943096321&amp;data=05%7c02%7cjenny.wilsonsewell%40nrcan-rncan.gc.ca%7c3d6bb8b4bc554a18765e08dc3e19e881%7c05c95b3390ca49d5b644288b930b912b%7c0%7c0%7c638453528194283017%7cunknown%7ctwfpbgzsb3d8eyjwijoimc4wljawmdailcjqijoiv2lumziilcjbtii6ik1hawwilcjxvci6mn0%3d%7c0%7c%7c%7c&amp;sdata=unpkrovoxf9blxllgcbtxpdutszpxyprl4eeqhdto%2fs%3d&amp;reserved=0">
                  <a:extLst>
                    <a:ext uri="{A12FA001-AC4F-418D-AE19-62706E023703}">
                      <ahyp:hlinkClr xmlns:ahyp="http://schemas.microsoft.com/office/drawing/2018/hyperlinkcolor" val="tx"/>
                    </a:ext>
                  </a:extLst>
                </a:hlinkClick>
              </a:rPr>
              <a:t>://www.linkedin.com/feed/update/urn:li:share:7171230451943096321</a:t>
            </a:r>
            <a:r>
              <a:rPr kumimoji="0" lang="en-US" sz="1300" b="0" i="0" u="none" strike="noStrike" kern="1200" cap="none" spc="0" normalizeH="0" baseline="0" noProof="0">
                <a:ln>
                  <a:noFill/>
                </a:ln>
                <a:solidFill>
                  <a:srgbClr val="00A9F7"/>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FR:</a:t>
            </a:r>
            <a:r>
              <a:rPr kumimoji="0" lang="en-US" sz="1300" b="0" i="0" u="none" strike="noStrike" kern="1200" cap="none" spc="0" normalizeH="0" baseline="0" noProof="0" err="1">
                <a:ln>
                  <a:noFill/>
                </a:ln>
                <a:solidFill>
                  <a:srgbClr val="0563C1"/>
                </a:solidFill>
                <a:effectLst/>
                <a:uLnTx/>
                <a:uFillTx/>
                <a:latin typeface="Arial" panose="020B0604020202020204" pitchFamily="34" charset="0"/>
                <a:ea typeface="+mn-ea"/>
                <a:cs typeface="Arial" panose="020B0604020202020204" pitchFamily="34" charset="0"/>
                <a:hlinkClick r:id="rId7" tooltip="https://www.linkedin.com/feed/update/urn:li:share:7171230871906160641">
                  <a:extLst>
                    <a:ext uri="{A12FA001-AC4F-418D-AE19-62706E023703}">
                      <ahyp:hlinkClr xmlns:ahyp="http://schemas.microsoft.com/office/drawing/2018/hyperlinkcolor" val="tx"/>
                    </a:ext>
                  </a:extLst>
                </a:hlinkClick>
              </a:rPr>
              <a:t>https</a:t>
            </a:r>
            <a:r>
              <a:rPr kumimoji="0" lang="en-US" sz="1300" b="0" i="0" u="none" strike="noStrike" kern="1200" cap="none" spc="0" normalizeH="0" baseline="0" noProof="0">
                <a:ln>
                  <a:noFill/>
                </a:ln>
                <a:solidFill>
                  <a:srgbClr val="00A9F7"/>
                </a:solidFill>
                <a:effectLst/>
                <a:uLnTx/>
                <a:uFillTx/>
                <a:latin typeface="Arial" panose="020B0604020202020204" pitchFamily="34" charset="0"/>
                <a:ea typeface="+mn-ea"/>
                <a:cs typeface="Arial" panose="020B0604020202020204" pitchFamily="34" charset="0"/>
                <a:hlinkClick r:id="rId7" tooltip="https://www.linkedin.com/feed/update/urn:li:share:7171230871906160641">
                  <a:extLst>
                    <a:ext uri="{A12FA001-AC4F-418D-AE19-62706E023703}">
                      <ahyp:hlinkClr xmlns:ahyp="http://schemas.microsoft.com/office/drawing/2018/hyperlinkcolor" val="tx"/>
                    </a:ext>
                  </a:extLst>
                </a:hlinkClick>
              </a:rPr>
              <a:t>://www.linkedin.com/feed/update</a:t>
            </a:r>
            <a:r>
              <a:rPr kumimoji="0" lang="en-US" sz="1300" b="0" i="0" u="none" strike="noStrike" kern="1200" cap="none" spc="0" normalizeH="0" baseline="0" noProof="0">
                <a:ln>
                  <a:noFill/>
                </a:ln>
                <a:solidFill>
                  <a:srgbClr val="00A9F7"/>
                </a:solidFill>
                <a:effectLst/>
                <a:uLnTx/>
                <a:uFillTx/>
                <a:latin typeface="Arial" panose="020B0604020202020204" pitchFamily="34" charset="0"/>
                <a:ea typeface="+mn-ea"/>
                <a:cs typeface="Arial" panose="020B0604020202020204" pitchFamily="34" charset="0"/>
                <a:hlinkClick r:id="rId8" tooltip="https://www.linkedin.com/feed/update/urn:li:share:7171230871906160641">
                  <a:extLst>
                    <a:ext uri="{A12FA001-AC4F-418D-AE19-62706E023703}">
                      <ahyp:hlinkClr xmlns:ahyp="http://schemas.microsoft.com/office/drawing/2018/hyperlinkcolor" val="tx"/>
                    </a:ext>
                  </a:extLst>
                </a:hlinkClick>
              </a:rPr>
              <a:t>/urn:li:share:7171230871906160641</a:t>
            </a:r>
            <a:endParaRPr kumimoji="0" lang="en-US" sz="1300" b="0" i="0" u="none" strike="noStrike" kern="1200" cap="none" spc="0" normalizeH="0" baseline="0" noProof="0">
              <a:ln>
                <a:noFill/>
              </a:ln>
              <a:solidFill>
                <a:srgbClr val="00A9F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LinkedIn</a:t>
            </a:r>
            <a:endPar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EN:</a:t>
            </a:r>
            <a:r>
              <a:rPr kumimoji="0" lang="en-US" sz="1300" b="0" i="0" u="none" strike="noStrike" kern="1200" cap="none" spc="0" normalizeH="0" baseline="0" noProof="0" err="1">
                <a:ln>
                  <a:noFill/>
                </a:ln>
                <a:solidFill>
                  <a:srgbClr val="00A9F7"/>
                </a:solidFill>
                <a:effectLst/>
                <a:uLnTx/>
                <a:uFillTx/>
                <a:latin typeface="Arial" panose="020B0604020202020204" pitchFamily="34" charset="0"/>
                <a:ea typeface="+mn-ea"/>
                <a:cs typeface="Arial" panose="020B0604020202020204" pitchFamily="34" charset="0"/>
                <a:hlinkClick r:id="rId9" tooltip="https://can01.safelinks.protection.outlook.com/?url=https%3a%2f%2fwww.linkedin.com%2ffeed%2fupdate%2furn%3ali%3aactivity%3a7171939980326457346&amp;data=05%7c02%7cjenny.wilsonsewell%40nrcan-rncan.gc.ca%7c5844ba070a044329a1a208dc3fa0ea70%7c05c95b3390ca49d5b644288b930b912b%7c0%7c0%7c638455207553104427%7cunknown%7ctwfpbgzsb3d8eyjwijoimc4wljawmdailcjqijoiv2lumziilcjbtii6ik1hawwilcjxvci6mn0%3d%7c0%7c%7c%7c&amp;sdata=i%2bmbxlfougdk%2bza7fqblw%2fc%2fumpnoadsncu%2fssew1ww%3d&amp;reserved=0">
                  <a:extLst>
                    <a:ext uri="{A12FA001-AC4F-418D-AE19-62706E023703}">
                      <ahyp:hlinkClr xmlns:ahyp="http://schemas.microsoft.com/office/drawing/2018/hyperlinkcolor" val="tx"/>
                    </a:ext>
                  </a:extLst>
                </a:hlinkClick>
              </a:rPr>
              <a:t>https</a:t>
            </a:r>
            <a:r>
              <a:rPr kumimoji="0" lang="en-US" sz="1300" b="0" i="0" u="none" strike="noStrike" kern="1200" cap="none" spc="0" normalizeH="0" baseline="0" noProof="0">
                <a:ln>
                  <a:noFill/>
                </a:ln>
                <a:solidFill>
                  <a:srgbClr val="00A9F7"/>
                </a:solidFill>
                <a:effectLst/>
                <a:uLnTx/>
                <a:uFillTx/>
                <a:latin typeface="Arial" panose="020B0604020202020204" pitchFamily="34" charset="0"/>
                <a:ea typeface="+mn-ea"/>
                <a:cs typeface="Arial" panose="020B0604020202020204" pitchFamily="34" charset="0"/>
                <a:hlinkClick r:id="rId9" tooltip="https://can01.safelinks.protection.outlook.com/?url=https%3a%2f%2fwww.linkedin.com%2ffeed%2fupdate%2furn%3ali%3aactivity%3a7171939980326457346&amp;data=05%7c02%7cjenny.wilsonsewell%40nrcan-rncan.gc.ca%7c5844ba070a044329a1a208dc3fa0ea70%7c05c95b3390ca49d5b644288b930b912b%7c0%7c0%7c638455207553104427%7cunknown%7ctwfpbgzsb3d8eyjwijoimc4wljawmdailcjqijoiv2lumziilcjbtii6ik1hawwilcjxvci6mn0%3d%7c0%7c%7c%7c&amp;sdata=i%2bmbxlfougdk%2bza7fqblw%2fc%2fumpnoadsncu%2fssew1ww%3d&amp;reserved=0">
                  <a:extLst>
                    <a:ext uri="{A12FA001-AC4F-418D-AE19-62706E023703}">
                      <ahyp:hlinkClr xmlns:ahyp="http://schemas.microsoft.com/office/drawing/2018/hyperlinkcolor" val="tx"/>
                    </a:ext>
                  </a:extLst>
                </a:hlinkClick>
              </a:rPr>
              <a:t>://www.linkedin.com/feed/update/urn:li:activity:7171939980326457346</a:t>
            </a:r>
            <a:endParaRPr kumimoji="0" lang="en-US" sz="1300" b="0" i="0" u="none" strike="noStrike" kern="1200" cap="none" spc="0" normalizeH="0" baseline="0" noProof="0">
              <a:ln>
                <a:noFill/>
              </a:ln>
              <a:solidFill>
                <a:srgbClr val="00A9F7"/>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FR:</a:t>
            </a:r>
            <a:r>
              <a:rPr kumimoji="0" lang="en-US" sz="1300" b="0" i="0" u="none" strike="noStrike" kern="1200" cap="none" spc="0" normalizeH="0" baseline="0" noProof="0" err="1">
                <a:ln>
                  <a:noFill/>
                </a:ln>
                <a:solidFill>
                  <a:srgbClr val="0563C1"/>
                </a:solidFill>
                <a:effectLst/>
                <a:uLnTx/>
                <a:uFillTx/>
                <a:latin typeface="Arial" panose="020B0604020202020204" pitchFamily="34" charset="0"/>
                <a:ea typeface="+mn-ea"/>
                <a:cs typeface="Arial" panose="020B0604020202020204" pitchFamily="34" charset="0"/>
                <a:hlinkClick r:id="rId10" tooltip="https://can01.safelinks.protection.outlook.com/?url=https%3a%2f%2fwww.linkedin.com%2ffeed%2fupdate%2furn%3ali%3aactivity%3a7171939387176275968&amp;data=05%7c02%7cjenny.wilsonsewell%40nrcan-rncan.gc.ca%7c5844ba070a044329a1a208dc3fa0ea70%7c05c95b3390ca49d5b644288b930b912b%7c0%7c0%7c638455207553118676%7cunknown%7ctwfpbgzsb3d8eyjwijoimc4wljawmdailcjqijoiv2lumziilcjbtii6ik1hawwilcjxvci6mn0%3d%7c0%7c%7c%7c&amp;sdata=oucw5f%2bdzjtnuwiag67cf7njech15i%2bhcym8pb8ybd8%3d&amp;reserved=0">
                  <a:extLst>
                    <a:ext uri="{A12FA001-AC4F-418D-AE19-62706E023703}">
                      <ahyp:hlinkClr xmlns:ahyp="http://schemas.microsoft.com/office/drawing/2018/hyperlinkcolor" val="tx"/>
                    </a:ext>
                  </a:extLst>
                </a:hlinkClick>
              </a:rPr>
              <a:t>https</a:t>
            </a:r>
            <a:r>
              <a:rPr kumimoji="0" lang="en-US" sz="1300" b="0" i="0" u="none" strike="noStrike" kern="1200" cap="none" spc="0" normalizeH="0" baseline="0" noProof="0">
                <a:ln>
                  <a:noFill/>
                </a:ln>
                <a:solidFill>
                  <a:srgbClr val="00A9F7"/>
                </a:solidFill>
                <a:effectLst/>
                <a:uLnTx/>
                <a:uFillTx/>
                <a:latin typeface="Arial" panose="020B0604020202020204" pitchFamily="34" charset="0"/>
                <a:ea typeface="+mn-ea"/>
                <a:cs typeface="Arial" panose="020B0604020202020204" pitchFamily="34" charset="0"/>
                <a:hlinkClick r:id="rId10" tooltip="https://can01.safelinks.protection.outlook.com/?url=https%3a%2f%2fwww.linkedin.com%2ffeed%2fupdate%2furn%3ali%3aactivity%3a7171939387176275968&amp;data=05%7c02%7cjenny.wilsonsewell%40nrcan-rncan.gc.ca%7c5844ba070a044329a1a208dc3fa0ea70%7c05c95b3390ca49d5b644288b930b912b%7c0%7c0%7c638455207553118676%7cunknown%7ctwfpbgzsb3d8eyjwijoimc4wljawmdailcjqijoiv2lumziilcjbtii6ik1hawwilcjxvci6mn0%3d%7c0%7c%7c%7c&amp;sdata=oucw5f%2bdzjtnuwiag67cf7njech15i%2bhcym8pb8ybd8%3d&amp;reserved=0">
                  <a:extLst>
                    <a:ext uri="{A12FA001-AC4F-418D-AE19-62706E023703}">
                      <ahyp:hlinkClr xmlns:ahyp="http://schemas.microsoft.com/office/drawing/2018/hyperlinkcolor" val="tx"/>
                    </a:ext>
                  </a:extLst>
                </a:hlinkClick>
              </a:rPr>
              <a:t>://www.linkedin.com/feed/update/urn:li:activity:7171939387176275968</a:t>
            </a:r>
            <a:endParaRPr kumimoji="0" lang="en-US" sz="1300" b="0" i="0" u="none" strike="noStrike" kern="1200" cap="none" spc="0" normalizeH="0" baseline="0" noProof="0">
              <a:ln>
                <a:noFill/>
              </a:ln>
              <a:solidFill>
                <a:srgbClr val="00A9F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A9F7"/>
                </a:solidFill>
                <a:effectLst/>
                <a:uLnTx/>
                <a:uFillTx/>
                <a:latin typeface="Arial" panose="020B0604020202020204" pitchFamily="34" charset="0"/>
                <a:ea typeface="+mn-ea"/>
                <a:cs typeface="Arial" panose="020B0604020202020204" pitchFamily="34" charset="0"/>
              </a:rPr>
              <a:t> </a:t>
            </a:r>
            <a:endParaRPr kumimoji="0" lang="en-US" sz="500" b="0" i="0" u="none" strike="noStrike" kern="1200" cap="none" spc="0" normalizeH="0" baseline="0" noProof="0">
              <a:ln>
                <a:noFill/>
              </a:ln>
              <a:solidFill>
                <a:srgbClr val="00A9F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Twitter (X)</a:t>
            </a:r>
            <a:endPar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EN:</a:t>
            </a:r>
            <a:r>
              <a:rPr kumimoji="0" lang="en-US" sz="1300" b="0" i="0" u="none" strike="noStrike" kern="1200" cap="none" spc="0" normalizeH="0" baseline="0" noProof="0" err="1">
                <a:ln>
                  <a:noFill/>
                </a:ln>
                <a:solidFill>
                  <a:srgbClr val="0563C1"/>
                </a:solidFill>
                <a:effectLst/>
                <a:uLnTx/>
                <a:uFillTx/>
                <a:latin typeface="Arial" panose="020B0604020202020204" pitchFamily="34" charset="0"/>
                <a:ea typeface="+mn-ea"/>
                <a:cs typeface="Arial" panose="020B0604020202020204" pitchFamily="34" charset="0"/>
                <a:hlinkClick r:id="rId11" tooltip="https://can01.safelinks.protection.outlook.com/?url=https%3a%2f%2ftwitter.com%2fnrcan%2fstatus%2f1766174283317821716&amp;data=05%7c02%7cjenny.wilsonsewell%40nrcan-rncan.gc.ca%7c5844ba070a044329a1a208dc3fa0ea70%7c05c95b3390ca49d5b644288b930b912b%7c0%7c0%7c638455207553129411%7cunknown%7ctwfpbgzsb3d8eyjwijoimc4wljawmdailcjqijoiv2lumziilcjbtii6ik1hawwilcjxvci6mn0%3d%7c0%7c%7c%7c&amp;sdata=1i%2fjbhrkyigbvn4h9%2fg0paz0r4bzporlj4hbpsrcwye%3d&amp;reserved=0">
                  <a:extLst>
                    <a:ext uri="{A12FA001-AC4F-418D-AE19-62706E023703}">
                      <ahyp:hlinkClr xmlns:ahyp="http://schemas.microsoft.com/office/drawing/2018/hyperlinkcolor" val="tx"/>
                    </a:ext>
                  </a:extLst>
                </a:hlinkClick>
              </a:rPr>
              <a:t>https</a:t>
            </a:r>
            <a:r>
              <a:rPr kumimoji="0" lang="en-US" sz="1300" b="0" i="0" u="none" strike="noStrike" kern="1200" cap="none" spc="0" normalizeH="0" baseline="0" noProof="0">
                <a:ln>
                  <a:noFill/>
                </a:ln>
                <a:solidFill>
                  <a:srgbClr val="00A9F7"/>
                </a:solidFill>
                <a:effectLst/>
                <a:uLnTx/>
                <a:uFillTx/>
                <a:latin typeface="Arial" panose="020B0604020202020204" pitchFamily="34" charset="0"/>
                <a:ea typeface="+mn-ea"/>
                <a:cs typeface="Arial" panose="020B0604020202020204" pitchFamily="34" charset="0"/>
                <a:hlinkClick r:id="rId11" tooltip="https://can01.safelinks.protection.outlook.com/?url=https%3a%2f%2ftwitter.com%2fnrcan%2fstatus%2f1766174283317821716&amp;data=05%7c02%7cjenny.wilsonsewell%40nrcan-rncan.gc.ca%7c5844ba070a044329a1a208dc3fa0ea70%7c05c95b3390ca49d5b644288b930b912b%7c0%7c0%7c638455207553129411%7cunknown%7ctwfpbgzsb3d8eyjwijoimc4wljawmdailcjqijoiv2lumziilcjbtii6ik1hawwilcjxvci6mn0%3d%7c0%7c%7c%7c&amp;sdata=1i%2fjbhrkyigbvn4h9%2fg0paz0r4bzporlj4hbpsrcwye%3d&amp;reserved=0">
                  <a:extLst>
                    <a:ext uri="{A12FA001-AC4F-418D-AE19-62706E023703}">
                      <ahyp:hlinkClr xmlns:ahyp="http://schemas.microsoft.com/office/drawing/2018/hyperlinkcolor" val="tx"/>
                    </a:ext>
                  </a:extLst>
                </a:hlinkClick>
              </a:rPr>
              <a:t>://twitter.com/NRCan/status/1766174283317821716</a:t>
            </a:r>
            <a:endParaRPr kumimoji="0" lang="en-US" sz="1300" b="0" i="0" u="none" strike="noStrike" kern="1200" cap="none" spc="0" normalizeH="0" baseline="0" noProof="0">
              <a:ln>
                <a:noFill/>
              </a:ln>
              <a:solidFill>
                <a:srgbClr val="00A9F7"/>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FR:</a:t>
            </a:r>
            <a:r>
              <a:rPr kumimoji="0" lang="en-US" sz="1300" b="0" i="0" u="none" strike="noStrike" kern="1200" cap="none" spc="0" normalizeH="0" baseline="0" noProof="0" err="1">
                <a:ln>
                  <a:noFill/>
                </a:ln>
                <a:solidFill>
                  <a:srgbClr val="0563C1"/>
                </a:solidFill>
                <a:effectLst/>
                <a:uLnTx/>
                <a:uFillTx/>
                <a:latin typeface="Arial" panose="020B0604020202020204" pitchFamily="34" charset="0"/>
                <a:ea typeface="+mn-ea"/>
                <a:cs typeface="Arial" panose="020B0604020202020204" pitchFamily="34" charset="0"/>
                <a:hlinkClick r:id="rId12" tooltip="https://can01.safelinks.protection.outlook.com/?url=https%3a%2f%2ftwitter.com%2frncan%2fstatus%2f1766173691971358827&amp;data=05%7c02%7cjenny.wilsonsewell%40nrcan-rncan.gc.ca%7c5844ba070a044329a1a208dc3fa0ea70%7c05c95b3390ca49d5b644288b930b912b%7c0%7c0%7c638455207553138004%7cunknown%7ctwfpbgzsb3d8eyjwijoimc4wljawmdailcjqijoiv2lumziilcjbtii6ik1hawwilcjxvci6mn0%3d%7c0%7c%7c%7c&amp;sdata=pq2gbhgdztvp%2f4cmxzptx%2fafg9ugyi3rf3m72yw39co%3d&amp;reserved=0">
                  <a:extLst>
                    <a:ext uri="{A12FA001-AC4F-418D-AE19-62706E023703}">
                      <ahyp:hlinkClr xmlns:ahyp="http://schemas.microsoft.com/office/drawing/2018/hyperlinkcolor" val="tx"/>
                    </a:ext>
                  </a:extLst>
                </a:hlinkClick>
              </a:rPr>
              <a:t>https</a:t>
            </a:r>
            <a:r>
              <a:rPr kumimoji="0" lang="en-US" sz="1300" b="0" i="0" u="none" strike="noStrike" kern="1200" cap="none" spc="0" normalizeH="0" baseline="0" noProof="0">
                <a:ln>
                  <a:noFill/>
                </a:ln>
                <a:solidFill>
                  <a:srgbClr val="00A9F7"/>
                </a:solidFill>
                <a:effectLst/>
                <a:uLnTx/>
                <a:uFillTx/>
                <a:latin typeface="Arial" panose="020B0604020202020204" pitchFamily="34" charset="0"/>
                <a:ea typeface="+mn-ea"/>
                <a:cs typeface="Arial" panose="020B0604020202020204" pitchFamily="34" charset="0"/>
                <a:hlinkClick r:id="rId12" tooltip="https://can01.safelinks.protection.outlook.com/?url=https%3a%2f%2ftwitter.com%2frncan%2fstatus%2f1766173691971358827&amp;data=05%7c02%7cjenny.wilsonsewell%40nrcan-rncan.gc.ca%7c5844ba070a044329a1a208dc3fa0ea70%7c05c95b3390ca49d5b644288b930b912b%7c0%7c0%7c638455207553138004%7cunknown%7ctwfpbgzsb3d8eyjwijoimc4wljawmdailcjqijoiv2lumziilcjbtii6ik1hawwilcjxvci6mn0%3d%7c0%7c%7c%7c&amp;sdata=pq2gbhgdztvp%2f4cmxzptx%2fafg9ugyi3rf3m72yw39co%3d&amp;reserved=0">
                  <a:extLst>
                    <a:ext uri="{A12FA001-AC4F-418D-AE19-62706E023703}">
                      <ahyp:hlinkClr xmlns:ahyp="http://schemas.microsoft.com/office/drawing/2018/hyperlinkcolor" val="tx"/>
                    </a:ext>
                  </a:extLst>
                </a:hlinkClick>
              </a:rPr>
              <a:t>://twitter.com/RNCan/status/1766173691971358827</a:t>
            </a:r>
            <a:endParaRPr kumimoji="0" lang="en-US" sz="1300" b="0" i="0" u="none" strike="noStrike" kern="1200" cap="none" spc="0" normalizeH="0" baseline="0" noProof="0">
              <a:ln>
                <a:noFill/>
              </a:ln>
              <a:solidFill>
                <a:srgbClr val="00A9F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p:txBody>
      </p:sp>
      <p:pic>
        <p:nvPicPr>
          <p:cNvPr id="4" name="Picture Placeholder 3" descr="A screenshot of a cell phone&#10;&#10;Description automatically generated">
            <a:extLst>
              <a:ext uri="{FF2B5EF4-FFF2-40B4-BE49-F238E27FC236}">
                <a16:creationId xmlns:a16="http://schemas.microsoft.com/office/drawing/2014/main" id="{950C7D2A-246E-9EC8-2097-E6AFB9548246}"/>
              </a:ext>
            </a:extLst>
          </p:cNvPr>
          <p:cNvPicPr>
            <a:picLocks noGrp="1" noChangeAspect="1"/>
          </p:cNvPicPr>
          <p:nvPr>
            <p:ph type="pic" sz="quarter" idx="10"/>
          </p:nvPr>
        </p:nvPicPr>
        <p:blipFill>
          <a:blip r:embed="rId13">
            <a:extLst>
              <a:ext uri="{28A0092B-C50C-407E-A947-70E740481C1C}">
                <a14:useLocalDpi xmlns:a14="http://schemas.microsoft.com/office/drawing/2010/main" val="0"/>
              </a:ext>
            </a:extLst>
          </a:blip>
          <a:srcRect t="799" b="799"/>
          <a:stretch>
            <a:fillRect/>
          </a:stretch>
        </p:blipFill>
        <p:spPr>
          <a:xfrm>
            <a:off x="3958382" y="747667"/>
            <a:ext cx="2338751" cy="4980441"/>
          </a:xfrm>
        </p:spPr>
      </p:pic>
      <p:pic>
        <p:nvPicPr>
          <p:cNvPr id="10" name="Picture 9">
            <a:extLst>
              <a:ext uri="{FF2B5EF4-FFF2-40B4-BE49-F238E27FC236}">
                <a16:creationId xmlns:a16="http://schemas.microsoft.com/office/drawing/2014/main" id="{B1010B8E-6B0D-9199-436E-A00E0F05AFF0}"/>
              </a:ext>
            </a:extLst>
          </p:cNvPr>
          <p:cNvPicPr>
            <a:picLocks noChangeAspect="1"/>
          </p:cNvPicPr>
          <p:nvPr/>
        </p:nvPicPr>
        <p:blipFill>
          <a:blip r:embed="rId14"/>
          <a:stretch>
            <a:fillRect/>
          </a:stretch>
        </p:blipFill>
        <p:spPr>
          <a:xfrm>
            <a:off x="6627473" y="635023"/>
            <a:ext cx="2572527" cy="5192989"/>
          </a:xfrm>
          <a:prstGeom prst="rect">
            <a:avLst/>
          </a:prstGeom>
        </p:spPr>
      </p:pic>
      <p:pic>
        <p:nvPicPr>
          <p:cNvPr id="11" name="Picture 10">
            <a:extLst>
              <a:ext uri="{FF2B5EF4-FFF2-40B4-BE49-F238E27FC236}">
                <a16:creationId xmlns:a16="http://schemas.microsoft.com/office/drawing/2014/main" id="{6A7D2FB3-1ADB-C927-29E6-CEED0294C6DB}"/>
              </a:ext>
            </a:extLst>
          </p:cNvPr>
          <p:cNvPicPr>
            <a:picLocks noChangeAspect="1"/>
          </p:cNvPicPr>
          <p:nvPr/>
        </p:nvPicPr>
        <p:blipFill>
          <a:blip r:embed="rId15"/>
          <a:stretch>
            <a:fillRect/>
          </a:stretch>
        </p:blipFill>
        <p:spPr>
          <a:xfrm>
            <a:off x="9396776" y="624796"/>
            <a:ext cx="2577593" cy="5203216"/>
          </a:xfrm>
          <a:prstGeom prst="rect">
            <a:avLst/>
          </a:prstGeom>
        </p:spPr>
      </p:pic>
      <p:pic>
        <p:nvPicPr>
          <p:cNvPr id="14" name="Picture 13" descr="A blue square with a white letter f&#10;&#10;Description automatically generated">
            <a:extLst>
              <a:ext uri="{FF2B5EF4-FFF2-40B4-BE49-F238E27FC236}">
                <a16:creationId xmlns:a16="http://schemas.microsoft.com/office/drawing/2014/main" id="{87CBEEF8-9179-CA04-13B4-AD83E888E74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78354" y="331166"/>
            <a:ext cx="958454" cy="958454"/>
          </a:xfrm>
          <a:prstGeom prst="rect">
            <a:avLst/>
          </a:prstGeom>
        </p:spPr>
      </p:pic>
      <p:pic>
        <p:nvPicPr>
          <p:cNvPr id="16" name="Picture 15" descr="A blue square with white letters&#10;&#10;Description automatically generated">
            <a:extLst>
              <a:ext uri="{FF2B5EF4-FFF2-40B4-BE49-F238E27FC236}">
                <a16:creationId xmlns:a16="http://schemas.microsoft.com/office/drawing/2014/main" id="{DB233CE1-5755-6ABA-9481-1500506A67B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33487" y="230782"/>
            <a:ext cx="958454" cy="958454"/>
          </a:xfrm>
          <a:prstGeom prst="rect">
            <a:avLst/>
          </a:prstGeom>
        </p:spPr>
      </p:pic>
      <p:pic>
        <p:nvPicPr>
          <p:cNvPr id="2" name="Picture 3">
            <a:extLst>
              <a:ext uri="{FF2B5EF4-FFF2-40B4-BE49-F238E27FC236}">
                <a16:creationId xmlns:a16="http://schemas.microsoft.com/office/drawing/2014/main" id="{8967A976-8C4F-4EA3-01AC-201D79C40C9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5880859"/>
            <a:ext cx="12192000" cy="986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Twitter 3D Icon - Free Download User Interface 3D Icons | IconScout">
            <a:extLst>
              <a:ext uri="{FF2B5EF4-FFF2-40B4-BE49-F238E27FC236}">
                <a16:creationId xmlns:a16="http://schemas.microsoft.com/office/drawing/2014/main" id="{A9518736-3876-EBB1-3B24-2D1E0B7C961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624946" y="367886"/>
            <a:ext cx="958454" cy="958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681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5883E14-DC6C-5F8C-236D-069BA4B78E53}"/>
              </a:ext>
            </a:extLst>
          </p:cNvPr>
          <p:cNvSpPr/>
          <p:nvPr/>
        </p:nvSpPr>
        <p:spPr>
          <a:xfrm>
            <a:off x="0" y="0"/>
            <a:ext cx="12192000" cy="983673"/>
          </a:xfrm>
          <a:prstGeom prst="rect">
            <a:avLst/>
          </a:prstGeom>
          <a:solidFill>
            <a:srgbClr val="1536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2A9E649-68ED-64E6-054A-39EFF92D04C9}"/>
              </a:ext>
            </a:extLst>
          </p:cNvPr>
          <p:cNvSpPr/>
          <p:nvPr/>
        </p:nvSpPr>
        <p:spPr>
          <a:xfrm>
            <a:off x="0" y="6331527"/>
            <a:ext cx="12192000" cy="526473"/>
          </a:xfrm>
          <a:prstGeom prst="rect">
            <a:avLst/>
          </a:prstGeom>
          <a:solidFill>
            <a:srgbClr val="1536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TextBox 17">
            <a:extLst>
              <a:ext uri="{FF2B5EF4-FFF2-40B4-BE49-F238E27FC236}">
                <a16:creationId xmlns:a16="http://schemas.microsoft.com/office/drawing/2014/main" id="{B53B9C72-954F-16A4-D25D-716BFBF6052B}"/>
              </a:ext>
            </a:extLst>
          </p:cNvPr>
          <p:cNvSpPr txBox="1"/>
          <p:nvPr/>
        </p:nvSpPr>
        <p:spPr>
          <a:xfrm>
            <a:off x="6639713" y="1460516"/>
            <a:ext cx="5486575" cy="1015663"/>
          </a:xfrm>
          <a:prstGeom prst="rect">
            <a:avLst/>
          </a:prstGeom>
          <a:noFill/>
        </p:spPr>
        <p:txBody>
          <a:bodyPr wrap="square" rtlCol="0">
            <a:spAutoFit/>
          </a:bodyPr>
          <a:lstStyle/>
          <a:p>
            <a:pPr marL="168275" marR="0" lvl="0" indent="-166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lumMod val="75000"/>
                    <a:lumOff val="25000"/>
                  </a:prstClr>
                </a:solidFill>
                <a:effectLst/>
                <a:uLnTx/>
                <a:uFillTx/>
                <a:latin typeface="Open Sans" pitchFamily="2" charset="0"/>
                <a:ea typeface="Open Sans" pitchFamily="2" charset="0"/>
                <a:cs typeface="Open Sans" pitchFamily="2" charset="0"/>
              </a:rPr>
              <a:t>Viewer Technology (GeoView, Toporama)</a:t>
            </a:r>
          </a:p>
          <a:p>
            <a:pPr marL="168275" marR="0" lvl="0" indent="-166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lumMod val="75000"/>
                    <a:lumOff val="25000"/>
                  </a:prstClr>
                </a:solidFill>
                <a:effectLst/>
                <a:uLnTx/>
                <a:uFillTx/>
                <a:latin typeface="Open Sans" pitchFamily="2" charset="0"/>
                <a:ea typeface="Open Sans" pitchFamily="2" charset="0"/>
                <a:cs typeface="Open Sans" pitchFamily="2" charset="0"/>
              </a:rPr>
              <a:t>Catalogue (GeoCore, GeoNetwork)</a:t>
            </a:r>
          </a:p>
          <a:p>
            <a:pPr marL="168275" marR="0" lvl="0" indent="-166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lumMod val="75000"/>
                    <a:lumOff val="25000"/>
                  </a:prstClr>
                </a:solidFill>
                <a:effectLst/>
                <a:uLnTx/>
                <a:uFillTx/>
                <a:latin typeface="Open Sans" pitchFamily="2" charset="0"/>
                <a:ea typeface="Open Sans" pitchFamily="2" charset="0"/>
                <a:cs typeface="Open Sans" pitchFamily="2" charset="0"/>
              </a:rPr>
              <a:t>CCMEO Web Presence &amp; online platforms for dissemination (Internal – GCGeo; External - GEO.ca, Atlas of Canada, Canada.ca, OSDP)</a:t>
            </a:r>
          </a:p>
          <a:p>
            <a:pPr marL="168275" marR="0" lvl="0" indent="-166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lumMod val="75000"/>
                    <a:lumOff val="25000"/>
                  </a:prstClr>
                </a:solidFill>
                <a:effectLst/>
                <a:uLnTx/>
                <a:uFillTx/>
                <a:latin typeface="Open Sans" pitchFamily="2" charset="0"/>
                <a:ea typeface="Open Sans" pitchFamily="2" charset="0"/>
                <a:cs typeface="Open Sans" pitchFamily="2" charset="0"/>
              </a:rPr>
              <a:t>CCMEO Web Tools (i.e., Similarity Engine, Semantic Search</a:t>
            </a:r>
            <a:r>
              <a:rPr lang="en-US" sz="1200">
                <a:solidFill>
                  <a:prstClr val="black">
                    <a:lumMod val="75000"/>
                    <a:lumOff val="25000"/>
                  </a:prstClr>
                </a:solidFill>
                <a:latin typeface="Open Sans" pitchFamily="2" charset="0"/>
                <a:ea typeface="Open Sans" pitchFamily="2" charset="0"/>
                <a:cs typeface="Open Sans" pitchFamily="2" charset="0"/>
              </a:rPr>
              <a:t> Engine, etc.</a:t>
            </a:r>
            <a:r>
              <a:rPr kumimoji="0" lang="en-US" sz="1200" b="0" i="0" u="none" strike="noStrike" kern="1200" cap="none" spc="0" normalizeH="0" baseline="0" noProof="0">
                <a:ln>
                  <a:noFill/>
                </a:ln>
                <a:solidFill>
                  <a:prstClr val="black">
                    <a:lumMod val="75000"/>
                    <a:lumOff val="25000"/>
                  </a:prstClr>
                </a:solidFill>
                <a:effectLst/>
                <a:uLnTx/>
                <a:uFillTx/>
                <a:latin typeface="Open Sans" pitchFamily="2" charset="0"/>
                <a:ea typeface="Open Sans" pitchFamily="2" charset="0"/>
                <a:cs typeface="Open Sans" pitchFamily="2" charset="0"/>
              </a:rPr>
              <a:t>)</a:t>
            </a:r>
            <a:endParaRPr kumimoji="0" lang="en-CA" sz="1200" b="0" i="0" u="none" strike="noStrike" kern="1200" cap="none" spc="0" normalizeH="0" baseline="0" noProof="0">
              <a:ln>
                <a:noFill/>
              </a:ln>
              <a:solidFill>
                <a:prstClr val="black">
                  <a:lumMod val="75000"/>
                  <a:lumOff val="25000"/>
                </a:prstClr>
              </a:solidFill>
              <a:effectLst/>
              <a:uLnTx/>
              <a:uFillTx/>
              <a:latin typeface="Open Sans" pitchFamily="2" charset="0"/>
              <a:ea typeface="Open Sans" pitchFamily="2" charset="0"/>
              <a:cs typeface="Open Sans" pitchFamily="2" charset="0"/>
            </a:endParaRPr>
          </a:p>
        </p:txBody>
      </p:sp>
      <p:sp>
        <p:nvSpPr>
          <p:cNvPr id="19" name="TextBox 18">
            <a:extLst>
              <a:ext uri="{FF2B5EF4-FFF2-40B4-BE49-F238E27FC236}">
                <a16:creationId xmlns:a16="http://schemas.microsoft.com/office/drawing/2014/main" id="{B802AC44-BF57-5BDA-73DE-C0150F61111F}"/>
              </a:ext>
            </a:extLst>
          </p:cNvPr>
          <p:cNvSpPr txBox="1"/>
          <p:nvPr/>
        </p:nvSpPr>
        <p:spPr>
          <a:xfrm>
            <a:off x="6639713" y="2571181"/>
            <a:ext cx="5526165" cy="1015663"/>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lumMod val="75000"/>
                    <a:lumOff val="25000"/>
                  </a:prstClr>
                </a:solidFill>
                <a:effectLst/>
                <a:uLnTx/>
                <a:uFillTx/>
                <a:latin typeface="Open Sans" pitchFamily="2" charset="0"/>
                <a:ea typeface="Open Sans" pitchFamily="2" charset="0"/>
                <a:cs typeface="Open Sans" pitchFamily="2" charset="0"/>
              </a:rPr>
              <a:t>Basemap of Canada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lumMod val="75000"/>
                    <a:lumOff val="25000"/>
                  </a:prstClr>
                </a:solidFill>
                <a:effectLst/>
                <a:uLnTx/>
                <a:uFillTx/>
                <a:latin typeface="Open Sans" pitchFamily="2" charset="0"/>
                <a:ea typeface="Open Sans" pitchFamily="2" charset="0"/>
                <a:cs typeface="Open Sans" pitchFamily="2" charset="0"/>
              </a:rPr>
              <a:t>On-demand custom value-added map products and services (i.e., static and interactive maps, dashboards, story maps, wall maps, etc.).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lumMod val="75000"/>
                    <a:lumOff val="25000"/>
                  </a:prstClr>
                </a:solidFill>
                <a:effectLst/>
                <a:uLnTx/>
                <a:uFillTx/>
                <a:latin typeface="Open Sans" pitchFamily="2" charset="0"/>
                <a:ea typeface="Open Sans" pitchFamily="2" charset="0"/>
                <a:cs typeface="Open Sans" pitchFamily="2" charset="0"/>
              </a:rPr>
              <a:t>On-demand natural hazard risk maps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lumMod val="75000"/>
                    <a:lumOff val="25000"/>
                  </a:prstClr>
                </a:solidFill>
                <a:effectLst/>
                <a:uLnTx/>
                <a:uFillTx/>
                <a:latin typeface="Open Sans" pitchFamily="2" charset="0"/>
                <a:ea typeface="Open Sans" pitchFamily="2" charset="0"/>
                <a:cs typeface="Open Sans" pitchFamily="2" charset="0"/>
              </a:rPr>
              <a:t>Custom content and map products for Atlas of Canada </a:t>
            </a:r>
          </a:p>
        </p:txBody>
      </p:sp>
      <p:sp>
        <p:nvSpPr>
          <p:cNvPr id="20" name="TextBox 19">
            <a:extLst>
              <a:ext uri="{FF2B5EF4-FFF2-40B4-BE49-F238E27FC236}">
                <a16:creationId xmlns:a16="http://schemas.microsoft.com/office/drawing/2014/main" id="{ED689F99-A2BF-C8AD-617E-A5144659A17A}"/>
              </a:ext>
            </a:extLst>
          </p:cNvPr>
          <p:cNvSpPr txBox="1"/>
          <p:nvPr/>
        </p:nvSpPr>
        <p:spPr>
          <a:xfrm>
            <a:off x="6639713" y="3696339"/>
            <a:ext cx="5552287" cy="1015663"/>
          </a:xfrm>
          <a:prstGeom prst="rect">
            <a:avLst/>
          </a:prstGeom>
          <a:noFill/>
        </p:spPr>
        <p:txBody>
          <a:bodyPr wrap="square" rtlCol="0">
            <a:spAutoFit/>
          </a:bodyP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lumMod val="75000"/>
                    <a:lumOff val="25000"/>
                  </a:prstClr>
                </a:solidFill>
                <a:effectLst/>
                <a:uLnTx/>
                <a:uFillTx/>
                <a:latin typeface="Open Sans" pitchFamily="2" charset="0"/>
                <a:ea typeface="Open Sans" pitchFamily="2" charset="0"/>
                <a:cs typeface="Open Sans" pitchFamily="2" charset="0"/>
              </a:rPr>
              <a:t>Data processing pipeline and data Integration IT infrastructure &amp; services (i.e., near real-time data processes, GCGEO contributor metadata support, web service creation, etc.)</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lumMod val="75000"/>
                    <a:lumOff val="25000"/>
                  </a:prstClr>
                </a:solidFill>
                <a:effectLst/>
                <a:uLnTx/>
                <a:uFillTx/>
                <a:latin typeface="Open Sans" pitchFamily="2" charset="0"/>
                <a:ea typeface="Open Sans" pitchFamily="2" charset="0"/>
                <a:cs typeface="Open Sans" pitchFamily="2" charset="0"/>
              </a:rPr>
              <a:t>F/P/T geospatial, non-geospatial and EO data onboarding</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lumMod val="75000"/>
                    <a:lumOff val="25000"/>
                  </a:prstClr>
                </a:solidFill>
                <a:effectLst/>
                <a:uLnTx/>
                <a:uFillTx/>
                <a:latin typeface="Open Sans" pitchFamily="2" charset="0"/>
                <a:ea typeface="Open Sans" pitchFamily="2" charset="0"/>
                <a:cs typeface="Open Sans" pitchFamily="2" charset="0"/>
              </a:rPr>
              <a:t>CCMEO dissemination applications (CDTK, CZS, DDR, Geolocator API, etc.)</a:t>
            </a:r>
          </a:p>
        </p:txBody>
      </p:sp>
      <p:sp>
        <p:nvSpPr>
          <p:cNvPr id="21" name="TextBox 20">
            <a:extLst>
              <a:ext uri="{FF2B5EF4-FFF2-40B4-BE49-F238E27FC236}">
                <a16:creationId xmlns:a16="http://schemas.microsoft.com/office/drawing/2014/main" id="{76BE52C8-0F71-5475-9CB5-45A62F10489E}"/>
              </a:ext>
            </a:extLst>
          </p:cNvPr>
          <p:cNvSpPr txBox="1"/>
          <p:nvPr/>
        </p:nvSpPr>
        <p:spPr>
          <a:xfrm>
            <a:off x="6639713" y="4875564"/>
            <a:ext cx="5432162" cy="1015663"/>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lumMod val="75000"/>
                    <a:lumOff val="25000"/>
                  </a:prstClr>
                </a:solidFill>
                <a:effectLst/>
                <a:uLnTx/>
                <a:uFillTx/>
                <a:latin typeface="Open Sans" pitchFamily="2" charset="0"/>
                <a:ea typeface="Open Sans" pitchFamily="2" charset="0"/>
                <a:cs typeface="Open Sans" pitchFamily="2" charset="0"/>
              </a:rPr>
              <a:t>Web Presence and web content for online dissemination platforms (GEO.ca, Atlas of Canada, Canada.ca)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lumMod val="75000"/>
                    <a:lumOff val="25000"/>
                  </a:prstClr>
                </a:solidFill>
                <a:effectLst/>
                <a:uLnTx/>
                <a:uFillTx/>
                <a:latin typeface="Open Sans" pitchFamily="2" charset="0"/>
                <a:ea typeface="Open Sans" pitchFamily="2" charset="0"/>
                <a:cs typeface="Open Sans" pitchFamily="2" charset="0"/>
              </a:rPr>
              <a:t>Outreach, engagement, communications and client service to support adoption of CCMEO dissemination platforms and tools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lumMod val="75000"/>
                  <a:lumOff val="25000"/>
                </a:prstClr>
              </a:solidFill>
              <a:effectLst/>
              <a:uLnTx/>
              <a:uFillTx/>
              <a:latin typeface="Open Sans" pitchFamily="2" charset="0"/>
              <a:ea typeface="Open Sans" pitchFamily="2" charset="0"/>
              <a:cs typeface="Open Sans" pitchFamily="2" charset="0"/>
            </a:endParaRPr>
          </a:p>
        </p:txBody>
      </p:sp>
      <p:sp>
        <p:nvSpPr>
          <p:cNvPr id="22" name="TextBox 21">
            <a:extLst>
              <a:ext uri="{FF2B5EF4-FFF2-40B4-BE49-F238E27FC236}">
                <a16:creationId xmlns:a16="http://schemas.microsoft.com/office/drawing/2014/main" id="{F1976FD3-4EC2-99ED-6BC8-89278CB292A8}"/>
              </a:ext>
            </a:extLst>
          </p:cNvPr>
          <p:cNvSpPr txBox="1"/>
          <p:nvPr/>
        </p:nvSpPr>
        <p:spPr>
          <a:xfrm>
            <a:off x="0" y="130863"/>
            <a:ext cx="12192000"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a:ln>
                  <a:noFill/>
                </a:ln>
                <a:solidFill>
                  <a:prstClr val="white"/>
                </a:solidFill>
                <a:effectLst/>
                <a:uLnTx/>
                <a:uFillTx/>
                <a:latin typeface="Open Sans"/>
                <a:ea typeface="Open Sans"/>
                <a:cs typeface="Open Sans"/>
              </a:rPr>
              <a:t>Products &amp; Services</a:t>
            </a:r>
            <a:endParaRPr kumimoji="0" lang="en-CA" sz="4600" b="0" i="0" u="none" strike="noStrike" kern="1200" cap="none" spc="0" normalizeH="0" baseline="0" noProof="0">
              <a:ln>
                <a:noFill/>
              </a:ln>
              <a:solidFill>
                <a:prstClr val="white"/>
              </a:solidFill>
              <a:effectLst/>
              <a:uLnTx/>
              <a:uFillTx/>
              <a:latin typeface="Open Sans"/>
              <a:ea typeface="Open Sans"/>
              <a:cs typeface="Open Sans"/>
            </a:endParaRPr>
          </a:p>
        </p:txBody>
      </p:sp>
      <p:pic>
        <p:nvPicPr>
          <p:cNvPr id="36" name="Picture 35" descr="A white letter on a black background&#10;&#10;Description automatically generated">
            <a:extLst>
              <a:ext uri="{FF2B5EF4-FFF2-40B4-BE49-F238E27FC236}">
                <a16:creationId xmlns:a16="http://schemas.microsoft.com/office/drawing/2014/main" id="{06AFC5C2-119C-2E5F-8337-BA7E37760B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6436" y="6424017"/>
            <a:ext cx="1357746" cy="341493"/>
          </a:xfrm>
          <a:prstGeom prst="rect">
            <a:avLst/>
          </a:prstGeom>
        </p:spPr>
      </p:pic>
      <p:sp>
        <p:nvSpPr>
          <p:cNvPr id="24" name="Rectangle 23">
            <a:extLst>
              <a:ext uri="{FF2B5EF4-FFF2-40B4-BE49-F238E27FC236}">
                <a16:creationId xmlns:a16="http://schemas.microsoft.com/office/drawing/2014/main" id="{98EAADB1-1ED3-1979-A552-39966EAAE407}"/>
              </a:ext>
            </a:extLst>
          </p:cNvPr>
          <p:cNvSpPr/>
          <p:nvPr/>
        </p:nvSpPr>
        <p:spPr>
          <a:xfrm>
            <a:off x="6619657" y="1446715"/>
            <a:ext cx="5486575" cy="1015663"/>
          </a:xfrm>
          <a:prstGeom prst="rect">
            <a:avLst/>
          </a:prstGeom>
          <a:noFill/>
          <a:ln>
            <a:solidFill>
              <a:srgbClr val="1343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25000" noProof="0">
              <a:ln>
                <a:noFill/>
              </a:ln>
              <a:solidFill>
                <a:prstClr val="white"/>
              </a:solidFill>
              <a:effectLst/>
              <a:uLnTx/>
              <a:uFillTx/>
              <a:latin typeface="Aptos" panose="02110004020202020204"/>
              <a:ea typeface="+mn-ea"/>
              <a:cs typeface="+mn-cs"/>
            </a:endParaRPr>
          </a:p>
        </p:txBody>
      </p:sp>
      <p:sp>
        <p:nvSpPr>
          <p:cNvPr id="51" name="Rectangle 50">
            <a:extLst>
              <a:ext uri="{FF2B5EF4-FFF2-40B4-BE49-F238E27FC236}">
                <a16:creationId xmlns:a16="http://schemas.microsoft.com/office/drawing/2014/main" id="{698E6465-7D5D-DB79-141E-1976192BE36E}"/>
              </a:ext>
            </a:extLst>
          </p:cNvPr>
          <p:cNvSpPr/>
          <p:nvPr/>
        </p:nvSpPr>
        <p:spPr>
          <a:xfrm>
            <a:off x="6619657" y="2564662"/>
            <a:ext cx="5486575" cy="1015663"/>
          </a:xfrm>
          <a:prstGeom prst="rect">
            <a:avLst/>
          </a:prstGeom>
          <a:noFill/>
          <a:ln>
            <a:solidFill>
              <a:srgbClr val="1B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25000" noProof="0">
              <a:ln>
                <a:noFill/>
              </a:ln>
              <a:solidFill>
                <a:prstClr val="white"/>
              </a:solidFill>
              <a:effectLst/>
              <a:uLnTx/>
              <a:uFillTx/>
              <a:latin typeface="Aptos" panose="02110004020202020204"/>
              <a:ea typeface="+mn-ea"/>
              <a:cs typeface="+mn-cs"/>
            </a:endParaRPr>
          </a:p>
        </p:txBody>
      </p:sp>
      <p:pic>
        <p:nvPicPr>
          <p:cNvPr id="37" name="Graphic 36">
            <a:extLst>
              <a:ext uri="{FF2B5EF4-FFF2-40B4-BE49-F238E27FC236}">
                <a16:creationId xmlns:a16="http://schemas.microsoft.com/office/drawing/2014/main" id="{4C4259FA-8022-3F0C-7A6E-6784B21310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1884" y="6391812"/>
            <a:ext cx="3869605" cy="405903"/>
          </a:xfrm>
          <a:prstGeom prst="rect">
            <a:avLst/>
          </a:prstGeom>
        </p:spPr>
      </p:pic>
      <p:sp>
        <p:nvSpPr>
          <p:cNvPr id="6" name="Isosceles Triangle 5">
            <a:extLst>
              <a:ext uri="{FF2B5EF4-FFF2-40B4-BE49-F238E27FC236}">
                <a16:creationId xmlns:a16="http://schemas.microsoft.com/office/drawing/2014/main" id="{7E0860DC-AE58-8839-09CD-24DF231B3ECA}"/>
              </a:ext>
            </a:extLst>
          </p:cNvPr>
          <p:cNvSpPr/>
          <p:nvPr/>
        </p:nvSpPr>
        <p:spPr>
          <a:xfrm rot="5400000">
            <a:off x="6202172" y="1855484"/>
            <a:ext cx="461342" cy="242774"/>
          </a:xfrm>
          <a:prstGeom prst="triangle">
            <a:avLst>
              <a:gd name="adj" fmla="val 50000"/>
            </a:avLst>
          </a:prstGeom>
          <a:solidFill>
            <a:srgbClr val="1343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Rounded Corners 4">
            <a:extLst>
              <a:ext uri="{FF2B5EF4-FFF2-40B4-BE49-F238E27FC236}">
                <a16:creationId xmlns:a16="http://schemas.microsoft.com/office/drawing/2014/main" id="{697C3DE2-F564-CF49-1490-22F30453C34E}"/>
              </a:ext>
            </a:extLst>
          </p:cNvPr>
          <p:cNvSpPr/>
          <p:nvPr/>
        </p:nvSpPr>
        <p:spPr>
          <a:xfrm>
            <a:off x="2932981" y="1434901"/>
            <a:ext cx="3396270" cy="1051110"/>
          </a:xfrm>
          <a:prstGeom prst="roundRect">
            <a:avLst/>
          </a:prstGeom>
          <a:solidFill>
            <a:srgbClr val="1343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1C8702F4-0F65-358F-4F8C-E95F72F38492}"/>
              </a:ext>
            </a:extLst>
          </p:cNvPr>
          <p:cNvSpPr txBox="1"/>
          <p:nvPr/>
        </p:nvSpPr>
        <p:spPr>
          <a:xfrm>
            <a:off x="3640093" y="1653706"/>
            <a:ext cx="2689154"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t>Online Application Technologies</a:t>
            </a:r>
            <a:endParaRPr kumimoji="0" lang="en-CA" sz="175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4" name="Rectangle: Rounded Corners 3">
            <a:extLst>
              <a:ext uri="{FF2B5EF4-FFF2-40B4-BE49-F238E27FC236}">
                <a16:creationId xmlns:a16="http://schemas.microsoft.com/office/drawing/2014/main" id="{D48B5F41-B5FD-0283-3DDA-D8D8B2C40332}"/>
              </a:ext>
            </a:extLst>
          </p:cNvPr>
          <p:cNvSpPr/>
          <p:nvPr/>
        </p:nvSpPr>
        <p:spPr>
          <a:xfrm>
            <a:off x="2932980" y="2549147"/>
            <a:ext cx="3396269" cy="1051110"/>
          </a:xfrm>
          <a:prstGeom prst="roundRect">
            <a:avLst/>
          </a:prstGeom>
          <a:solidFill>
            <a:srgbClr val="1B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49EEB4A4-62D2-16F5-2A98-42B8328390D1}"/>
              </a:ext>
            </a:extLst>
          </p:cNvPr>
          <p:cNvSpPr txBox="1"/>
          <p:nvPr/>
        </p:nvSpPr>
        <p:spPr>
          <a:xfrm>
            <a:off x="4157296" y="2900473"/>
            <a:ext cx="2171951"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t>GeoProducts</a:t>
            </a:r>
            <a:endParaRPr kumimoji="0" lang="en-CA" sz="175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43" name="Isosceles Triangle 42">
            <a:extLst>
              <a:ext uri="{FF2B5EF4-FFF2-40B4-BE49-F238E27FC236}">
                <a16:creationId xmlns:a16="http://schemas.microsoft.com/office/drawing/2014/main" id="{DBB0073E-DB80-AD86-474C-2DE47FD6931B}"/>
              </a:ext>
            </a:extLst>
          </p:cNvPr>
          <p:cNvSpPr/>
          <p:nvPr/>
        </p:nvSpPr>
        <p:spPr>
          <a:xfrm rot="5400000">
            <a:off x="6202172" y="2963752"/>
            <a:ext cx="461342" cy="242774"/>
          </a:xfrm>
          <a:prstGeom prst="triangle">
            <a:avLst>
              <a:gd name="adj" fmla="val 50000"/>
            </a:avLst>
          </a:prstGeom>
          <a:solidFill>
            <a:srgbClr val="1B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id="{BBC44AF3-C2F2-D3B5-47AC-715ECA57196E}"/>
              </a:ext>
            </a:extLst>
          </p:cNvPr>
          <p:cNvSpPr/>
          <p:nvPr/>
        </p:nvSpPr>
        <p:spPr>
          <a:xfrm>
            <a:off x="2932981" y="3663393"/>
            <a:ext cx="3396268" cy="1051110"/>
          </a:xfrm>
          <a:prstGeom prst="roundRect">
            <a:avLst/>
          </a:prstGeom>
          <a:solidFill>
            <a:srgbClr val="34B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440182B3-939C-09E2-8D88-E0AEB7D51F22}"/>
              </a:ext>
            </a:extLst>
          </p:cNvPr>
          <p:cNvSpPr txBox="1"/>
          <p:nvPr/>
        </p:nvSpPr>
        <p:spPr>
          <a:xfrm>
            <a:off x="3772707" y="3870242"/>
            <a:ext cx="2556540"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t>Data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t>Integration</a:t>
            </a:r>
            <a:endParaRPr kumimoji="0" lang="en-CA" sz="175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49" name="Isosceles Triangle 48">
            <a:extLst>
              <a:ext uri="{FF2B5EF4-FFF2-40B4-BE49-F238E27FC236}">
                <a16:creationId xmlns:a16="http://schemas.microsoft.com/office/drawing/2014/main" id="{9F832C7D-76F2-B553-1415-95F40C153832}"/>
              </a:ext>
            </a:extLst>
          </p:cNvPr>
          <p:cNvSpPr/>
          <p:nvPr/>
        </p:nvSpPr>
        <p:spPr>
          <a:xfrm rot="5400000">
            <a:off x="6202172" y="4072020"/>
            <a:ext cx="461342" cy="242774"/>
          </a:xfrm>
          <a:prstGeom prst="triangle">
            <a:avLst>
              <a:gd name="adj" fmla="val 50000"/>
            </a:avLst>
          </a:prstGeom>
          <a:solidFill>
            <a:srgbClr val="34B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Rectangle: Rounded Corners 1">
            <a:extLst>
              <a:ext uri="{FF2B5EF4-FFF2-40B4-BE49-F238E27FC236}">
                <a16:creationId xmlns:a16="http://schemas.microsoft.com/office/drawing/2014/main" id="{E5908C9F-B432-F947-786A-3C03DCD70C7A}"/>
              </a:ext>
            </a:extLst>
          </p:cNvPr>
          <p:cNvSpPr/>
          <p:nvPr/>
        </p:nvSpPr>
        <p:spPr>
          <a:xfrm>
            <a:off x="2932980" y="4777638"/>
            <a:ext cx="3396267" cy="1051110"/>
          </a:xfrm>
          <a:prstGeom prst="roundRect">
            <a:avLst/>
          </a:prstGeom>
          <a:solidFill>
            <a:srgbClr val="8DB5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TextBox 16">
            <a:extLst>
              <a:ext uri="{FF2B5EF4-FFF2-40B4-BE49-F238E27FC236}">
                <a16:creationId xmlns:a16="http://schemas.microsoft.com/office/drawing/2014/main" id="{E48B38F4-9A33-8038-4246-89FB937A7C58}"/>
              </a:ext>
            </a:extLst>
          </p:cNvPr>
          <p:cNvSpPr txBox="1"/>
          <p:nvPr/>
        </p:nvSpPr>
        <p:spPr>
          <a:xfrm>
            <a:off x="3020850" y="4978510"/>
            <a:ext cx="3308397"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t>Content &amp; </a:t>
            </a:r>
            <a:br>
              <a:rPr kumimoji="0" lang="en-US" sz="175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br>
            <a:r>
              <a:rPr kumimoji="0" lang="en-US" sz="175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t>Engagement</a:t>
            </a:r>
            <a:endParaRPr kumimoji="0" lang="en-CA" sz="175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50" name="Isosceles Triangle 49">
            <a:extLst>
              <a:ext uri="{FF2B5EF4-FFF2-40B4-BE49-F238E27FC236}">
                <a16:creationId xmlns:a16="http://schemas.microsoft.com/office/drawing/2014/main" id="{079823A8-5BB5-31FD-8CF6-898CE50F573E}"/>
              </a:ext>
            </a:extLst>
          </p:cNvPr>
          <p:cNvSpPr/>
          <p:nvPr/>
        </p:nvSpPr>
        <p:spPr>
          <a:xfrm rot="5400000">
            <a:off x="6202172" y="5180288"/>
            <a:ext cx="461342" cy="242774"/>
          </a:xfrm>
          <a:prstGeom prst="triangle">
            <a:avLst>
              <a:gd name="adj" fmla="val 50000"/>
            </a:avLst>
          </a:prstGeom>
          <a:solidFill>
            <a:srgbClr val="8DB5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BFF1F5F4-6772-3950-009C-A1DA819EB946}"/>
              </a:ext>
            </a:extLst>
          </p:cNvPr>
          <p:cNvSpPr/>
          <p:nvPr/>
        </p:nvSpPr>
        <p:spPr>
          <a:xfrm>
            <a:off x="6619657" y="3682609"/>
            <a:ext cx="5486575" cy="1017183"/>
          </a:xfrm>
          <a:prstGeom prst="rect">
            <a:avLst/>
          </a:prstGeom>
          <a:noFill/>
          <a:ln>
            <a:solidFill>
              <a:srgbClr val="34B2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2500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8E544A70-700C-E4C4-8772-3253B0379547}"/>
              </a:ext>
            </a:extLst>
          </p:cNvPr>
          <p:cNvSpPr/>
          <p:nvPr/>
        </p:nvSpPr>
        <p:spPr>
          <a:xfrm>
            <a:off x="6619657" y="4802075"/>
            <a:ext cx="5486575" cy="1021755"/>
          </a:xfrm>
          <a:prstGeom prst="rect">
            <a:avLst/>
          </a:prstGeom>
          <a:noFill/>
          <a:ln>
            <a:solidFill>
              <a:srgbClr val="8DB5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25000" noProof="0">
              <a:ln>
                <a:noFill/>
              </a:ln>
              <a:solidFill>
                <a:prstClr val="white"/>
              </a:solidFill>
              <a:effectLst/>
              <a:uLnTx/>
              <a:uFillTx/>
              <a:latin typeface="Aptos" panose="02110004020202020204"/>
              <a:ea typeface="+mn-ea"/>
              <a:cs typeface="+mn-cs"/>
            </a:endParaRPr>
          </a:p>
        </p:txBody>
      </p:sp>
      <p:pic>
        <p:nvPicPr>
          <p:cNvPr id="7" name="Picture 6" descr="A blue and green globe with lines around it&#10;&#10;Description automatically generated">
            <a:extLst>
              <a:ext uri="{FF2B5EF4-FFF2-40B4-BE49-F238E27FC236}">
                <a16:creationId xmlns:a16="http://schemas.microsoft.com/office/drawing/2014/main" id="{7224E68D-DA71-F5D4-D82E-DAE1172C307A}"/>
              </a:ext>
            </a:extLst>
          </p:cNvPr>
          <p:cNvPicPr>
            <a:picLocks noChangeAspect="1"/>
          </p:cNvPicPr>
          <p:nvPr/>
        </p:nvPicPr>
        <p:blipFill>
          <a:blip r:embed="rId6"/>
          <a:stretch>
            <a:fillRect/>
          </a:stretch>
        </p:blipFill>
        <p:spPr>
          <a:xfrm>
            <a:off x="-49616" y="736519"/>
            <a:ext cx="5086711" cy="5857617"/>
          </a:xfrm>
          <a:prstGeom prst="rect">
            <a:avLst/>
          </a:prstGeom>
        </p:spPr>
      </p:pic>
      <p:sp>
        <p:nvSpPr>
          <p:cNvPr id="13" name="TextBox 12">
            <a:extLst>
              <a:ext uri="{FF2B5EF4-FFF2-40B4-BE49-F238E27FC236}">
                <a16:creationId xmlns:a16="http://schemas.microsoft.com/office/drawing/2014/main" id="{27ACC004-0EAE-BABB-8B32-078EE4AECDC9}"/>
              </a:ext>
            </a:extLst>
          </p:cNvPr>
          <p:cNvSpPr txBox="1"/>
          <p:nvPr/>
        </p:nvSpPr>
        <p:spPr>
          <a:xfrm>
            <a:off x="479973" y="3282044"/>
            <a:ext cx="391939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4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Open Sans" pitchFamily="2" charset="0"/>
                <a:ea typeface="Open Sans" pitchFamily="2" charset="0"/>
                <a:cs typeface="Open Sans" pitchFamily="2" charset="0"/>
              </a:rPr>
              <a:t>GeoDiscovery</a:t>
            </a:r>
          </a:p>
        </p:txBody>
      </p:sp>
      <p:grpSp>
        <p:nvGrpSpPr>
          <p:cNvPr id="23" name="Group 22">
            <a:extLst>
              <a:ext uri="{FF2B5EF4-FFF2-40B4-BE49-F238E27FC236}">
                <a16:creationId xmlns:a16="http://schemas.microsoft.com/office/drawing/2014/main" id="{3420DFBA-ACB9-43CB-57B0-8E5AD50D6900}"/>
              </a:ext>
            </a:extLst>
          </p:cNvPr>
          <p:cNvGrpSpPr/>
          <p:nvPr/>
        </p:nvGrpSpPr>
        <p:grpSpPr>
          <a:xfrm>
            <a:off x="11596976" y="112702"/>
            <a:ext cx="440722" cy="422360"/>
            <a:chOff x="624441" y="2438418"/>
            <a:chExt cx="440722" cy="422360"/>
          </a:xfrm>
        </p:grpSpPr>
        <p:sp>
          <p:nvSpPr>
            <p:cNvPr id="25" name="Oval 24">
              <a:extLst>
                <a:ext uri="{FF2B5EF4-FFF2-40B4-BE49-F238E27FC236}">
                  <a16:creationId xmlns:a16="http://schemas.microsoft.com/office/drawing/2014/main" id="{6CFE040B-5A02-9998-2C72-75E939DB3770}"/>
                </a:ext>
              </a:extLst>
            </p:cNvPr>
            <p:cNvSpPr/>
            <p:nvPr/>
          </p:nvSpPr>
          <p:spPr>
            <a:xfrm>
              <a:off x="624441" y="2438418"/>
              <a:ext cx="422360" cy="422360"/>
            </a:xfrm>
            <a:prstGeom prst="ellipse">
              <a:avLst/>
            </a:prstGeom>
            <a:gradFill>
              <a:gsLst>
                <a:gs pos="0">
                  <a:srgbClr val="25ACF7"/>
                </a:gs>
                <a:gs pos="50000">
                  <a:srgbClr val="099FF0"/>
                </a:gs>
                <a:gs pos="100000">
                  <a:srgbClr val="0887CE"/>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150" b="1" i="0" u="none" strike="noStrike" kern="1200" cap="none" spc="0" normalizeH="0" baseline="0" noProof="0">
                <a:ln>
                  <a:noFill/>
                </a:ln>
                <a:solidFill>
                  <a:prstClr val="white"/>
                </a:solidFill>
                <a:effectLst/>
                <a:uLnTx/>
                <a:uFillTx/>
                <a:latin typeface="Open Sans"/>
                <a:ea typeface="+mn-ea"/>
                <a:cs typeface="+mn-cs"/>
              </a:endParaRPr>
            </a:p>
          </p:txBody>
        </p:sp>
        <p:sp>
          <p:nvSpPr>
            <p:cNvPr id="26" name="TextBox 25">
              <a:extLst>
                <a:ext uri="{FF2B5EF4-FFF2-40B4-BE49-F238E27FC236}">
                  <a16:creationId xmlns:a16="http://schemas.microsoft.com/office/drawing/2014/main" id="{B509FCFB-4496-B949-965A-ADA3996421F0}"/>
                </a:ext>
              </a:extLst>
            </p:cNvPr>
            <p:cNvSpPr txBox="1"/>
            <p:nvPr/>
          </p:nvSpPr>
          <p:spPr>
            <a:xfrm>
              <a:off x="642803" y="2474953"/>
              <a:ext cx="4223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04</a:t>
              </a:r>
              <a:endParaRPr kumimoji="0" lang="en-CA"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976790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1">
            <a:extLst>
              <a:ext uri="{FF2B5EF4-FFF2-40B4-BE49-F238E27FC236}">
                <a16:creationId xmlns:a16="http://schemas.microsoft.com/office/drawing/2014/main" id="{6D2DD7FF-B7BB-6FB5-924C-1F12A2108341}"/>
              </a:ext>
            </a:extLst>
          </p:cNvPr>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l="941"/>
          <a:stretch>
            <a:fillRect/>
          </a:stretch>
        </p:blipFill>
        <p:spPr bwMode="auto">
          <a:xfrm>
            <a:off x="-2722" y="0"/>
            <a:ext cx="12192000" cy="6862817"/>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a:extLst>
              <a:ext uri="{FF2B5EF4-FFF2-40B4-BE49-F238E27FC236}">
                <a16:creationId xmlns:a16="http://schemas.microsoft.com/office/drawing/2014/main" id="{6CB75642-0738-1647-21A1-052E449DBDD0}"/>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2244568" y="-191258"/>
            <a:ext cx="6778133" cy="41520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
            <a:extLst>
              <a:ext uri="{FF2B5EF4-FFF2-40B4-BE49-F238E27FC236}">
                <a16:creationId xmlns:a16="http://schemas.microsoft.com/office/drawing/2014/main" id="{1E29A174-7358-D949-26F3-07127A04C4E9}"/>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3967914" y="1977713"/>
            <a:ext cx="5920270" cy="362654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
            <a:extLst>
              <a:ext uri="{FF2B5EF4-FFF2-40B4-BE49-F238E27FC236}">
                <a16:creationId xmlns:a16="http://schemas.microsoft.com/office/drawing/2014/main" id="{BDBAA5F8-760C-1793-E4DD-16A73998A397}"/>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flipH="1">
            <a:off x="3230574" y="1909633"/>
            <a:ext cx="5999406" cy="3675017"/>
          </a:xfrm>
          <a:prstGeom prst="rect">
            <a:avLst/>
          </a:prstGeom>
          <a:noFill/>
          <a:extLst>
            <a:ext uri="{909E8E84-426E-40DD-AFC4-6F175D3DCCD1}">
              <a14:hiddenFill xmlns:a14="http://schemas.microsoft.com/office/drawing/2010/main">
                <a:solidFill>
                  <a:srgbClr val="FFFFFF"/>
                </a:solidFill>
              </a14:hiddenFill>
            </a:ext>
          </a:extLst>
        </p:spPr>
      </p:pic>
      <p:grpSp>
        <p:nvGrpSpPr>
          <p:cNvPr id="1067" name="Group 1066">
            <a:extLst>
              <a:ext uri="{FF2B5EF4-FFF2-40B4-BE49-F238E27FC236}">
                <a16:creationId xmlns:a16="http://schemas.microsoft.com/office/drawing/2014/main" id="{0AD364D9-BF29-72DE-090F-D3B23F75F56B}"/>
              </a:ext>
            </a:extLst>
          </p:cNvPr>
          <p:cNvGrpSpPr/>
          <p:nvPr/>
        </p:nvGrpSpPr>
        <p:grpSpPr>
          <a:xfrm>
            <a:off x="8466236" y="521665"/>
            <a:ext cx="3746083" cy="2905971"/>
            <a:chOff x="6935444" y="2870855"/>
            <a:chExt cx="4651212" cy="3608112"/>
          </a:xfrm>
        </p:grpSpPr>
        <p:pic>
          <p:nvPicPr>
            <p:cNvPr id="1068" name="Monitor">
              <a:extLst>
                <a:ext uri="{FF2B5EF4-FFF2-40B4-BE49-F238E27FC236}">
                  <a16:creationId xmlns:a16="http://schemas.microsoft.com/office/drawing/2014/main" id="{E345CC78-0DC2-6A1D-8E67-24B61E6A01A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35444" y="2870855"/>
              <a:ext cx="4651212" cy="3608112"/>
            </a:xfrm>
            <a:prstGeom prst="rect">
              <a:avLst/>
            </a:prstGeom>
            <a:effectLst>
              <a:outerShdw blurRad="50800" dist="38100" dir="2700000" algn="tl" rotWithShape="0">
                <a:prstClr val="black">
                  <a:alpha val="40000"/>
                </a:prstClr>
              </a:outerShdw>
            </a:effectLst>
          </p:spPr>
        </p:pic>
        <p:pic>
          <p:nvPicPr>
            <p:cNvPr id="1070" name="Picture 1069">
              <a:extLst>
                <a:ext uri="{FF2B5EF4-FFF2-40B4-BE49-F238E27FC236}">
                  <a16:creationId xmlns:a16="http://schemas.microsoft.com/office/drawing/2014/main" id="{579AE85B-1F44-F396-AC10-CF742A57578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257317" y="3098856"/>
              <a:ext cx="4035080" cy="2232302"/>
            </a:xfrm>
            <a:prstGeom prst="roundRect">
              <a:avLst>
                <a:gd name="adj" fmla="val 3145"/>
              </a:avLst>
            </a:prstGeom>
          </p:spPr>
        </p:pic>
      </p:grpSp>
      <p:pic>
        <p:nvPicPr>
          <p:cNvPr id="1077" name="Picture 4">
            <a:extLst>
              <a:ext uri="{FF2B5EF4-FFF2-40B4-BE49-F238E27FC236}">
                <a16:creationId xmlns:a16="http://schemas.microsoft.com/office/drawing/2014/main" id="{5918FB04-166F-59F9-D94F-73110EA0DD48}"/>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7715096" y="-47888"/>
            <a:ext cx="4599713" cy="72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3" name="TextBox 1072">
            <a:extLst>
              <a:ext uri="{FF2B5EF4-FFF2-40B4-BE49-F238E27FC236}">
                <a16:creationId xmlns:a16="http://schemas.microsoft.com/office/drawing/2014/main" id="{B4C1EC74-CBFB-FDFA-B7CA-E675A6C02057}"/>
              </a:ext>
            </a:extLst>
          </p:cNvPr>
          <p:cNvSpPr txBox="1"/>
          <p:nvPr/>
        </p:nvSpPr>
        <p:spPr>
          <a:xfrm>
            <a:off x="7115391" y="85792"/>
            <a:ext cx="6172200" cy="461665"/>
          </a:xfrm>
          <a:prstGeom prst="rect">
            <a:avLst/>
          </a:prstGeom>
          <a:noFill/>
        </p:spPr>
        <p:txBody>
          <a:bodyPr wrap="square">
            <a:spAutoFit/>
          </a:bodyPr>
          <a:lstStyle/>
          <a:p>
            <a:pPr marL="803275" marR="0" lvl="0" indent="0" algn="l" defTabSz="914400" rtl="0" eaLnBrk="1" fontAlgn="auto" latinLnBrk="0" hangingPunct="1">
              <a:lnSpc>
                <a:spcPct val="100000"/>
              </a:lnSpc>
              <a:spcBef>
                <a:spcPts val="0"/>
              </a:spcBef>
              <a:spcAft>
                <a:spcPts val="100"/>
              </a:spcAft>
              <a:buClrTx/>
              <a:buSzTx/>
              <a:buFontTx/>
              <a:buNone/>
              <a:tabLst/>
              <a:defRPr/>
            </a:pPr>
            <a:r>
              <a:rPr kumimoji="0" lang="en-US" sz="2400" b="1" i="0" u="none" strike="noStrike" kern="1200" cap="none" spc="-50" normalizeH="0" baseline="0" noProof="0">
                <a:ln>
                  <a:noFill/>
                </a:ln>
                <a:solidFill>
                  <a:prstClr val="white"/>
                </a:solidFill>
                <a:effectLst/>
                <a:uLnTx/>
                <a:uFillTx/>
                <a:latin typeface="Open Sans Light" pitchFamily="2" charset="0"/>
                <a:ea typeface="Open Sans Light" pitchFamily="2" charset="0"/>
                <a:cs typeface="Open Sans Light" pitchFamily="2" charset="0"/>
              </a:rPr>
              <a:t>CCMEO</a:t>
            </a:r>
            <a:r>
              <a:rPr kumimoji="0" lang="en-US" sz="2400" b="1" i="0" u="none" strike="noStrike" kern="1200" cap="none" spc="-30" normalizeH="0" baseline="0" noProof="0">
                <a:ln>
                  <a:noFill/>
                </a:ln>
                <a:solidFill>
                  <a:prstClr val="white"/>
                </a:solidFill>
                <a:effectLst/>
                <a:uLnTx/>
                <a:uFillTx/>
                <a:latin typeface="Open Sans Light" pitchFamily="2" charset="0"/>
                <a:ea typeface="Open Sans Light" pitchFamily="2" charset="0"/>
                <a:cs typeface="Open Sans Light" pitchFamily="2" charset="0"/>
              </a:rPr>
              <a:t>    Data Dissemination</a:t>
            </a:r>
          </a:p>
        </p:txBody>
      </p:sp>
      <p:pic>
        <p:nvPicPr>
          <p:cNvPr id="1080" name="Picture 6">
            <a:extLst>
              <a:ext uri="{FF2B5EF4-FFF2-40B4-BE49-F238E27FC236}">
                <a16:creationId xmlns:a16="http://schemas.microsoft.com/office/drawing/2014/main" id="{1EBF0D2C-609C-852D-77B0-2980D2ADA908}"/>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3468996" y="3021201"/>
            <a:ext cx="1293284" cy="568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1" name="Picture 6">
            <a:extLst>
              <a:ext uri="{FF2B5EF4-FFF2-40B4-BE49-F238E27FC236}">
                <a16:creationId xmlns:a16="http://schemas.microsoft.com/office/drawing/2014/main" id="{90E8134F-A9A1-2F5F-6B49-49D5748393A7}"/>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3473190" y="5600994"/>
            <a:ext cx="1398471" cy="568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81" name="Straight Arrow Connector 2080">
            <a:extLst>
              <a:ext uri="{FF2B5EF4-FFF2-40B4-BE49-F238E27FC236}">
                <a16:creationId xmlns:a16="http://schemas.microsoft.com/office/drawing/2014/main" id="{FD9CEA64-DE49-68BE-2DD2-6D482F28EF58}"/>
              </a:ext>
            </a:extLst>
          </p:cNvPr>
          <p:cNvCxnSpPr>
            <a:cxnSpLocks/>
          </p:cNvCxnSpPr>
          <p:nvPr/>
        </p:nvCxnSpPr>
        <p:spPr>
          <a:xfrm flipV="1">
            <a:off x="7479323" y="1486500"/>
            <a:ext cx="1029887" cy="1269176"/>
          </a:xfrm>
          <a:prstGeom prst="straightConnector1">
            <a:avLst/>
          </a:prstGeom>
          <a:ln w="5715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085" name="Straight Arrow Connector 2084">
            <a:extLst>
              <a:ext uri="{FF2B5EF4-FFF2-40B4-BE49-F238E27FC236}">
                <a16:creationId xmlns:a16="http://schemas.microsoft.com/office/drawing/2014/main" id="{1C056E76-4149-1535-6570-A14D3175C3FE}"/>
              </a:ext>
            </a:extLst>
          </p:cNvPr>
          <p:cNvCxnSpPr>
            <a:cxnSpLocks/>
          </p:cNvCxnSpPr>
          <p:nvPr/>
        </p:nvCxnSpPr>
        <p:spPr>
          <a:xfrm>
            <a:off x="7408985" y="3670376"/>
            <a:ext cx="1260464" cy="1355464"/>
          </a:xfrm>
          <a:prstGeom prst="straightConnector1">
            <a:avLst/>
          </a:prstGeom>
          <a:ln w="57150">
            <a:solidFill>
              <a:schemeClr val="bg1"/>
            </a:solidFill>
            <a:tailEnd type="triangle"/>
          </a:ln>
        </p:spPr>
        <p:style>
          <a:lnRef idx="2">
            <a:schemeClr val="accent1"/>
          </a:lnRef>
          <a:fillRef idx="0">
            <a:schemeClr val="accent1"/>
          </a:fillRef>
          <a:effectRef idx="1">
            <a:schemeClr val="accent1"/>
          </a:effectRef>
          <a:fontRef idx="minor">
            <a:schemeClr val="tx1"/>
          </a:fontRef>
        </p:style>
      </p:cxnSp>
      <p:grpSp>
        <p:nvGrpSpPr>
          <p:cNvPr id="1075" name="Group 1074">
            <a:extLst>
              <a:ext uri="{FF2B5EF4-FFF2-40B4-BE49-F238E27FC236}">
                <a16:creationId xmlns:a16="http://schemas.microsoft.com/office/drawing/2014/main" id="{BD7B26C7-7AD3-0816-FEF7-ED4DA718C213}"/>
              </a:ext>
            </a:extLst>
          </p:cNvPr>
          <p:cNvGrpSpPr/>
          <p:nvPr/>
        </p:nvGrpSpPr>
        <p:grpSpPr>
          <a:xfrm>
            <a:off x="4525651" y="1805953"/>
            <a:ext cx="3345458" cy="2764969"/>
            <a:chOff x="4879794" y="1805953"/>
            <a:chExt cx="3345458" cy="2764969"/>
          </a:xfrm>
        </p:grpSpPr>
        <p:pic>
          <p:nvPicPr>
            <p:cNvPr id="2050" name="Picture 2">
              <a:extLst>
                <a:ext uri="{FF2B5EF4-FFF2-40B4-BE49-F238E27FC236}">
                  <a16:creationId xmlns:a16="http://schemas.microsoft.com/office/drawing/2014/main" id="{1EA26AEB-C10A-5695-0D27-4EC26042CF39}"/>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879794" y="1805953"/>
              <a:ext cx="3345458" cy="276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2" name="TextBox 1041">
              <a:extLst>
                <a:ext uri="{FF2B5EF4-FFF2-40B4-BE49-F238E27FC236}">
                  <a16:creationId xmlns:a16="http://schemas.microsoft.com/office/drawing/2014/main" id="{75A4EC50-91D2-021A-02AB-6E4BDD62F777}"/>
                </a:ext>
              </a:extLst>
            </p:cNvPr>
            <p:cNvSpPr txBox="1"/>
            <p:nvPr/>
          </p:nvSpPr>
          <p:spPr>
            <a:xfrm>
              <a:off x="5218912" y="2915825"/>
              <a:ext cx="2688468"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Light" pitchFamily="2" charset="0"/>
                  <a:ea typeface="Open Sans Light" pitchFamily="2" charset="0"/>
                  <a:cs typeface="Open Sans Light" pitchFamily="2" charset="0"/>
                </a:rPr>
                <a:t>Catalogues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Open Sans Light" pitchFamily="2" charset="0"/>
                  <a:ea typeface="Open Sans Light" pitchFamily="2" charset="0"/>
                  <a:cs typeface="Open Sans Light" pitchFamily="2" charset="0"/>
                </a:rPr>
                <a:t>(GeoNetwork, Spatio-Temporal </a:t>
              </a:r>
              <a:br>
                <a:rPr kumimoji="0" lang="en-US" sz="1100" b="0" i="0" u="none" strike="noStrike" kern="1200" cap="none" spc="0" normalizeH="0" baseline="0" noProof="0">
                  <a:ln>
                    <a:noFill/>
                  </a:ln>
                  <a:solidFill>
                    <a:prstClr val="black"/>
                  </a:solidFill>
                  <a:effectLst/>
                  <a:uLnTx/>
                  <a:uFillTx/>
                  <a:latin typeface="Open Sans Light" pitchFamily="2" charset="0"/>
                  <a:ea typeface="Open Sans Light" pitchFamily="2" charset="0"/>
                  <a:cs typeface="Open Sans Light" pitchFamily="2" charset="0"/>
                </a:rPr>
              </a:br>
              <a:r>
                <a:rPr kumimoji="0" lang="en-US" sz="1100" b="0" i="0" u="none" strike="noStrike" kern="1200" cap="none" spc="0" normalizeH="0" baseline="0" noProof="0">
                  <a:ln>
                    <a:noFill/>
                  </a:ln>
                  <a:solidFill>
                    <a:prstClr val="black"/>
                  </a:solidFill>
                  <a:effectLst/>
                  <a:uLnTx/>
                  <a:uFillTx/>
                  <a:latin typeface="Open Sans Light" pitchFamily="2" charset="0"/>
                  <a:ea typeface="Open Sans Light" pitchFamily="2" charset="0"/>
                  <a:cs typeface="Open Sans Light" pitchFamily="2" charset="0"/>
                </a:rPr>
                <a:t>Asset Catalogue for EO)</a:t>
              </a:r>
              <a:endParaRPr kumimoji="0" lang="en-CA" sz="1100" b="0" i="0" u="none" strike="noStrike" kern="1200" cap="none" spc="0" normalizeH="0" baseline="0" noProof="0">
                <a:ln>
                  <a:noFill/>
                </a:ln>
                <a:solidFill>
                  <a:prstClr val="black"/>
                </a:solidFill>
                <a:effectLst/>
                <a:uLnTx/>
                <a:uFillTx/>
                <a:latin typeface="Open Sans Light" pitchFamily="2" charset="0"/>
                <a:ea typeface="Open Sans Light" pitchFamily="2" charset="0"/>
                <a:cs typeface="Open Sans Light" pitchFamily="2" charset="0"/>
              </a:endParaRPr>
            </a:p>
          </p:txBody>
        </p:sp>
      </p:grpSp>
      <p:pic>
        <p:nvPicPr>
          <p:cNvPr id="1078" name="Picture 5">
            <a:extLst>
              <a:ext uri="{FF2B5EF4-FFF2-40B4-BE49-F238E27FC236}">
                <a16:creationId xmlns:a16="http://schemas.microsoft.com/office/drawing/2014/main" id="{4DAA651A-3C34-29A9-9229-2378862E3BC4}"/>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2977946" y="-284439"/>
            <a:ext cx="4641873" cy="255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25">
            <a:extLst>
              <a:ext uri="{FF2B5EF4-FFF2-40B4-BE49-F238E27FC236}">
                <a16:creationId xmlns:a16="http://schemas.microsoft.com/office/drawing/2014/main" id="{445A8225-134B-7A7A-B9B9-6BF28705088C}"/>
              </a:ext>
            </a:extLst>
          </p:cNvPr>
          <p:cNvPicPr>
            <a:picLocks noChangeAspect="1" noChangeArrowheads="1"/>
          </p:cNvPicPr>
          <p:nvPr/>
        </p:nvPicPr>
        <p:blipFill>
          <a:blip r:embed="rId13" r:link="rId14" cstate="print">
            <a:extLst>
              <a:ext uri="{28A0092B-C50C-407E-A947-70E740481C1C}">
                <a14:useLocalDpi xmlns:a14="http://schemas.microsoft.com/office/drawing/2010/main"/>
              </a:ext>
            </a:extLst>
          </a:blip>
          <a:srcRect/>
          <a:stretch>
            <a:fillRect/>
          </a:stretch>
        </p:blipFill>
        <p:spPr bwMode="auto">
          <a:xfrm>
            <a:off x="6556402" y="399373"/>
            <a:ext cx="1056245" cy="115400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1" name="Picture 27">
            <a:extLst>
              <a:ext uri="{FF2B5EF4-FFF2-40B4-BE49-F238E27FC236}">
                <a16:creationId xmlns:a16="http://schemas.microsoft.com/office/drawing/2014/main" id="{A8831023-EC6B-CFD1-ECD9-3FCA15DEA0C6}"/>
              </a:ext>
            </a:extLst>
          </p:cNvPr>
          <p:cNvPicPr>
            <a:picLocks noChangeAspect="1" noChangeArrowheads="1"/>
          </p:cNvPicPr>
          <p:nvPr/>
        </p:nvPicPr>
        <p:blipFill>
          <a:blip r:embed="rId15" r:link="rId16" cstate="print">
            <a:extLst>
              <a:ext uri="{28A0092B-C50C-407E-A947-70E740481C1C}">
                <a14:useLocalDpi xmlns:a14="http://schemas.microsoft.com/office/drawing/2010/main"/>
              </a:ext>
            </a:extLst>
          </a:blip>
          <a:srcRect/>
          <a:stretch>
            <a:fillRect/>
          </a:stretch>
        </p:blipFill>
        <p:spPr bwMode="auto">
          <a:xfrm>
            <a:off x="4623843" y="277347"/>
            <a:ext cx="1350091" cy="1448682"/>
          </a:xfrm>
          <a:prstGeom prst="rect">
            <a:avLst/>
          </a:prstGeom>
          <a:noFill/>
          <a:effectLst>
            <a:outerShdw blurRad="1270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091" name="Group 2090">
            <a:extLst>
              <a:ext uri="{FF2B5EF4-FFF2-40B4-BE49-F238E27FC236}">
                <a16:creationId xmlns:a16="http://schemas.microsoft.com/office/drawing/2014/main" id="{8F039318-BA84-9719-4E3B-1C3D125ED36C}"/>
              </a:ext>
            </a:extLst>
          </p:cNvPr>
          <p:cNvGrpSpPr/>
          <p:nvPr/>
        </p:nvGrpSpPr>
        <p:grpSpPr>
          <a:xfrm>
            <a:off x="5572021" y="1602839"/>
            <a:ext cx="1210232" cy="406078"/>
            <a:chOff x="5502876" y="1602839"/>
            <a:chExt cx="1210232" cy="406078"/>
          </a:xfrm>
        </p:grpSpPr>
        <p:sp>
          <p:nvSpPr>
            <p:cNvPr id="2090" name="Rectangle: Rounded Corners 2089">
              <a:extLst>
                <a:ext uri="{FF2B5EF4-FFF2-40B4-BE49-F238E27FC236}">
                  <a16:creationId xmlns:a16="http://schemas.microsoft.com/office/drawing/2014/main" id="{E0EB39C5-5B2A-068D-F12D-CC992D4899F4}"/>
                </a:ext>
              </a:extLst>
            </p:cNvPr>
            <p:cNvSpPr/>
            <p:nvPr/>
          </p:nvSpPr>
          <p:spPr>
            <a:xfrm>
              <a:off x="5527640" y="1602839"/>
              <a:ext cx="1185468" cy="379393"/>
            </a:xfrm>
            <a:prstGeom prst="roundRect">
              <a:avLst/>
            </a:prstGeom>
            <a:solidFill>
              <a:srgbClr val="00115E">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7" name="ZoneTexte 27">
              <a:extLst>
                <a:ext uri="{FF2B5EF4-FFF2-40B4-BE49-F238E27FC236}">
                  <a16:creationId xmlns:a16="http://schemas.microsoft.com/office/drawing/2014/main" id="{4653BD82-3380-F97A-F76C-5DC21BEB2BE5}"/>
                </a:ext>
              </a:extLst>
            </p:cNvPr>
            <p:cNvSpPr txBox="1"/>
            <p:nvPr/>
          </p:nvSpPr>
          <p:spPr>
            <a:xfrm>
              <a:off x="5502876" y="1615476"/>
              <a:ext cx="1210231" cy="39344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CA" sz="1200" b="0" i="0" u="none" strike="noStrike" kern="1200" cap="none" spc="-30" normalizeH="0" baseline="0" noProof="0">
                  <a:ln>
                    <a:noFill/>
                  </a:ln>
                  <a:solidFill>
                    <a:prstClr val="white"/>
                  </a:solidFill>
                  <a:effectLst/>
                  <a:uLnTx/>
                  <a:uFillTx/>
                  <a:latin typeface="Aptos Display" panose="020B0004020202020204" pitchFamily="34" charset="0"/>
                  <a:ea typeface="+mn-ea"/>
                  <a:cs typeface="+mn-cs"/>
                </a:rPr>
                <a:t>Publication &amp; </a:t>
              </a:r>
              <a:br>
                <a:rPr kumimoji="0" lang="en-CA" sz="1200" b="0" i="0" u="none" strike="noStrike" kern="1200" cap="none" spc="-30" normalizeH="0" baseline="0" noProof="0">
                  <a:ln>
                    <a:noFill/>
                  </a:ln>
                  <a:solidFill>
                    <a:prstClr val="white"/>
                  </a:solidFill>
                  <a:effectLst/>
                  <a:uLnTx/>
                  <a:uFillTx/>
                  <a:latin typeface="Aptos Display" panose="020B0004020202020204" pitchFamily="34" charset="0"/>
                  <a:ea typeface="+mn-ea"/>
                  <a:cs typeface="+mn-cs"/>
                </a:rPr>
              </a:br>
              <a:r>
                <a:rPr kumimoji="0" lang="en-CA" sz="1200" b="0" i="0" u="none" strike="noStrike" kern="1200" cap="none" spc="-30" normalizeH="0" baseline="0" noProof="0">
                  <a:ln>
                    <a:noFill/>
                  </a:ln>
                  <a:solidFill>
                    <a:prstClr val="white"/>
                  </a:solidFill>
                  <a:effectLst/>
                  <a:uLnTx/>
                  <a:uFillTx/>
                  <a:latin typeface="Aptos Display" panose="020B0004020202020204" pitchFamily="34" charset="0"/>
                  <a:ea typeface="+mn-ea"/>
                  <a:cs typeface="+mn-cs"/>
                </a:rPr>
                <a:t>Approval Process </a:t>
              </a:r>
            </a:p>
          </p:txBody>
        </p:sp>
      </p:grpSp>
      <p:grpSp>
        <p:nvGrpSpPr>
          <p:cNvPr id="2092" name="Group 2091">
            <a:extLst>
              <a:ext uri="{FF2B5EF4-FFF2-40B4-BE49-F238E27FC236}">
                <a16:creationId xmlns:a16="http://schemas.microsoft.com/office/drawing/2014/main" id="{6F20DA7B-7D93-913D-3019-AA610A8CF80A}"/>
              </a:ext>
            </a:extLst>
          </p:cNvPr>
          <p:cNvGrpSpPr/>
          <p:nvPr/>
        </p:nvGrpSpPr>
        <p:grpSpPr>
          <a:xfrm>
            <a:off x="3521302" y="6240786"/>
            <a:ext cx="1409931" cy="688907"/>
            <a:chOff x="5362853" y="1690088"/>
            <a:chExt cx="1409931" cy="688907"/>
          </a:xfrm>
        </p:grpSpPr>
        <p:sp>
          <p:nvSpPr>
            <p:cNvPr id="2093" name="Rectangle: Rounded Corners 2092">
              <a:extLst>
                <a:ext uri="{FF2B5EF4-FFF2-40B4-BE49-F238E27FC236}">
                  <a16:creationId xmlns:a16="http://schemas.microsoft.com/office/drawing/2014/main" id="{A35F72AA-5643-1A53-E967-0035EBA4CCE2}"/>
                </a:ext>
              </a:extLst>
            </p:cNvPr>
            <p:cNvSpPr/>
            <p:nvPr/>
          </p:nvSpPr>
          <p:spPr>
            <a:xfrm>
              <a:off x="5423347" y="1697372"/>
              <a:ext cx="1299291" cy="508064"/>
            </a:xfrm>
            <a:prstGeom prst="roundRect">
              <a:avLst/>
            </a:prstGeom>
            <a:solidFill>
              <a:srgbClr val="B9CFEF">
                <a:alpha val="5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94" name="ZoneTexte 27">
              <a:extLst>
                <a:ext uri="{FF2B5EF4-FFF2-40B4-BE49-F238E27FC236}">
                  <a16:creationId xmlns:a16="http://schemas.microsoft.com/office/drawing/2014/main" id="{0E94DD34-2456-C5DC-C1F1-51A9865A398B}"/>
                </a:ext>
              </a:extLst>
            </p:cNvPr>
            <p:cNvSpPr txBox="1"/>
            <p:nvPr/>
          </p:nvSpPr>
          <p:spPr>
            <a:xfrm>
              <a:off x="5362853" y="1690088"/>
              <a:ext cx="1409931" cy="688907"/>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300"/>
                </a:spcAft>
                <a:buClrTx/>
                <a:buSzTx/>
                <a:buFontTx/>
                <a:buNone/>
                <a:tabLst/>
                <a:defRPr/>
              </a:pPr>
              <a:r>
                <a:rPr kumimoji="0" lang="en-US" sz="1200" b="0" i="0" u="none" strike="noStrike" kern="1200" cap="none" spc="-30" normalizeH="0" baseline="0" noProof="0">
                  <a:ln>
                    <a:noFill/>
                  </a:ln>
                  <a:solidFill>
                    <a:prstClr val="white"/>
                  </a:solidFill>
                  <a:effectLst/>
                  <a:uLnTx/>
                  <a:uFillTx/>
                  <a:latin typeface="Aptos Display" panose="020B0004020202020204" pitchFamily="34" charset="0"/>
                  <a:ea typeface="+mn-ea"/>
                  <a:cs typeface="+mn-cs"/>
                </a:rPr>
                <a:t>Standards Based: </a:t>
              </a:r>
              <a:br>
                <a:rPr kumimoji="0" lang="en-US" sz="1200" b="0" i="0" u="none" strike="noStrike" kern="1200" cap="none" spc="-30" normalizeH="0" baseline="0" noProof="0">
                  <a:ln>
                    <a:noFill/>
                  </a:ln>
                  <a:solidFill>
                    <a:prstClr val="white"/>
                  </a:solidFill>
                  <a:effectLst/>
                  <a:uLnTx/>
                  <a:uFillTx/>
                  <a:latin typeface="Aptos Display" panose="020B0004020202020204" pitchFamily="34" charset="0"/>
                  <a:ea typeface="+mn-ea"/>
                  <a:cs typeface="+mn-cs"/>
                </a:rPr>
              </a:br>
              <a:r>
                <a:rPr kumimoji="0" lang="en-US" sz="1200" b="0" i="0" u="none" strike="noStrike" kern="1200" cap="none" spc="-30" normalizeH="0" baseline="0" noProof="0">
                  <a:ln>
                    <a:noFill/>
                  </a:ln>
                  <a:solidFill>
                    <a:prstClr val="white"/>
                  </a:solidFill>
                  <a:effectLst/>
                  <a:uLnTx/>
                  <a:uFillTx/>
                  <a:latin typeface="Aptos Display" panose="020B0004020202020204" pitchFamily="34" charset="0"/>
                  <a:ea typeface="+mn-ea"/>
                  <a:cs typeface="+mn-cs"/>
                </a:rPr>
                <a:t>ISO 19115 for Metadata, OGC APIs</a:t>
              </a:r>
              <a:br>
                <a:rPr kumimoji="0" lang="en-US" sz="1200" b="0" i="0" u="none" strike="noStrike" kern="1200" cap="none" spc="-30" normalizeH="0" baseline="0" noProof="0">
                  <a:ln>
                    <a:noFill/>
                  </a:ln>
                  <a:solidFill>
                    <a:prstClr val="white"/>
                  </a:solidFill>
                  <a:effectLst/>
                  <a:uLnTx/>
                  <a:uFillTx/>
                  <a:latin typeface="Aptos Display" panose="020B0004020202020204" pitchFamily="34" charset="0"/>
                  <a:ea typeface="+mn-ea"/>
                  <a:cs typeface="+mn-cs"/>
                </a:rPr>
              </a:br>
              <a:endParaRPr kumimoji="0" lang="en-US" sz="1200" b="0" i="0" u="none" strike="noStrike" kern="1200" cap="none" spc="-30" normalizeH="0" baseline="0" noProof="0">
                <a:ln>
                  <a:noFill/>
                </a:ln>
                <a:solidFill>
                  <a:srgbClr val="21AAF6"/>
                </a:solidFill>
                <a:effectLst/>
                <a:uLnTx/>
                <a:uFillTx/>
                <a:latin typeface="Aptos Display" panose="020B0004020202020204" pitchFamily="34" charset="0"/>
                <a:ea typeface="+mn-ea"/>
                <a:cs typeface="+mn-cs"/>
              </a:endParaRPr>
            </a:p>
          </p:txBody>
        </p:sp>
      </p:grpSp>
      <p:grpSp>
        <p:nvGrpSpPr>
          <p:cNvPr id="1082" name="Group 1081">
            <a:extLst>
              <a:ext uri="{FF2B5EF4-FFF2-40B4-BE49-F238E27FC236}">
                <a16:creationId xmlns:a16="http://schemas.microsoft.com/office/drawing/2014/main" id="{101B3B5A-8E1D-FC66-9DC4-1EAAC855082D}"/>
              </a:ext>
            </a:extLst>
          </p:cNvPr>
          <p:cNvGrpSpPr/>
          <p:nvPr/>
        </p:nvGrpSpPr>
        <p:grpSpPr>
          <a:xfrm>
            <a:off x="14011" y="2291201"/>
            <a:ext cx="3579704" cy="2316402"/>
            <a:chOff x="14011" y="2292284"/>
            <a:chExt cx="3579704" cy="2316402"/>
          </a:xfrm>
        </p:grpSpPr>
        <p:pic>
          <p:nvPicPr>
            <p:cNvPr id="12" name="Picture 7">
              <a:extLst>
                <a:ext uri="{FF2B5EF4-FFF2-40B4-BE49-F238E27FC236}">
                  <a16:creationId xmlns:a16="http://schemas.microsoft.com/office/drawing/2014/main" id="{69EC2665-21A9-299C-9289-087F0E6A60DE}"/>
                </a:ext>
              </a:extLst>
            </p:cNvPr>
            <p:cNvPicPr>
              <a:picLocks noChangeAspect="1" noChangeArrowheads="1"/>
            </p:cNvPicPr>
            <p:nvPr/>
          </p:nvPicPr>
          <p:blipFill rotWithShape="1">
            <a:blip r:embed="rId17" r:link="rId18" cstate="print">
              <a:extLst>
                <a:ext uri="{28A0092B-C50C-407E-A947-70E740481C1C}">
                  <a14:useLocalDpi xmlns:a14="http://schemas.microsoft.com/office/drawing/2010/main"/>
                </a:ext>
              </a:extLst>
            </a:blip>
            <a:srcRect/>
            <a:stretch>
              <a:fillRect/>
            </a:stretch>
          </p:blipFill>
          <p:spPr bwMode="auto">
            <a:xfrm>
              <a:off x="14011" y="2292284"/>
              <a:ext cx="3579704" cy="2316402"/>
            </a:xfrm>
            <a:prstGeom prst="rect">
              <a:avLst/>
            </a:prstGeom>
            <a:noFill/>
            <a:extLst>
              <a:ext uri="{909E8E84-426E-40DD-AFC4-6F175D3DCCD1}">
                <a14:hiddenFill xmlns:a14="http://schemas.microsoft.com/office/drawing/2010/main">
                  <a:solidFill>
                    <a:srgbClr val="FFFFFF"/>
                  </a:solidFill>
                </a14:hiddenFill>
              </a:ext>
            </a:extLst>
          </p:spPr>
        </p:pic>
        <p:grpSp>
          <p:nvGrpSpPr>
            <p:cNvPr id="1038" name="Group 1037">
              <a:extLst>
                <a:ext uri="{FF2B5EF4-FFF2-40B4-BE49-F238E27FC236}">
                  <a16:creationId xmlns:a16="http://schemas.microsoft.com/office/drawing/2014/main" id="{D702C043-BDA2-D1CD-473D-295BFF06BF6E}"/>
                </a:ext>
              </a:extLst>
            </p:cNvPr>
            <p:cNvGrpSpPr/>
            <p:nvPr/>
          </p:nvGrpSpPr>
          <p:grpSpPr>
            <a:xfrm>
              <a:off x="373430" y="2352927"/>
              <a:ext cx="2885497" cy="2177159"/>
              <a:chOff x="456560" y="2519187"/>
              <a:chExt cx="2885497" cy="2177159"/>
            </a:xfrm>
          </p:grpSpPr>
          <p:pic>
            <p:nvPicPr>
              <p:cNvPr id="21" name="Image 55">
                <a:extLst>
                  <a:ext uri="{FF2B5EF4-FFF2-40B4-BE49-F238E27FC236}">
                    <a16:creationId xmlns:a16="http://schemas.microsoft.com/office/drawing/2014/main" id="{772B9667-0F5E-C1C8-75B0-DDE2326EB34C}"/>
                  </a:ext>
                </a:extLst>
              </p:cNvPr>
              <p:cNvPicPr>
                <a:picLocks noChangeAspect="1"/>
              </p:cNvPicPr>
              <p:nvPr/>
            </p:nvPicPr>
            <p:blipFill>
              <a:blip r:embed="rId19" cstate="print">
                <a:extLst>
                  <a:ext uri="{BEBA8EAE-BF5A-486C-A8C5-ECC9F3942E4B}">
                    <a14:imgProps xmlns:a14="http://schemas.microsoft.com/office/drawing/2010/main">
                      <a14:imgLayer r:embed="rId20">
                        <a14:imgEffect>
                          <a14:colorTemperature colorTemp="112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56560" y="2519187"/>
                <a:ext cx="2572677" cy="2177159"/>
              </a:xfrm>
              <a:prstGeom prst="rect">
                <a:avLst/>
              </a:prstGeom>
            </p:spPr>
          </p:pic>
          <p:pic>
            <p:nvPicPr>
              <p:cNvPr id="1059" name="Picture 35">
                <a:extLst>
                  <a:ext uri="{FF2B5EF4-FFF2-40B4-BE49-F238E27FC236}">
                    <a16:creationId xmlns:a16="http://schemas.microsoft.com/office/drawing/2014/main" id="{8377A26A-4683-ABD6-9AA8-58D6CDAA942F}"/>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566994" y="3096984"/>
                <a:ext cx="228559" cy="31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36">
                <a:extLst>
                  <a:ext uri="{FF2B5EF4-FFF2-40B4-BE49-F238E27FC236}">
                    <a16:creationId xmlns:a16="http://schemas.microsoft.com/office/drawing/2014/main" id="{8DC93479-D830-A903-B564-4AE68FFED1F6}"/>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1692443" y="3467212"/>
                <a:ext cx="306747" cy="424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37">
                <a:extLst>
                  <a:ext uri="{FF2B5EF4-FFF2-40B4-BE49-F238E27FC236}">
                    <a16:creationId xmlns:a16="http://schemas.microsoft.com/office/drawing/2014/main" id="{77FC0F68-C96A-3EB3-69FC-6B63B2F98485}"/>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2149419" y="3539717"/>
                <a:ext cx="188311" cy="260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5">
                <a:extLst>
                  <a:ext uri="{FF2B5EF4-FFF2-40B4-BE49-F238E27FC236}">
                    <a16:creationId xmlns:a16="http://schemas.microsoft.com/office/drawing/2014/main" id="{C33F75B9-9F01-43DF-9F10-0A8B13C5F68F}"/>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552062" y="3657702"/>
                <a:ext cx="228559" cy="31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5">
                <a:extLst>
                  <a:ext uri="{FF2B5EF4-FFF2-40B4-BE49-F238E27FC236}">
                    <a16:creationId xmlns:a16="http://schemas.microsoft.com/office/drawing/2014/main" id="{1FCCF846-ECC7-671B-A398-31CD3ABADD39}"/>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940996" y="3230611"/>
                <a:ext cx="228559" cy="31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5">
                <a:extLst>
                  <a:ext uri="{FF2B5EF4-FFF2-40B4-BE49-F238E27FC236}">
                    <a16:creationId xmlns:a16="http://schemas.microsoft.com/office/drawing/2014/main" id="{C8716A9B-E3BD-5269-AACF-F7C7B7C1DEA0}"/>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1437993" y="3183437"/>
                <a:ext cx="228559" cy="31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5">
                <a:extLst>
                  <a:ext uri="{FF2B5EF4-FFF2-40B4-BE49-F238E27FC236}">
                    <a16:creationId xmlns:a16="http://schemas.microsoft.com/office/drawing/2014/main" id="{AE9ADE53-98D1-F127-3FDA-869A78608570}"/>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910830" y="3670081"/>
                <a:ext cx="228559" cy="31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5">
                <a:extLst>
                  <a:ext uri="{FF2B5EF4-FFF2-40B4-BE49-F238E27FC236}">
                    <a16:creationId xmlns:a16="http://schemas.microsoft.com/office/drawing/2014/main" id="{F8CD6F47-B0EB-BC07-3F42-DD24803BA128}"/>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1135470" y="3953013"/>
                <a:ext cx="228559" cy="31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5">
                <a:extLst>
                  <a:ext uri="{FF2B5EF4-FFF2-40B4-BE49-F238E27FC236}">
                    <a16:creationId xmlns:a16="http://schemas.microsoft.com/office/drawing/2014/main" id="{88D4E929-801A-6981-7F5F-8B12A3D7D4AB}"/>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1434370" y="3758307"/>
                <a:ext cx="228559" cy="31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5">
                <a:extLst>
                  <a:ext uri="{FF2B5EF4-FFF2-40B4-BE49-F238E27FC236}">
                    <a16:creationId xmlns:a16="http://schemas.microsoft.com/office/drawing/2014/main" id="{7CECFA28-EC10-6517-D1DC-0DD57F86C449}"/>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1722525" y="4017163"/>
                <a:ext cx="228559" cy="31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5">
                <a:extLst>
                  <a:ext uri="{FF2B5EF4-FFF2-40B4-BE49-F238E27FC236}">
                    <a16:creationId xmlns:a16="http://schemas.microsoft.com/office/drawing/2014/main" id="{71E1F1E4-5EE2-CC83-A7CC-BB3D241F5721}"/>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2272047" y="3784387"/>
                <a:ext cx="228559" cy="31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5">
                <a:extLst>
                  <a:ext uri="{FF2B5EF4-FFF2-40B4-BE49-F238E27FC236}">
                    <a16:creationId xmlns:a16="http://schemas.microsoft.com/office/drawing/2014/main" id="{885D8A62-EE31-C303-F344-7118D172D266}"/>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2461131" y="4286931"/>
                <a:ext cx="228559" cy="31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 name="Picture 35">
                <a:extLst>
                  <a:ext uri="{FF2B5EF4-FFF2-40B4-BE49-F238E27FC236}">
                    <a16:creationId xmlns:a16="http://schemas.microsoft.com/office/drawing/2014/main" id="{AE0CCD78-9213-4571-6E62-FC71BED86C67}"/>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2863041" y="3683449"/>
                <a:ext cx="228559" cy="31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35">
                <a:extLst>
                  <a:ext uri="{FF2B5EF4-FFF2-40B4-BE49-F238E27FC236}">
                    <a16:creationId xmlns:a16="http://schemas.microsoft.com/office/drawing/2014/main" id="{957902E1-C532-2A19-C2C3-5C95E1BA68E5}"/>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2822083" y="4149465"/>
                <a:ext cx="228559" cy="31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35">
                <a:extLst>
                  <a:ext uri="{FF2B5EF4-FFF2-40B4-BE49-F238E27FC236}">
                    <a16:creationId xmlns:a16="http://schemas.microsoft.com/office/drawing/2014/main" id="{1E25F067-4DF3-25CE-06BE-08A1192F7A2C}"/>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2548263" y="3921914"/>
                <a:ext cx="228559" cy="31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37">
                <a:extLst>
                  <a:ext uri="{FF2B5EF4-FFF2-40B4-BE49-F238E27FC236}">
                    <a16:creationId xmlns:a16="http://schemas.microsoft.com/office/drawing/2014/main" id="{00B2E44F-CD6E-CB66-1BBA-822F2E2F0371}"/>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2045871" y="3815825"/>
                <a:ext cx="188311" cy="260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37">
                <a:extLst>
                  <a:ext uri="{FF2B5EF4-FFF2-40B4-BE49-F238E27FC236}">
                    <a16:creationId xmlns:a16="http://schemas.microsoft.com/office/drawing/2014/main" id="{07F06314-2758-E22E-2E2A-A936FB135A9C}"/>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2177891" y="4104858"/>
                <a:ext cx="188311" cy="260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Image 54" descr="Image vectorielle gratuite: Loupe, Verre Loupe, Verre ...">
                <a:extLst>
                  <a:ext uri="{FF2B5EF4-FFF2-40B4-BE49-F238E27FC236}">
                    <a16:creationId xmlns:a16="http://schemas.microsoft.com/office/drawing/2014/main" id="{436A398B-E457-89E9-25BF-4ACF371A1C91}"/>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1591323" y="3567608"/>
                <a:ext cx="371645" cy="365552"/>
              </a:xfrm>
              <a:prstGeom prst="rect">
                <a:avLst/>
              </a:prstGeom>
            </p:spPr>
          </p:pic>
          <p:sp>
            <p:nvSpPr>
              <p:cNvPr id="1036" name="TextBox 1035">
                <a:extLst>
                  <a:ext uri="{FF2B5EF4-FFF2-40B4-BE49-F238E27FC236}">
                    <a16:creationId xmlns:a16="http://schemas.microsoft.com/office/drawing/2014/main" id="{C53E3722-9070-E20D-2507-9D5AFE5B8812}"/>
                  </a:ext>
                </a:extLst>
              </p:cNvPr>
              <p:cNvSpPr txBox="1"/>
              <p:nvPr/>
            </p:nvSpPr>
            <p:spPr>
              <a:xfrm>
                <a:off x="1632123" y="2561647"/>
                <a:ext cx="1709934" cy="4801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900" cap="none" spc="-40" normalizeH="0" baseline="0" noProof="0">
                    <a:ln>
                      <a:noFill/>
                    </a:ln>
                    <a:solidFill>
                      <a:prstClr val="white"/>
                    </a:solidFill>
                    <a:effectLst/>
                    <a:uLnTx/>
                    <a:uFillTx/>
                    <a:latin typeface="Open Sans Light" pitchFamily="2" charset="0"/>
                    <a:ea typeface="Open Sans Light" pitchFamily="2" charset="0"/>
                    <a:cs typeface="Open Sans Light" pitchFamily="2" charset="0"/>
                  </a:rPr>
                  <a:t>Federated Open Data Search </a:t>
                </a:r>
                <a:endParaRPr kumimoji="0" lang="en-CA" sz="1400" b="1" i="0" u="none" strike="noStrike" kern="900" cap="none" spc="-40" normalizeH="0" baseline="0" noProof="0">
                  <a:ln>
                    <a:noFill/>
                  </a:ln>
                  <a:solidFill>
                    <a:prstClr val="white"/>
                  </a:solidFill>
                  <a:effectLst/>
                  <a:uLnTx/>
                  <a:uFillTx/>
                  <a:latin typeface="Open Sans Light" pitchFamily="2" charset="0"/>
                  <a:ea typeface="Open Sans Light" pitchFamily="2" charset="0"/>
                  <a:cs typeface="Open Sans Light" pitchFamily="2" charset="0"/>
                </a:endParaRPr>
              </a:p>
            </p:txBody>
          </p:sp>
        </p:grpSp>
      </p:grpSp>
      <p:grpSp>
        <p:nvGrpSpPr>
          <p:cNvPr id="1083" name="Group 1082">
            <a:extLst>
              <a:ext uri="{FF2B5EF4-FFF2-40B4-BE49-F238E27FC236}">
                <a16:creationId xmlns:a16="http://schemas.microsoft.com/office/drawing/2014/main" id="{9189F025-A389-5380-A26A-BA70EE5FE176}"/>
              </a:ext>
            </a:extLst>
          </p:cNvPr>
          <p:cNvGrpSpPr/>
          <p:nvPr/>
        </p:nvGrpSpPr>
        <p:grpSpPr>
          <a:xfrm>
            <a:off x="14011" y="4561690"/>
            <a:ext cx="3579704" cy="2316402"/>
            <a:chOff x="14011" y="4562773"/>
            <a:chExt cx="3579704" cy="2316402"/>
          </a:xfrm>
        </p:grpSpPr>
        <p:pic>
          <p:nvPicPr>
            <p:cNvPr id="1031" name="Picture 7">
              <a:extLst>
                <a:ext uri="{FF2B5EF4-FFF2-40B4-BE49-F238E27FC236}">
                  <a16:creationId xmlns:a16="http://schemas.microsoft.com/office/drawing/2014/main" id="{5B98BC69-031D-8D14-3BE6-B81B47911D83}"/>
                </a:ext>
              </a:extLst>
            </p:cNvPr>
            <p:cNvPicPr>
              <a:picLocks noChangeAspect="1" noChangeArrowheads="1"/>
            </p:cNvPicPr>
            <p:nvPr/>
          </p:nvPicPr>
          <p:blipFill rotWithShape="1">
            <a:blip r:embed="rId17" r:link="rId18" cstate="print">
              <a:extLst>
                <a:ext uri="{28A0092B-C50C-407E-A947-70E740481C1C}">
                  <a14:useLocalDpi xmlns:a14="http://schemas.microsoft.com/office/drawing/2010/main"/>
                </a:ext>
              </a:extLst>
            </a:blip>
            <a:srcRect/>
            <a:stretch>
              <a:fillRect/>
            </a:stretch>
          </p:blipFill>
          <p:spPr bwMode="auto">
            <a:xfrm>
              <a:off x="14011" y="4562773"/>
              <a:ext cx="3579704" cy="2316402"/>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29">
              <a:extLst>
                <a:ext uri="{FF2B5EF4-FFF2-40B4-BE49-F238E27FC236}">
                  <a16:creationId xmlns:a16="http://schemas.microsoft.com/office/drawing/2014/main" id="{06FC904D-8995-5551-6ADE-1066F4EEB6E3}"/>
                </a:ext>
              </a:extLst>
            </p:cNvPr>
            <p:cNvPicPr>
              <a:picLocks noChangeAspect="1" noChangeArrowheads="1"/>
            </p:cNvPicPr>
            <p:nvPr/>
          </p:nvPicPr>
          <p:blipFill>
            <a:blip r:embed="rId25" r:link="rId26" cstate="print">
              <a:extLst>
                <a:ext uri="{28A0092B-C50C-407E-A947-70E740481C1C}">
                  <a14:useLocalDpi xmlns:a14="http://schemas.microsoft.com/office/drawing/2010/main"/>
                </a:ext>
              </a:extLst>
            </a:blip>
            <a:srcRect/>
            <a:stretch>
              <a:fillRect/>
            </a:stretch>
          </p:blipFill>
          <p:spPr bwMode="auto">
            <a:xfrm>
              <a:off x="318305" y="5270932"/>
              <a:ext cx="601372" cy="933217"/>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29">
              <a:extLst>
                <a:ext uri="{FF2B5EF4-FFF2-40B4-BE49-F238E27FC236}">
                  <a16:creationId xmlns:a16="http://schemas.microsoft.com/office/drawing/2014/main" id="{BFE298E9-26EE-E9A0-76F1-B2EA720243E4}"/>
                </a:ext>
              </a:extLst>
            </p:cNvPr>
            <p:cNvPicPr>
              <a:picLocks noChangeAspect="1" noChangeArrowheads="1"/>
            </p:cNvPicPr>
            <p:nvPr/>
          </p:nvPicPr>
          <p:blipFill>
            <a:blip r:embed="rId25" r:link="rId26" cstate="print">
              <a:extLst>
                <a:ext uri="{28A0092B-C50C-407E-A947-70E740481C1C}">
                  <a14:useLocalDpi xmlns:a14="http://schemas.microsoft.com/office/drawing/2010/main"/>
                </a:ext>
              </a:extLst>
            </a:blip>
            <a:srcRect/>
            <a:stretch>
              <a:fillRect/>
            </a:stretch>
          </p:blipFill>
          <p:spPr bwMode="auto">
            <a:xfrm>
              <a:off x="1518430" y="5270932"/>
              <a:ext cx="601372" cy="933217"/>
            </a:xfrm>
            <a:prstGeom prst="rect">
              <a:avLst/>
            </a:prstGeom>
            <a:noFill/>
            <a:extLst>
              <a:ext uri="{909E8E84-426E-40DD-AFC4-6F175D3DCCD1}">
                <a14:hiddenFill xmlns:a14="http://schemas.microsoft.com/office/drawing/2010/main">
                  <a:solidFill>
                    <a:srgbClr val="FFFFFF"/>
                  </a:solidFill>
                </a14:hiddenFill>
              </a:ext>
            </a:extLst>
          </p:spPr>
        </p:pic>
        <p:pic>
          <p:nvPicPr>
            <p:cNvPr id="2048" name="Picture 29">
              <a:extLst>
                <a:ext uri="{FF2B5EF4-FFF2-40B4-BE49-F238E27FC236}">
                  <a16:creationId xmlns:a16="http://schemas.microsoft.com/office/drawing/2014/main" id="{0AFA0C2D-9D7B-0A71-5548-CC46E2BB57E8}"/>
                </a:ext>
              </a:extLst>
            </p:cNvPr>
            <p:cNvPicPr>
              <a:picLocks noChangeAspect="1" noChangeArrowheads="1"/>
            </p:cNvPicPr>
            <p:nvPr/>
          </p:nvPicPr>
          <p:blipFill>
            <a:blip r:embed="rId25" r:link="rId26" cstate="print">
              <a:extLst>
                <a:ext uri="{28A0092B-C50C-407E-A947-70E740481C1C}">
                  <a14:useLocalDpi xmlns:a14="http://schemas.microsoft.com/office/drawing/2010/main"/>
                </a:ext>
              </a:extLst>
            </a:blip>
            <a:srcRect/>
            <a:stretch>
              <a:fillRect/>
            </a:stretch>
          </p:blipFill>
          <p:spPr bwMode="auto">
            <a:xfrm>
              <a:off x="2718555" y="5270932"/>
              <a:ext cx="601372" cy="933217"/>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29">
              <a:extLst>
                <a:ext uri="{FF2B5EF4-FFF2-40B4-BE49-F238E27FC236}">
                  <a16:creationId xmlns:a16="http://schemas.microsoft.com/office/drawing/2014/main" id="{EE012935-1F65-E890-5BFD-CAE45B24947A}"/>
                </a:ext>
              </a:extLst>
            </p:cNvPr>
            <p:cNvPicPr>
              <a:picLocks noChangeAspect="1" noChangeArrowheads="1"/>
            </p:cNvPicPr>
            <p:nvPr/>
          </p:nvPicPr>
          <p:blipFill>
            <a:blip r:embed="rId25" r:link="rId26" cstate="print">
              <a:extLst>
                <a:ext uri="{28A0092B-C50C-407E-A947-70E740481C1C}">
                  <a14:useLocalDpi xmlns:a14="http://schemas.microsoft.com/office/drawing/2010/main"/>
                </a:ext>
              </a:extLst>
            </a:blip>
            <a:srcRect/>
            <a:stretch>
              <a:fillRect/>
            </a:stretch>
          </p:blipFill>
          <p:spPr bwMode="auto">
            <a:xfrm>
              <a:off x="930369" y="5766605"/>
              <a:ext cx="601372" cy="93321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29">
              <a:extLst>
                <a:ext uri="{FF2B5EF4-FFF2-40B4-BE49-F238E27FC236}">
                  <a16:creationId xmlns:a16="http://schemas.microsoft.com/office/drawing/2014/main" id="{3D4CB603-078F-1380-AFF4-464F11249A14}"/>
                </a:ext>
              </a:extLst>
            </p:cNvPr>
            <p:cNvPicPr>
              <a:picLocks noChangeAspect="1" noChangeArrowheads="1"/>
            </p:cNvPicPr>
            <p:nvPr/>
          </p:nvPicPr>
          <p:blipFill>
            <a:blip r:embed="rId25" r:link="rId26" cstate="print">
              <a:extLst>
                <a:ext uri="{28A0092B-C50C-407E-A947-70E740481C1C}">
                  <a14:useLocalDpi xmlns:a14="http://schemas.microsoft.com/office/drawing/2010/main"/>
                </a:ext>
              </a:extLst>
            </a:blip>
            <a:srcRect/>
            <a:stretch>
              <a:fillRect/>
            </a:stretch>
          </p:blipFill>
          <p:spPr bwMode="auto">
            <a:xfrm>
              <a:off x="2117637" y="5766605"/>
              <a:ext cx="601372" cy="9332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15">
              <a:extLst>
                <a:ext uri="{FF2B5EF4-FFF2-40B4-BE49-F238E27FC236}">
                  <a16:creationId xmlns:a16="http://schemas.microsoft.com/office/drawing/2014/main" id="{3E75048A-1F24-1ABA-7B66-94238443CEE7}"/>
                </a:ext>
              </a:extLst>
            </p:cNvPr>
            <p:cNvPicPr>
              <a:picLocks noChangeAspect="1" noChangeArrowheads="1"/>
            </p:cNvPicPr>
            <p:nvPr/>
          </p:nvPicPr>
          <p:blipFill rotWithShape="1">
            <a:blip r:embed="rId27" r:link="rId28" cstate="print">
              <a:extLst>
                <a:ext uri="{28A0092B-C50C-407E-A947-70E740481C1C}">
                  <a14:useLocalDpi xmlns:a14="http://schemas.microsoft.com/office/drawing/2010/main"/>
                </a:ext>
              </a:extLst>
            </a:blip>
            <a:srcRect/>
            <a:stretch>
              <a:fillRect/>
            </a:stretch>
          </p:blipFill>
          <p:spPr bwMode="auto">
            <a:xfrm>
              <a:off x="967620" y="4616951"/>
              <a:ext cx="1791019" cy="582546"/>
            </a:xfrm>
            <a:prstGeom prst="rect">
              <a:avLst/>
            </a:prstGeom>
            <a:noFill/>
            <a:effectLst>
              <a:outerShdw blurRad="508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053" name="TextBox 2052">
              <a:extLst>
                <a:ext uri="{FF2B5EF4-FFF2-40B4-BE49-F238E27FC236}">
                  <a16:creationId xmlns:a16="http://schemas.microsoft.com/office/drawing/2014/main" id="{CBDD26ED-9948-BBC8-E623-B870B08FF54C}"/>
                </a:ext>
              </a:extLst>
            </p:cNvPr>
            <p:cNvSpPr txBox="1"/>
            <p:nvPr/>
          </p:nvSpPr>
          <p:spPr>
            <a:xfrm>
              <a:off x="215514" y="5569044"/>
              <a:ext cx="778853" cy="307777"/>
            </a:xfrm>
            <a:prstGeom prst="rect">
              <a:avLst/>
            </a:prstGeom>
            <a:noFill/>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a:ln>
                    <a:noFill/>
                  </a:ln>
                  <a:solidFill>
                    <a:prstClr val="white"/>
                  </a:solidFill>
                  <a:effectLst/>
                  <a:uLnTx/>
                  <a:uFillTx/>
                  <a:latin typeface="Calibri Light" panose="020F0302020204030204" pitchFamily="34" charset="0"/>
                  <a:ea typeface="Open Sans ExtraBold" pitchFamily="2" charset="0"/>
                  <a:cs typeface="Calibri Light" panose="020F0302020204030204" pitchFamily="34" charset="0"/>
                </a:rPr>
                <a:t>NRCan</a:t>
              </a:r>
            </a:p>
          </p:txBody>
        </p:sp>
        <p:sp>
          <p:nvSpPr>
            <p:cNvPr id="2055" name="TextBox 2054">
              <a:extLst>
                <a:ext uri="{FF2B5EF4-FFF2-40B4-BE49-F238E27FC236}">
                  <a16:creationId xmlns:a16="http://schemas.microsoft.com/office/drawing/2014/main" id="{66B08E20-3054-B08F-C9DB-967B8878B02E}"/>
                </a:ext>
              </a:extLst>
            </p:cNvPr>
            <p:cNvSpPr txBox="1"/>
            <p:nvPr/>
          </p:nvSpPr>
          <p:spPr>
            <a:xfrm>
              <a:off x="826776" y="6057846"/>
              <a:ext cx="778853" cy="403637"/>
            </a:xfrm>
            <a:prstGeom prst="rect">
              <a:avLst/>
            </a:prstGeom>
            <a:noFill/>
            <a:effectLst/>
          </p:spPr>
          <p:txBody>
            <a:bodyPr wrap="square">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fr-CA" sz="1400" b="1" i="0" u="none" strike="noStrike" kern="1200" cap="none" spc="0" normalizeH="0" baseline="0" noProof="0">
                  <a:ln>
                    <a:noFill/>
                  </a:ln>
                  <a:solidFill>
                    <a:prstClr val="white"/>
                  </a:solidFill>
                  <a:effectLst/>
                  <a:uLnTx/>
                  <a:uFillTx/>
                  <a:latin typeface="Calibri Light" panose="020F0302020204030204" pitchFamily="34" charset="0"/>
                  <a:ea typeface="Open Sans ExtraBold" pitchFamily="2" charset="0"/>
                  <a:cs typeface="Calibri Light" panose="020F0302020204030204" pitchFamily="34" charset="0"/>
                </a:rPr>
                <a:t>Stat</a:t>
              </a:r>
              <a:br>
                <a:rPr kumimoji="0" lang="fr-CA" sz="1400" b="1" i="0" u="none" strike="noStrike" kern="1200" cap="none" spc="0" normalizeH="0" baseline="0" noProof="0">
                  <a:ln>
                    <a:noFill/>
                  </a:ln>
                  <a:solidFill>
                    <a:prstClr val="white"/>
                  </a:solidFill>
                  <a:effectLst/>
                  <a:uLnTx/>
                  <a:uFillTx/>
                  <a:latin typeface="Calibri Light" panose="020F0302020204030204" pitchFamily="34" charset="0"/>
                  <a:ea typeface="Open Sans ExtraBold" pitchFamily="2" charset="0"/>
                  <a:cs typeface="Calibri Light" panose="020F0302020204030204" pitchFamily="34" charset="0"/>
                </a:rPr>
              </a:br>
              <a:r>
                <a:rPr kumimoji="0" lang="fr-CA" sz="1400" b="1" i="0" u="none" strike="noStrike" kern="1200" cap="none" spc="0" normalizeH="0" baseline="0" noProof="0">
                  <a:ln>
                    <a:noFill/>
                  </a:ln>
                  <a:solidFill>
                    <a:prstClr val="white"/>
                  </a:solidFill>
                  <a:effectLst/>
                  <a:uLnTx/>
                  <a:uFillTx/>
                  <a:latin typeface="Calibri Light" panose="020F0302020204030204" pitchFamily="34" charset="0"/>
                  <a:ea typeface="Open Sans ExtraBold" pitchFamily="2" charset="0"/>
                  <a:cs typeface="Calibri Light" panose="020F0302020204030204" pitchFamily="34" charset="0"/>
                </a:rPr>
                <a:t>Can</a:t>
              </a:r>
            </a:p>
          </p:txBody>
        </p:sp>
        <p:sp>
          <p:nvSpPr>
            <p:cNvPr id="2056" name="TextBox 2055">
              <a:extLst>
                <a:ext uri="{FF2B5EF4-FFF2-40B4-BE49-F238E27FC236}">
                  <a16:creationId xmlns:a16="http://schemas.microsoft.com/office/drawing/2014/main" id="{ABF56E02-58CB-5A4E-3079-142F4D3E3BA9}"/>
                </a:ext>
              </a:extLst>
            </p:cNvPr>
            <p:cNvSpPr txBox="1"/>
            <p:nvPr/>
          </p:nvSpPr>
          <p:spPr>
            <a:xfrm>
              <a:off x="1412354" y="5569044"/>
              <a:ext cx="778853" cy="307777"/>
            </a:xfrm>
            <a:prstGeom prst="rect">
              <a:avLst/>
            </a:prstGeom>
            <a:noFill/>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a:ln>
                    <a:noFill/>
                  </a:ln>
                  <a:solidFill>
                    <a:prstClr val="white"/>
                  </a:solidFill>
                  <a:effectLst/>
                  <a:uLnTx/>
                  <a:uFillTx/>
                  <a:latin typeface="Calibri Light" panose="020F0302020204030204" pitchFamily="34" charset="0"/>
                  <a:ea typeface="Open Sans ExtraBold" pitchFamily="2" charset="0"/>
                  <a:cs typeface="Calibri Light" panose="020F0302020204030204" pitchFamily="34" charset="0"/>
                </a:rPr>
                <a:t>PS</a:t>
              </a:r>
            </a:p>
          </p:txBody>
        </p:sp>
        <p:sp>
          <p:nvSpPr>
            <p:cNvPr id="2057" name="TextBox 2056">
              <a:extLst>
                <a:ext uri="{FF2B5EF4-FFF2-40B4-BE49-F238E27FC236}">
                  <a16:creationId xmlns:a16="http://schemas.microsoft.com/office/drawing/2014/main" id="{4C2D4B63-AFC8-8B66-EDFD-3B2F6DDC6CC9}"/>
                </a:ext>
              </a:extLst>
            </p:cNvPr>
            <p:cNvSpPr txBox="1"/>
            <p:nvPr/>
          </p:nvSpPr>
          <p:spPr>
            <a:xfrm>
              <a:off x="1999585" y="6061718"/>
              <a:ext cx="778853" cy="307777"/>
            </a:xfrm>
            <a:prstGeom prst="rect">
              <a:avLst/>
            </a:prstGeom>
            <a:noFill/>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a:ln>
                    <a:noFill/>
                  </a:ln>
                  <a:solidFill>
                    <a:prstClr val="white"/>
                  </a:solidFill>
                  <a:effectLst/>
                  <a:uLnTx/>
                  <a:uFillTx/>
                  <a:latin typeface="Calibri Light" panose="020F0302020204030204" pitchFamily="34" charset="0"/>
                  <a:ea typeface="Open Sans ExtraBold" pitchFamily="2" charset="0"/>
                  <a:cs typeface="Calibri Light" panose="020F0302020204030204" pitchFamily="34" charset="0"/>
                </a:rPr>
                <a:t>ECCC</a:t>
              </a:r>
            </a:p>
          </p:txBody>
        </p:sp>
        <p:sp>
          <p:nvSpPr>
            <p:cNvPr id="2058" name="TextBox 2057">
              <a:extLst>
                <a:ext uri="{FF2B5EF4-FFF2-40B4-BE49-F238E27FC236}">
                  <a16:creationId xmlns:a16="http://schemas.microsoft.com/office/drawing/2014/main" id="{5607AE6C-D558-DB0B-B726-502D7D0E198A}"/>
                </a:ext>
              </a:extLst>
            </p:cNvPr>
            <p:cNvSpPr txBox="1"/>
            <p:nvPr/>
          </p:nvSpPr>
          <p:spPr>
            <a:xfrm>
              <a:off x="2623794" y="5569044"/>
              <a:ext cx="778853" cy="307777"/>
            </a:xfrm>
            <a:prstGeom prst="rect">
              <a:avLst/>
            </a:prstGeom>
            <a:noFill/>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a:ln>
                    <a:noFill/>
                  </a:ln>
                  <a:solidFill>
                    <a:prstClr val="white"/>
                  </a:solidFill>
                  <a:effectLst/>
                  <a:uLnTx/>
                  <a:uFillTx/>
                  <a:latin typeface="Calibri Light" panose="020F0302020204030204" pitchFamily="34" charset="0"/>
                  <a:ea typeface="Open Sans ExtraBold" pitchFamily="2" charset="0"/>
                  <a:cs typeface="Calibri Light" panose="020F0302020204030204" pitchFamily="34" charset="0"/>
                </a:rPr>
                <a:t>OGDs</a:t>
              </a:r>
            </a:p>
          </p:txBody>
        </p:sp>
      </p:grpSp>
      <p:pic>
        <p:nvPicPr>
          <p:cNvPr id="2" name="Picture 7">
            <a:extLst>
              <a:ext uri="{FF2B5EF4-FFF2-40B4-BE49-F238E27FC236}">
                <a16:creationId xmlns:a16="http://schemas.microsoft.com/office/drawing/2014/main" id="{E978BB39-226A-0C3E-8D67-E518C8E32CF4}"/>
              </a:ext>
            </a:extLst>
          </p:cNvPr>
          <p:cNvPicPr>
            <a:picLocks noChangeAspect="1" noChangeArrowheads="1"/>
          </p:cNvPicPr>
          <p:nvPr/>
        </p:nvPicPr>
        <p:blipFill rotWithShape="1">
          <a:blip r:embed="rId17" r:link="rId18" cstate="print">
            <a:extLst>
              <a:ext uri="{28A0092B-C50C-407E-A947-70E740481C1C}">
                <a14:useLocalDpi xmlns:a14="http://schemas.microsoft.com/office/drawing/2010/main"/>
              </a:ext>
            </a:extLst>
          </a:blip>
          <a:srcRect/>
          <a:stretch>
            <a:fillRect/>
          </a:stretch>
        </p:blipFill>
        <p:spPr bwMode="auto">
          <a:xfrm>
            <a:off x="14011" y="20712"/>
            <a:ext cx="3579704" cy="231640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8ACCD2E0-CBDC-8FE7-5A67-3171ADE04650}"/>
              </a:ext>
            </a:extLst>
          </p:cNvPr>
          <p:cNvPicPr>
            <a:picLocks noChangeAspect="1" noChangeArrowheads="1"/>
          </p:cNvPicPr>
          <p:nvPr/>
        </p:nvPicPr>
        <p:blipFill rotWithShape="1">
          <a:blip r:embed="rId29" r:link="rId30" cstate="print">
            <a:extLst>
              <a:ext uri="{28A0092B-C50C-407E-A947-70E740481C1C}">
                <a14:useLocalDpi xmlns:a14="http://schemas.microsoft.com/office/drawing/2010/main"/>
              </a:ext>
            </a:extLst>
          </a:blip>
          <a:srcRect/>
          <a:stretch>
            <a:fillRect/>
          </a:stretch>
        </p:blipFill>
        <p:spPr bwMode="auto">
          <a:xfrm>
            <a:off x="287980" y="383501"/>
            <a:ext cx="2989727" cy="1668591"/>
          </a:xfrm>
          <a:prstGeom prst="rect">
            <a:avLst/>
          </a:prstGeom>
          <a:noFill/>
          <a:effectLst>
            <a:outerShdw blurRad="50800" dist="381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95" name="TextBox 2094">
            <a:extLst>
              <a:ext uri="{FF2B5EF4-FFF2-40B4-BE49-F238E27FC236}">
                <a16:creationId xmlns:a16="http://schemas.microsoft.com/office/drawing/2014/main" id="{6C3489B9-9D82-EB31-3D64-2E8C5A61C4BE}"/>
              </a:ext>
            </a:extLst>
          </p:cNvPr>
          <p:cNvSpPr txBox="1"/>
          <p:nvPr/>
        </p:nvSpPr>
        <p:spPr>
          <a:xfrm>
            <a:off x="593651" y="131245"/>
            <a:ext cx="2405567" cy="2862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900" cap="none" spc="-40" normalizeH="0" baseline="0" noProof="0">
                <a:ln>
                  <a:noFill/>
                </a:ln>
                <a:solidFill>
                  <a:prstClr val="white"/>
                </a:solidFill>
                <a:effectLst/>
                <a:uLnTx/>
                <a:uFillTx/>
                <a:latin typeface="Open Sans Light" pitchFamily="2" charset="0"/>
                <a:ea typeface="Open Sans Light" pitchFamily="2" charset="0"/>
                <a:cs typeface="Open Sans Light" pitchFamily="2" charset="0"/>
              </a:rPr>
              <a:t>Satellite Imagery</a:t>
            </a:r>
            <a:endParaRPr kumimoji="0" lang="en-CA" sz="1400" b="1" i="0" u="none" strike="noStrike" kern="900" cap="none" spc="-40" normalizeH="0" baseline="0" noProof="0">
              <a:ln>
                <a:noFill/>
              </a:ln>
              <a:solidFill>
                <a:prstClr val="white"/>
              </a:solidFill>
              <a:effectLst/>
              <a:uLnTx/>
              <a:uFillTx/>
              <a:latin typeface="Open Sans Light" pitchFamily="2" charset="0"/>
              <a:ea typeface="Open Sans Light" pitchFamily="2" charset="0"/>
              <a:cs typeface="Open Sans Light" pitchFamily="2" charset="0"/>
            </a:endParaRPr>
          </a:p>
        </p:txBody>
      </p:sp>
      <p:pic>
        <p:nvPicPr>
          <p:cNvPr id="2096" name="Picture 6">
            <a:extLst>
              <a:ext uri="{FF2B5EF4-FFF2-40B4-BE49-F238E27FC236}">
                <a16:creationId xmlns:a16="http://schemas.microsoft.com/office/drawing/2014/main" id="{8B15B977-3DD5-CB41-5017-04E8C38F5326}"/>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rot="16200000" flipV="1">
            <a:off x="5756794" y="4220016"/>
            <a:ext cx="946966" cy="384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71" name="Group 1070">
            <a:extLst>
              <a:ext uri="{FF2B5EF4-FFF2-40B4-BE49-F238E27FC236}">
                <a16:creationId xmlns:a16="http://schemas.microsoft.com/office/drawing/2014/main" id="{D55D8BF8-BFF5-3028-73D6-0F2229351E85}"/>
              </a:ext>
            </a:extLst>
          </p:cNvPr>
          <p:cNvGrpSpPr/>
          <p:nvPr/>
        </p:nvGrpSpPr>
        <p:grpSpPr>
          <a:xfrm>
            <a:off x="4630164" y="4236359"/>
            <a:ext cx="3378139" cy="2836044"/>
            <a:chOff x="5024224" y="4153229"/>
            <a:chExt cx="3378139" cy="2836044"/>
          </a:xfrm>
        </p:grpSpPr>
        <p:pic>
          <p:nvPicPr>
            <p:cNvPr id="1064" name="Picture 40">
              <a:extLst>
                <a:ext uri="{FF2B5EF4-FFF2-40B4-BE49-F238E27FC236}">
                  <a16:creationId xmlns:a16="http://schemas.microsoft.com/office/drawing/2014/main" id="{D6071DBB-1D01-56B4-BA67-E1C42D85F095}"/>
                </a:ext>
              </a:extLst>
            </p:cNvPr>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5024224" y="4153229"/>
              <a:ext cx="3378139" cy="283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 name="TextBox 1043">
              <a:extLst>
                <a:ext uri="{FF2B5EF4-FFF2-40B4-BE49-F238E27FC236}">
                  <a16:creationId xmlns:a16="http://schemas.microsoft.com/office/drawing/2014/main" id="{C966F40D-5AB1-4E58-972F-42F41414D654}"/>
                </a:ext>
              </a:extLst>
            </p:cNvPr>
            <p:cNvSpPr txBox="1"/>
            <p:nvPr/>
          </p:nvSpPr>
          <p:spPr>
            <a:xfrm>
              <a:off x="5337207" y="5117686"/>
              <a:ext cx="2768116" cy="15542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Light" pitchFamily="2" charset="0"/>
                  <a:ea typeface="Open Sans Light" pitchFamily="2" charset="0"/>
                  <a:cs typeface="Open Sans Light" pitchFamily="2" charset="0"/>
                </a:rPr>
                <a:t>CCMEO Dissemination Tool Kit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a:ln>
                    <a:noFill/>
                  </a:ln>
                  <a:solidFill>
                    <a:prstClr val="black"/>
                  </a:solidFill>
                  <a:effectLst/>
                  <a:uLnTx/>
                  <a:uFillTx/>
                  <a:latin typeface="Open Sans Light" pitchFamily="2" charset="0"/>
                  <a:ea typeface="Open Sans Light" pitchFamily="2" charset="0"/>
                  <a:cs typeface="Open Sans Light" pitchFamily="2" charset="0"/>
                </a:rPr>
                <a:t>(GIS Servers, Web Services, Data Store and File Sharing, External/various sources, flexibility, Dynamic Content) </a:t>
              </a:r>
              <a:endParaRPr kumimoji="0" lang="en-CA" sz="1100" b="0" i="0" u="none" strike="noStrike" kern="1200" cap="none" spc="0" normalizeH="0" baseline="0" noProof="0">
                <a:ln>
                  <a:noFill/>
                </a:ln>
                <a:solidFill>
                  <a:prstClr val="black"/>
                </a:solidFill>
                <a:effectLst/>
                <a:uLnTx/>
                <a:uFillTx/>
                <a:latin typeface="Open Sans Light" pitchFamily="2" charset="0"/>
                <a:ea typeface="Open Sans Light" pitchFamily="2" charset="0"/>
                <a:cs typeface="Open Sans Light"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100" b="0" i="0" u="none" strike="noStrike" kern="1200" cap="none" spc="0" normalizeH="0" baseline="0" noProof="0">
                <a:ln>
                  <a:noFill/>
                </a:ln>
                <a:solidFill>
                  <a:prstClr val="black"/>
                </a:solidFill>
                <a:effectLst/>
                <a:uLnTx/>
                <a:uFillTx/>
                <a:latin typeface="Open Sans Light" pitchFamily="2" charset="0"/>
                <a:ea typeface="Open Sans Light" pitchFamily="2" charset="0"/>
                <a:cs typeface="Open Sans Light" pitchFamily="2" charset="0"/>
              </a:endParaRPr>
            </a:p>
          </p:txBody>
        </p:sp>
      </p:grpSp>
      <p:sp>
        <p:nvSpPr>
          <p:cNvPr id="2097" name="TextBox 2096">
            <a:extLst>
              <a:ext uri="{FF2B5EF4-FFF2-40B4-BE49-F238E27FC236}">
                <a16:creationId xmlns:a16="http://schemas.microsoft.com/office/drawing/2014/main" id="{A38A28D0-F0CD-5356-9EC0-6D4F1D358B5E}"/>
              </a:ext>
            </a:extLst>
          </p:cNvPr>
          <p:cNvSpPr txBox="1"/>
          <p:nvPr/>
        </p:nvSpPr>
        <p:spPr>
          <a:xfrm>
            <a:off x="4079050" y="1039348"/>
            <a:ext cx="2405567" cy="313932"/>
          </a:xfrm>
          <a:prstGeom prst="rect">
            <a:avLst/>
          </a:prstGeom>
          <a:noFill/>
          <a:effectLst/>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900" cap="none" spc="0" normalizeH="0" baseline="0" noProof="0">
                <a:ln>
                  <a:noFill/>
                </a:ln>
                <a:solidFill>
                  <a:prstClr val="white"/>
                </a:solidFill>
                <a:effectLst>
                  <a:outerShdw blurRad="50800" dist="38100" dir="2700000" algn="tl" rotWithShape="0">
                    <a:prstClr val="black">
                      <a:alpha val="70000"/>
                    </a:prstClr>
                  </a:outerShdw>
                </a:effectLst>
                <a:uLnTx/>
                <a:uFillTx/>
                <a:latin typeface="Open Sans Medium" pitchFamily="2" charset="0"/>
                <a:ea typeface="Open Sans Medium" pitchFamily="2" charset="0"/>
                <a:cs typeface="Open Sans Medium" pitchFamily="2" charset="0"/>
              </a:rPr>
              <a:t>DataCube</a:t>
            </a:r>
            <a:endParaRPr kumimoji="0" lang="en-CA" sz="1600" b="0" i="0" u="none" strike="noStrike" kern="900" cap="none" spc="0" normalizeH="0" baseline="0" noProof="0">
              <a:ln>
                <a:noFill/>
              </a:ln>
              <a:solidFill>
                <a:prstClr val="white"/>
              </a:solidFill>
              <a:effectLst>
                <a:outerShdw blurRad="50800" dist="38100" dir="2700000" algn="tl" rotWithShape="0">
                  <a:prstClr val="black">
                    <a:alpha val="70000"/>
                  </a:prstClr>
                </a:outerShdw>
              </a:effectLst>
              <a:uLnTx/>
              <a:uFillTx/>
              <a:latin typeface="Open Sans Medium" pitchFamily="2" charset="0"/>
              <a:ea typeface="Open Sans Medium" pitchFamily="2" charset="0"/>
              <a:cs typeface="Open Sans Medium" pitchFamily="2" charset="0"/>
            </a:endParaRPr>
          </a:p>
        </p:txBody>
      </p:sp>
      <p:sp>
        <p:nvSpPr>
          <p:cNvPr id="2098" name="TextBox 2097">
            <a:extLst>
              <a:ext uri="{FF2B5EF4-FFF2-40B4-BE49-F238E27FC236}">
                <a16:creationId xmlns:a16="http://schemas.microsoft.com/office/drawing/2014/main" id="{723BF718-4762-C5A9-E091-350A5A939A83}"/>
              </a:ext>
            </a:extLst>
          </p:cNvPr>
          <p:cNvSpPr txBox="1"/>
          <p:nvPr/>
        </p:nvSpPr>
        <p:spPr>
          <a:xfrm>
            <a:off x="5894334" y="1039348"/>
            <a:ext cx="2405567" cy="313932"/>
          </a:xfrm>
          <a:prstGeom prst="rect">
            <a:avLst/>
          </a:prstGeom>
          <a:noFill/>
          <a:effectLst/>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900" cap="none" spc="0" normalizeH="0" baseline="0" noProof="0">
                <a:ln>
                  <a:noFill/>
                </a:ln>
                <a:solidFill>
                  <a:prstClr val="white"/>
                </a:solidFill>
                <a:effectLst>
                  <a:outerShdw blurRad="50800" dist="38100" dir="2700000" algn="tl" rotWithShape="0">
                    <a:prstClr val="black">
                      <a:alpha val="70000"/>
                    </a:prstClr>
                  </a:outerShdw>
                </a:effectLst>
                <a:uLnTx/>
                <a:uFillTx/>
                <a:latin typeface="Open Sans Medium" pitchFamily="2" charset="0"/>
                <a:ea typeface="Open Sans Medium" pitchFamily="2" charset="0"/>
                <a:cs typeface="Open Sans Medium" pitchFamily="2" charset="0"/>
              </a:rPr>
              <a:t>EODMS</a:t>
            </a:r>
            <a:endParaRPr kumimoji="0" lang="en-CA" sz="1600" b="0" i="0" u="none" strike="noStrike" kern="900" cap="none" spc="0" normalizeH="0" baseline="0" noProof="0">
              <a:ln>
                <a:noFill/>
              </a:ln>
              <a:solidFill>
                <a:prstClr val="white"/>
              </a:solidFill>
              <a:effectLst>
                <a:outerShdw blurRad="50800" dist="38100" dir="2700000" algn="tl" rotWithShape="0">
                  <a:prstClr val="black">
                    <a:alpha val="70000"/>
                  </a:prstClr>
                </a:outerShdw>
              </a:effectLst>
              <a:uLnTx/>
              <a:uFillTx/>
              <a:latin typeface="Open Sans Medium" pitchFamily="2" charset="0"/>
              <a:ea typeface="Open Sans Medium" pitchFamily="2" charset="0"/>
              <a:cs typeface="Open Sans Medium" pitchFamily="2" charset="0"/>
            </a:endParaRPr>
          </a:p>
        </p:txBody>
      </p:sp>
      <p:grpSp>
        <p:nvGrpSpPr>
          <p:cNvPr id="2070" name="Group 2069">
            <a:extLst>
              <a:ext uri="{FF2B5EF4-FFF2-40B4-BE49-F238E27FC236}">
                <a16:creationId xmlns:a16="http://schemas.microsoft.com/office/drawing/2014/main" id="{F925BFF8-9E43-B008-4F86-F8028D0ED6DA}"/>
              </a:ext>
            </a:extLst>
          </p:cNvPr>
          <p:cNvGrpSpPr/>
          <p:nvPr/>
        </p:nvGrpSpPr>
        <p:grpSpPr>
          <a:xfrm>
            <a:off x="8796743" y="4885672"/>
            <a:ext cx="3313138" cy="1902419"/>
            <a:chOff x="8446528" y="4568387"/>
            <a:chExt cx="3861251" cy="2217148"/>
          </a:xfrm>
        </p:grpSpPr>
        <p:pic>
          <p:nvPicPr>
            <p:cNvPr id="2076" name="Graphic 4">
              <a:extLst>
                <a:ext uri="{FF2B5EF4-FFF2-40B4-BE49-F238E27FC236}">
                  <a16:creationId xmlns:a16="http://schemas.microsoft.com/office/drawing/2014/main" id="{45CDBBCE-1A16-402C-FDC4-F839B59473D2}"/>
                </a:ext>
              </a:extLst>
            </p:cNvPr>
            <p:cNvPicPr>
              <a:picLocks noChangeAspect="1"/>
            </p:cNvPicPr>
            <p:nvPr/>
          </p:nvPicPr>
          <p:blipFill>
            <a:blip r:embed="rId32">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8446528" y="4568387"/>
              <a:ext cx="3861251" cy="2217148"/>
            </a:xfrm>
            <a:prstGeom prst="rect">
              <a:avLst/>
            </a:prstGeom>
          </p:spPr>
        </p:pic>
        <p:pic>
          <p:nvPicPr>
            <p:cNvPr id="1065" name="Picture 1064">
              <a:extLst>
                <a:ext uri="{FF2B5EF4-FFF2-40B4-BE49-F238E27FC236}">
                  <a16:creationId xmlns:a16="http://schemas.microsoft.com/office/drawing/2014/main" id="{C73C12DC-5F4E-378B-3C7D-571840CEFE2D}"/>
                </a:ext>
              </a:extLst>
            </p:cNvPr>
            <p:cNvPicPr>
              <a:picLocks noChangeAspect="1"/>
            </p:cNvPicPr>
            <p:nvPr/>
          </p:nvPicPr>
          <p:blipFill rotWithShape="1">
            <a:blip r:embed="rId34" cstate="print">
              <a:extLst>
                <a:ext uri="{28A0092B-C50C-407E-A947-70E740481C1C}">
                  <a14:useLocalDpi xmlns:a14="http://schemas.microsoft.com/office/drawing/2010/main"/>
                </a:ext>
              </a:extLst>
            </a:blip>
            <a:srcRect/>
            <a:stretch/>
          </p:blipFill>
          <p:spPr>
            <a:xfrm>
              <a:off x="8875426" y="4692213"/>
              <a:ext cx="2996693" cy="1918904"/>
            </a:xfrm>
            <a:prstGeom prst="rect">
              <a:avLst/>
            </a:prstGeom>
          </p:spPr>
        </p:pic>
      </p:grpSp>
      <p:grpSp>
        <p:nvGrpSpPr>
          <p:cNvPr id="17" name="Group 16">
            <a:extLst>
              <a:ext uri="{FF2B5EF4-FFF2-40B4-BE49-F238E27FC236}">
                <a16:creationId xmlns:a16="http://schemas.microsoft.com/office/drawing/2014/main" id="{1942B6AF-EF01-E566-6DE2-6EF1DD7AA5A9}"/>
              </a:ext>
            </a:extLst>
          </p:cNvPr>
          <p:cNvGrpSpPr/>
          <p:nvPr/>
        </p:nvGrpSpPr>
        <p:grpSpPr>
          <a:xfrm>
            <a:off x="8648773" y="2749591"/>
            <a:ext cx="3475718" cy="2180639"/>
            <a:chOff x="8924929" y="2821269"/>
            <a:chExt cx="3570054" cy="2239825"/>
          </a:xfrm>
        </p:grpSpPr>
        <p:pic>
          <p:nvPicPr>
            <p:cNvPr id="1062" name="Picture 1061">
              <a:extLst>
                <a:ext uri="{FF2B5EF4-FFF2-40B4-BE49-F238E27FC236}">
                  <a16:creationId xmlns:a16="http://schemas.microsoft.com/office/drawing/2014/main" id="{44A4B855-2BFE-77C3-66E7-733226FE6A65}"/>
                </a:ext>
              </a:extLst>
            </p:cNvPr>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8924929" y="2821269"/>
              <a:ext cx="3570054" cy="2239825"/>
            </a:xfrm>
            <a:prstGeom prst="rect">
              <a:avLst/>
            </a:prstGeom>
          </p:spPr>
        </p:pic>
        <p:pic>
          <p:nvPicPr>
            <p:cNvPr id="2077" name="Picture Placeholder 16">
              <a:extLst>
                <a:ext uri="{FF2B5EF4-FFF2-40B4-BE49-F238E27FC236}">
                  <a16:creationId xmlns:a16="http://schemas.microsoft.com/office/drawing/2014/main" id="{96ACDFA9-107F-B555-5D2A-4696A9295001}"/>
                </a:ext>
              </a:extLst>
            </p:cNvPr>
            <p:cNvPicPr>
              <a:picLocks noChangeAspect="1"/>
            </p:cNvPicPr>
            <p:nvPr/>
          </p:nvPicPr>
          <p:blipFill>
            <a:blip r:embed="rId36" cstate="print">
              <a:extLst>
                <a:ext uri="{28A0092B-C50C-407E-A947-70E740481C1C}">
                  <a14:useLocalDpi xmlns:a14="http://schemas.microsoft.com/office/drawing/2010/main"/>
                </a:ext>
              </a:extLst>
            </a:blip>
            <a:srcRect/>
            <a:stretch/>
          </p:blipFill>
          <p:spPr>
            <a:xfrm>
              <a:off x="9267724" y="2955787"/>
              <a:ext cx="3005836" cy="1897466"/>
            </a:xfrm>
            <a:custGeom>
              <a:avLst/>
              <a:gdLst>
                <a:gd name="connsiteX0" fmla="*/ 0 w 4327195"/>
                <a:gd name="connsiteY0" fmla="*/ 0 h 2731589"/>
                <a:gd name="connsiteX1" fmla="*/ 4327195 w 4327195"/>
                <a:gd name="connsiteY1" fmla="*/ 0 h 2731589"/>
                <a:gd name="connsiteX2" fmla="*/ 4327195 w 4327195"/>
                <a:gd name="connsiteY2" fmla="*/ 2731589 h 2731589"/>
                <a:gd name="connsiteX3" fmla="*/ 0 w 4327195"/>
                <a:gd name="connsiteY3" fmla="*/ 2731589 h 2731589"/>
              </a:gdLst>
              <a:ahLst/>
              <a:cxnLst>
                <a:cxn ang="0">
                  <a:pos x="connsiteX0" y="connsiteY0"/>
                </a:cxn>
                <a:cxn ang="0">
                  <a:pos x="connsiteX1" y="connsiteY1"/>
                </a:cxn>
                <a:cxn ang="0">
                  <a:pos x="connsiteX2" y="connsiteY2"/>
                </a:cxn>
                <a:cxn ang="0">
                  <a:pos x="connsiteX3" y="connsiteY3"/>
                </a:cxn>
              </a:cxnLst>
              <a:rect l="l" t="t" r="r" b="b"/>
              <a:pathLst>
                <a:path w="4327195" h="2731589">
                  <a:moveTo>
                    <a:pt x="0" y="0"/>
                  </a:moveTo>
                  <a:lnTo>
                    <a:pt x="4327195" y="0"/>
                  </a:lnTo>
                  <a:lnTo>
                    <a:pt x="4327195" y="2731589"/>
                  </a:lnTo>
                  <a:lnTo>
                    <a:pt x="0" y="2731589"/>
                  </a:lnTo>
                  <a:close/>
                </a:path>
              </a:pathLst>
            </a:custGeom>
          </p:spPr>
        </p:pic>
      </p:grpSp>
      <p:pic>
        <p:nvPicPr>
          <p:cNvPr id="2062" name="Picture 2">
            <a:extLst>
              <a:ext uri="{FF2B5EF4-FFF2-40B4-BE49-F238E27FC236}">
                <a16:creationId xmlns:a16="http://schemas.microsoft.com/office/drawing/2014/main" id="{D3F3A41E-2046-E84A-CD57-DBE3E62B8EDD}"/>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7770891" y="2125158"/>
            <a:ext cx="919161" cy="122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71" name="Group 2070">
            <a:extLst>
              <a:ext uri="{FF2B5EF4-FFF2-40B4-BE49-F238E27FC236}">
                <a16:creationId xmlns:a16="http://schemas.microsoft.com/office/drawing/2014/main" id="{0DCF2F23-0BA2-9903-2C92-C3AA0E4EA773}"/>
              </a:ext>
            </a:extLst>
          </p:cNvPr>
          <p:cNvGrpSpPr/>
          <p:nvPr/>
        </p:nvGrpSpPr>
        <p:grpSpPr>
          <a:xfrm>
            <a:off x="7722916" y="2432207"/>
            <a:ext cx="949982" cy="1364336"/>
            <a:chOff x="7696698" y="2470073"/>
            <a:chExt cx="808400" cy="1162886"/>
          </a:xfrm>
        </p:grpSpPr>
        <p:cxnSp>
          <p:nvCxnSpPr>
            <p:cNvPr id="2083" name="Straight Arrow Connector 2082">
              <a:extLst>
                <a:ext uri="{FF2B5EF4-FFF2-40B4-BE49-F238E27FC236}">
                  <a16:creationId xmlns:a16="http://schemas.microsoft.com/office/drawing/2014/main" id="{831B36F9-C7B1-A1A1-7068-DE74D28801FC}"/>
                </a:ext>
              </a:extLst>
            </p:cNvPr>
            <p:cNvCxnSpPr>
              <a:cxnSpLocks/>
            </p:cNvCxnSpPr>
            <p:nvPr/>
          </p:nvCxnSpPr>
          <p:spPr>
            <a:xfrm>
              <a:off x="7696698" y="3632959"/>
              <a:ext cx="808400" cy="0"/>
            </a:xfrm>
            <a:prstGeom prst="straightConnector1">
              <a:avLst/>
            </a:prstGeom>
            <a:ln w="5715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068" name="Straight Connector 2067">
              <a:extLst>
                <a:ext uri="{FF2B5EF4-FFF2-40B4-BE49-F238E27FC236}">
                  <a16:creationId xmlns:a16="http://schemas.microsoft.com/office/drawing/2014/main" id="{96DDEE10-938C-B968-9512-EBD629582566}"/>
                </a:ext>
              </a:extLst>
            </p:cNvPr>
            <p:cNvCxnSpPr/>
            <p:nvPr/>
          </p:nvCxnSpPr>
          <p:spPr>
            <a:xfrm>
              <a:off x="7719504" y="2470073"/>
              <a:ext cx="0" cy="116273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79" name="Group 2078">
            <a:extLst>
              <a:ext uri="{FF2B5EF4-FFF2-40B4-BE49-F238E27FC236}">
                <a16:creationId xmlns:a16="http://schemas.microsoft.com/office/drawing/2014/main" id="{0434572D-8726-60FC-15DD-9D2E991151CD}"/>
              </a:ext>
            </a:extLst>
          </p:cNvPr>
          <p:cNvGrpSpPr/>
          <p:nvPr/>
        </p:nvGrpSpPr>
        <p:grpSpPr>
          <a:xfrm>
            <a:off x="7739055" y="3339729"/>
            <a:ext cx="1023336" cy="368371"/>
            <a:chOff x="7711115" y="3309249"/>
            <a:chExt cx="1023336" cy="368371"/>
          </a:xfrm>
        </p:grpSpPr>
        <p:sp>
          <p:nvSpPr>
            <p:cNvPr id="2075" name="Rectangle: Rounded Corners 2074">
              <a:extLst>
                <a:ext uri="{FF2B5EF4-FFF2-40B4-BE49-F238E27FC236}">
                  <a16:creationId xmlns:a16="http://schemas.microsoft.com/office/drawing/2014/main" id="{39358997-4FFE-1A9B-EB93-186A16B7FC70}"/>
                </a:ext>
              </a:extLst>
            </p:cNvPr>
            <p:cNvSpPr/>
            <p:nvPr/>
          </p:nvSpPr>
          <p:spPr>
            <a:xfrm>
              <a:off x="7792094" y="3334041"/>
              <a:ext cx="874650" cy="297284"/>
            </a:xfrm>
            <a:prstGeom prst="roundRect">
              <a:avLst/>
            </a:prstGeom>
            <a:solidFill>
              <a:srgbClr val="00115E">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74" name="ZoneTexte 27">
              <a:extLst>
                <a:ext uri="{FF2B5EF4-FFF2-40B4-BE49-F238E27FC236}">
                  <a16:creationId xmlns:a16="http://schemas.microsoft.com/office/drawing/2014/main" id="{8BAC5A7A-B92E-2449-6DE9-F17F4FA28A13}"/>
                </a:ext>
              </a:extLst>
            </p:cNvPr>
            <p:cNvSpPr txBox="1"/>
            <p:nvPr/>
          </p:nvSpPr>
          <p:spPr>
            <a:xfrm>
              <a:off x="7711115" y="3309249"/>
              <a:ext cx="1023336" cy="36837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300"/>
                </a:spcAft>
                <a:buClrTx/>
                <a:buSzTx/>
                <a:buFontTx/>
                <a:buNone/>
                <a:tabLst/>
                <a:defRPr/>
              </a:pPr>
              <a:r>
                <a:rPr kumimoji="0" lang="en-US" sz="1100" b="0" i="0" u="none" strike="noStrike" kern="1200" cap="none" spc="-50" normalizeH="0" noProof="0">
                  <a:ln>
                    <a:noFill/>
                  </a:ln>
                  <a:solidFill>
                    <a:prstClr val="white"/>
                  </a:solidFill>
                  <a:effectLst/>
                  <a:uLnTx/>
                  <a:uFillTx/>
                  <a:latin typeface="Aptos Display" panose="020B0004020202020204" pitchFamily="34" charset="0"/>
                  <a:ea typeface="+mn-ea"/>
                  <a:cs typeface="+mn-cs"/>
                </a:rPr>
                <a:t>CE Data Filtering of GEO.ca</a:t>
              </a:r>
              <a:endParaRPr kumimoji="0" lang="en-US" sz="1100" b="0" i="0" u="none" strike="noStrike" kern="1200" cap="none" spc="-50" normalizeH="0" noProof="0">
                <a:ln>
                  <a:noFill/>
                </a:ln>
                <a:solidFill>
                  <a:srgbClr val="21AAF6"/>
                </a:solidFill>
                <a:effectLst/>
                <a:uLnTx/>
                <a:uFillTx/>
                <a:latin typeface="Aptos Display" panose="020B0004020202020204" pitchFamily="34" charset="0"/>
                <a:ea typeface="+mn-ea"/>
                <a:cs typeface="+mn-cs"/>
              </a:endParaRPr>
            </a:p>
          </p:txBody>
        </p:sp>
      </p:grpSp>
    </p:spTree>
    <p:extLst>
      <p:ext uri="{BB962C8B-B14F-4D97-AF65-F5344CB8AC3E}">
        <p14:creationId xmlns:p14="http://schemas.microsoft.com/office/powerpoint/2010/main" val="3447960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F99579-206F-9251-4BE2-8C65FDB2F0A1}"/>
              </a:ext>
            </a:extLst>
          </p:cNvPr>
          <p:cNvPicPr>
            <a:picLocks noChangeAspect="1" noChangeArrowheads="1"/>
          </p:cNvPicPr>
          <p:nvPr/>
        </p:nvPicPr>
        <p:blipFill rotWithShape="1">
          <a:blip r:embed="rId5" r:link="rId6">
            <a:extLst>
              <a:ext uri="{28A0092B-C50C-407E-A947-70E740481C1C}">
                <a14:useLocalDpi xmlns:a14="http://schemas.microsoft.com/office/drawing/2010/main" val="0"/>
              </a:ext>
            </a:extLst>
          </a:blip>
          <a:srcRect l="941"/>
          <a:stretch>
            <a:fillRect/>
          </a:stretch>
        </p:blipFill>
        <p:spPr bwMode="auto">
          <a:xfrm>
            <a:off x="-2722" y="0"/>
            <a:ext cx="12192000" cy="6862817"/>
          </a:xfrm>
          <a:custGeom>
            <a:avLst/>
            <a:gdLst>
              <a:gd name="connsiteX0" fmla="*/ 574248 w 12192000"/>
              <a:gd name="connsiteY0" fmla="*/ 289722 h 6862817"/>
              <a:gd name="connsiteX1" fmla="*/ 305024 w 12192000"/>
              <a:gd name="connsiteY1" fmla="*/ 558946 h 6862817"/>
              <a:gd name="connsiteX2" fmla="*/ 305024 w 12192000"/>
              <a:gd name="connsiteY2" fmla="*/ 6299054 h 6862817"/>
              <a:gd name="connsiteX3" fmla="*/ 574248 w 12192000"/>
              <a:gd name="connsiteY3" fmla="*/ 6568278 h 6862817"/>
              <a:gd name="connsiteX4" fmla="*/ 11623197 w 12192000"/>
              <a:gd name="connsiteY4" fmla="*/ 6568278 h 6862817"/>
              <a:gd name="connsiteX5" fmla="*/ 11892421 w 12192000"/>
              <a:gd name="connsiteY5" fmla="*/ 6299054 h 6862817"/>
              <a:gd name="connsiteX6" fmla="*/ 11892421 w 12192000"/>
              <a:gd name="connsiteY6" fmla="*/ 558946 h 6862817"/>
              <a:gd name="connsiteX7" fmla="*/ 11623197 w 12192000"/>
              <a:gd name="connsiteY7" fmla="*/ 289722 h 6862817"/>
              <a:gd name="connsiteX8" fmla="*/ 0 w 12192000"/>
              <a:gd name="connsiteY8" fmla="*/ 0 h 6862817"/>
              <a:gd name="connsiteX9" fmla="*/ 12192000 w 12192000"/>
              <a:gd name="connsiteY9" fmla="*/ 0 h 6862817"/>
              <a:gd name="connsiteX10" fmla="*/ 12192000 w 12192000"/>
              <a:gd name="connsiteY10" fmla="*/ 6862817 h 6862817"/>
              <a:gd name="connsiteX11" fmla="*/ 0 w 12192000"/>
              <a:gd name="connsiteY11" fmla="*/ 6862817 h 686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62817">
                <a:moveTo>
                  <a:pt x="574248" y="289722"/>
                </a:moveTo>
                <a:cubicBezTo>
                  <a:pt x="425560" y="289722"/>
                  <a:pt x="305024" y="410258"/>
                  <a:pt x="305024" y="558946"/>
                </a:cubicBezTo>
                <a:lnTo>
                  <a:pt x="305024" y="6299054"/>
                </a:lnTo>
                <a:cubicBezTo>
                  <a:pt x="305024" y="6447742"/>
                  <a:pt x="425560" y="6568278"/>
                  <a:pt x="574248" y="6568278"/>
                </a:cubicBezTo>
                <a:lnTo>
                  <a:pt x="11623197" y="6568278"/>
                </a:lnTo>
                <a:cubicBezTo>
                  <a:pt x="11771885" y="6568278"/>
                  <a:pt x="11892421" y="6447742"/>
                  <a:pt x="11892421" y="6299054"/>
                </a:cubicBezTo>
                <a:lnTo>
                  <a:pt x="11892421" y="558946"/>
                </a:lnTo>
                <a:cubicBezTo>
                  <a:pt x="11892421" y="410258"/>
                  <a:pt x="11771885" y="289722"/>
                  <a:pt x="11623197" y="289722"/>
                </a:cubicBezTo>
                <a:close/>
                <a:moveTo>
                  <a:pt x="0" y="0"/>
                </a:moveTo>
                <a:lnTo>
                  <a:pt x="12192000" y="0"/>
                </a:lnTo>
                <a:lnTo>
                  <a:pt x="12192000" y="6862817"/>
                </a:lnTo>
                <a:lnTo>
                  <a:pt x="0" y="6862817"/>
                </a:lnTo>
                <a:close/>
              </a:path>
            </a:pathLst>
          </a:custGeom>
          <a:noFill/>
          <a:extLst>
            <a:ext uri="{909E8E84-426E-40DD-AFC4-6F175D3DCCD1}">
              <a14:hiddenFill xmlns:a14="http://schemas.microsoft.com/office/drawing/2010/main">
                <a:solidFill>
                  <a:srgbClr val="FFFFFF"/>
                </a:solidFill>
              </a14:hiddenFill>
            </a:ext>
          </a:extLst>
        </p:spPr>
      </p:pic>
      <p:sp>
        <p:nvSpPr>
          <p:cNvPr id="5" name="Titre 4">
            <a:extLst>
              <a:ext uri="{FF2B5EF4-FFF2-40B4-BE49-F238E27FC236}">
                <a16:creationId xmlns:a16="http://schemas.microsoft.com/office/drawing/2014/main" id="{D8EB93D2-5EA9-6E36-C4D9-73E5B004670B}"/>
              </a:ext>
            </a:extLst>
          </p:cNvPr>
          <p:cNvSpPr txBox="1">
            <a:spLocks/>
          </p:cNvSpPr>
          <p:nvPr>
            <p:custDataLst>
              <p:tags r:id="rId1"/>
            </p:custDataLst>
          </p:nvPr>
        </p:nvSpPr>
        <p:spPr>
          <a:xfrm>
            <a:off x="304800" y="287000"/>
            <a:ext cx="11597640" cy="763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latin typeface="Calibri Light" panose="020F0302020204030204" pitchFamily="34" charset="0"/>
                <a:cs typeface="Calibri Light" panose="020F0302020204030204" pitchFamily="34" charset="0"/>
              </a:rPr>
              <a:t>Standards we use for publishing geospatial data </a:t>
            </a:r>
            <a:endParaRPr lang="en-CA" sz="3600">
              <a:latin typeface="Calibri Light" panose="020F0302020204030204" pitchFamily="34" charset="0"/>
              <a:cs typeface="Calibri Light" panose="020F0302020204030204" pitchFamily="34" charset="0"/>
            </a:endParaRPr>
          </a:p>
        </p:txBody>
      </p:sp>
      <p:sp>
        <p:nvSpPr>
          <p:cNvPr id="8" name="Titre 4">
            <a:extLst>
              <a:ext uri="{FF2B5EF4-FFF2-40B4-BE49-F238E27FC236}">
                <a16:creationId xmlns:a16="http://schemas.microsoft.com/office/drawing/2014/main" id="{BFFBCE00-8D1C-BF11-2897-8878F1CD95CA}"/>
              </a:ext>
            </a:extLst>
          </p:cNvPr>
          <p:cNvSpPr txBox="1">
            <a:spLocks/>
          </p:cNvSpPr>
          <p:nvPr>
            <p:custDataLst>
              <p:tags r:id="rId2"/>
            </p:custDataLst>
          </p:nvPr>
        </p:nvSpPr>
        <p:spPr>
          <a:xfrm>
            <a:off x="449900" y="858273"/>
            <a:ext cx="11300139" cy="7636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1800">
                <a:effectLst/>
                <a:latin typeface="Calibri" panose="020F0502020204030204" pitchFamily="34" charset="0"/>
                <a:ea typeface="Calibri" panose="020F0502020204030204" pitchFamily="34" charset="0"/>
                <a:cs typeface="Arial" panose="020B0604020202020204" pitchFamily="34" charset="0"/>
              </a:rPr>
              <a:t>The </a:t>
            </a:r>
            <a:r>
              <a:rPr lang="en-US" sz="18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7"/>
              </a:rPr>
              <a:t>TB </a:t>
            </a:r>
            <a:r>
              <a:rPr lang="en-US" sz="1800" i="1"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7"/>
              </a:rPr>
              <a:t>Directive on Open Government</a:t>
            </a:r>
            <a:r>
              <a:rPr lang="en-US" sz="1800" u="sng">
                <a:solidFill>
                  <a:srgbClr val="0563C1"/>
                </a:solidFill>
                <a:effectLst/>
                <a:latin typeface="Calibri" panose="020F0502020204030204" pitchFamily="34" charset="0"/>
                <a:ea typeface="Calibri" panose="020F0502020204030204" pitchFamily="34" charset="0"/>
                <a:cs typeface="Arial" panose="020B0604020202020204" pitchFamily="34" charset="0"/>
              </a:rPr>
              <a:t> </a:t>
            </a:r>
            <a:r>
              <a:rPr lang="en-US" sz="1800">
                <a:effectLst/>
                <a:latin typeface="Calibri" panose="020F0502020204030204" pitchFamily="34" charset="0"/>
                <a:ea typeface="Calibri" panose="020F0502020204030204" pitchFamily="34" charset="0"/>
                <a:cs typeface="Arial" panose="020B0604020202020204" pitchFamily="34" charset="0"/>
              </a:rPr>
              <a:t>requires open data be released in accessible and reusable formats. All our core platforms help meet this Directive in the geospatial context by adhering to the </a:t>
            </a:r>
            <a:r>
              <a:rPr lang="en-US" sz="1800" i="1">
                <a:effectLst/>
                <a:latin typeface="Calibri" panose="020F0502020204030204" pitchFamily="34" charset="0"/>
                <a:ea typeface="Calibri" panose="020F0502020204030204" pitchFamily="34" charset="0"/>
                <a:cs typeface="Arial" panose="020B0604020202020204" pitchFamily="34" charset="0"/>
                <a:hlinkClick r:id="rId8"/>
              </a:rPr>
              <a:t>Standard on Geospatial</a:t>
            </a:r>
            <a:r>
              <a:rPr lang="en-US" sz="1800">
                <a:effectLst/>
                <a:latin typeface="Calibri" panose="020F0502020204030204" pitchFamily="34" charset="0"/>
                <a:ea typeface="Calibri" panose="020F0502020204030204" pitchFamily="34" charset="0"/>
                <a:cs typeface="Arial" panose="020B0604020202020204" pitchFamily="34" charset="0"/>
                <a:hlinkClick r:id="rId8"/>
              </a:rPr>
              <a:t> </a:t>
            </a:r>
            <a:r>
              <a:rPr lang="en-US" sz="1800" i="1">
                <a:effectLst/>
                <a:latin typeface="Calibri" panose="020F0502020204030204" pitchFamily="34" charset="0"/>
                <a:ea typeface="Calibri" panose="020F0502020204030204" pitchFamily="34" charset="0"/>
                <a:cs typeface="Arial" panose="020B0604020202020204" pitchFamily="34" charset="0"/>
                <a:hlinkClick r:id="rId8"/>
              </a:rPr>
              <a:t>Data</a:t>
            </a:r>
            <a:r>
              <a:rPr lang="en-US" sz="1800">
                <a:effectLst/>
                <a:latin typeface="Calibri" panose="020F0502020204030204" pitchFamily="34" charset="0"/>
                <a:ea typeface="Calibri" panose="020F0502020204030204" pitchFamily="34" charset="0"/>
                <a:cs typeface="Arial" panose="020B0604020202020204" pitchFamily="34" charset="0"/>
                <a:hlinkClick r:id="rId8"/>
              </a:rPr>
              <a:t> </a:t>
            </a:r>
            <a:r>
              <a:rPr lang="en-US" sz="1800">
                <a:effectLst/>
                <a:latin typeface="Calibri" panose="020F0502020204030204" pitchFamily="34" charset="0"/>
                <a:ea typeface="Calibri" panose="020F0502020204030204" pitchFamily="34" charset="0"/>
                <a:cs typeface="Arial" panose="020B0604020202020204" pitchFamily="34" charset="0"/>
              </a:rPr>
              <a:t>which defines the metadata and data standards to be used for ease of sharing and discovery, in addition to other Standards. </a:t>
            </a:r>
          </a:p>
        </p:txBody>
      </p:sp>
      <p:grpSp>
        <p:nvGrpSpPr>
          <p:cNvPr id="10" name="Group 9">
            <a:extLst>
              <a:ext uri="{FF2B5EF4-FFF2-40B4-BE49-F238E27FC236}">
                <a16:creationId xmlns:a16="http://schemas.microsoft.com/office/drawing/2014/main" id="{AA450FAE-D5EC-8538-4C5F-19B6863441B4}"/>
              </a:ext>
            </a:extLst>
          </p:cNvPr>
          <p:cNvGrpSpPr/>
          <p:nvPr/>
        </p:nvGrpSpPr>
        <p:grpSpPr>
          <a:xfrm>
            <a:off x="2722" y="1728083"/>
            <a:ext cx="11747299" cy="4672717"/>
            <a:chOff x="2722" y="1865243"/>
            <a:chExt cx="11747299" cy="4302597"/>
          </a:xfrm>
        </p:grpSpPr>
        <p:sp>
          <p:nvSpPr>
            <p:cNvPr id="11" name="Freeform: Shape 10">
              <a:extLst>
                <a:ext uri="{FF2B5EF4-FFF2-40B4-BE49-F238E27FC236}">
                  <a16:creationId xmlns:a16="http://schemas.microsoft.com/office/drawing/2014/main" id="{C2C4E972-521B-01D7-9E49-A5D6E619AC1C}"/>
                </a:ext>
              </a:extLst>
            </p:cNvPr>
            <p:cNvSpPr/>
            <p:nvPr/>
          </p:nvSpPr>
          <p:spPr>
            <a:xfrm>
              <a:off x="233680" y="2113226"/>
              <a:ext cx="1940561" cy="835312"/>
            </a:xfrm>
            <a:custGeom>
              <a:avLst/>
              <a:gdLst>
                <a:gd name="connsiteX0" fmla="*/ 0 w 1663364"/>
                <a:gd name="connsiteY0" fmla="*/ 0 h 835312"/>
                <a:gd name="connsiteX1" fmla="*/ 1663364 w 1663364"/>
                <a:gd name="connsiteY1" fmla="*/ 0 h 835312"/>
                <a:gd name="connsiteX2" fmla="*/ 1663364 w 1663364"/>
                <a:gd name="connsiteY2" fmla="*/ 835312 h 835312"/>
                <a:gd name="connsiteX3" fmla="*/ 0 w 1663364"/>
                <a:gd name="connsiteY3" fmla="*/ 835312 h 835312"/>
                <a:gd name="connsiteX4" fmla="*/ 0 w 1663364"/>
                <a:gd name="connsiteY4" fmla="*/ 0 h 83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364" h="835312">
                  <a:moveTo>
                    <a:pt x="0" y="0"/>
                  </a:moveTo>
                  <a:lnTo>
                    <a:pt x="1663364" y="0"/>
                  </a:lnTo>
                  <a:lnTo>
                    <a:pt x="1663364" y="835312"/>
                  </a:lnTo>
                  <a:lnTo>
                    <a:pt x="0" y="8353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40640" rIns="113792" bIns="40640" numCol="1" spcCol="1270" anchor="ctr" anchorCtr="0">
              <a:noAutofit/>
            </a:bodyPr>
            <a:lstStyle/>
            <a:p>
              <a:pPr marL="0" lvl="0" indent="0" algn="r" defTabSz="711200">
                <a:lnSpc>
                  <a:spcPct val="90000"/>
                </a:lnSpc>
                <a:spcBef>
                  <a:spcPct val="0"/>
                </a:spcBef>
                <a:spcAft>
                  <a:spcPct val="35000"/>
                </a:spcAft>
                <a:buNone/>
              </a:pPr>
              <a:r>
                <a:rPr lang="en-US" sz="1600" b="1" kern="1200"/>
                <a:t>ISO 19115 </a:t>
              </a:r>
              <a:r>
                <a:rPr lang="en-US" sz="1400" kern="1200"/>
                <a:t>(International Standard)</a:t>
              </a:r>
              <a:endParaRPr lang="en-CA" sz="1600" kern="1200"/>
            </a:p>
          </p:txBody>
        </p:sp>
        <p:sp>
          <p:nvSpPr>
            <p:cNvPr id="12" name="Left Brace 11">
              <a:extLst>
                <a:ext uri="{FF2B5EF4-FFF2-40B4-BE49-F238E27FC236}">
                  <a16:creationId xmlns:a16="http://schemas.microsoft.com/office/drawing/2014/main" id="{6934FB18-61F7-E88C-B98E-1BBAE4924F3D}"/>
                </a:ext>
              </a:extLst>
            </p:cNvPr>
            <p:cNvSpPr/>
            <p:nvPr/>
          </p:nvSpPr>
          <p:spPr>
            <a:xfrm>
              <a:off x="2113281" y="1865243"/>
              <a:ext cx="564455" cy="1331279"/>
            </a:xfrm>
            <a:prstGeom prst="leftBrace">
              <a:avLst>
                <a:gd name="adj1" fmla="val 35000"/>
                <a:gd name="adj2" fmla="val 50000"/>
              </a:avLst>
            </a:prstGeom>
          </p:spPr>
          <p:style>
            <a:lnRef idx="2">
              <a:schemeClr val="accent1">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CA"/>
            </a:p>
          </p:txBody>
        </p:sp>
        <p:sp>
          <p:nvSpPr>
            <p:cNvPr id="13" name="Freeform: Shape 12">
              <a:extLst>
                <a:ext uri="{FF2B5EF4-FFF2-40B4-BE49-F238E27FC236}">
                  <a16:creationId xmlns:a16="http://schemas.microsoft.com/office/drawing/2014/main" id="{D4BB52DF-338F-EA71-3A64-7F5D8C6B36FD}"/>
                </a:ext>
              </a:extLst>
            </p:cNvPr>
            <p:cNvSpPr/>
            <p:nvPr/>
          </p:nvSpPr>
          <p:spPr>
            <a:xfrm>
              <a:off x="2903519" y="1865243"/>
              <a:ext cx="8846502" cy="1331279"/>
            </a:xfrm>
            <a:custGeom>
              <a:avLst/>
              <a:gdLst>
                <a:gd name="connsiteX0" fmla="*/ 0 w 8846502"/>
                <a:gd name="connsiteY0" fmla="*/ 0 h 1331279"/>
                <a:gd name="connsiteX1" fmla="*/ 8846502 w 8846502"/>
                <a:gd name="connsiteY1" fmla="*/ 0 h 1331279"/>
                <a:gd name="connsiteX2" fmla="*/ 8846502 w 8846502"/>
                <a:gd name="connsiteY2" fmla="*/ 1331279 h 1331279"/>
                <a:gd name="connsiteX3" fmla="*/ 0 w 8846502"/>
                <a:gd name="connsiteY3" fmla="*/ 1331279 h 1331279"/>
                <a:gd name="connsiteX4" fmla="*/ 0 w 8846502"/>
                <a:gd name="connsiteY4" fmla="*/ 0 h 133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6502" h="1331279">
                  <a:moveTo>
                    <a:pt x="0" y="0"/>
                  </a:moveTo>
                  <a:lnTo>
                    <a:pt x="8846502" y="0"/>
                  </a:lnTo>
                  <a:lnTo>
                    <a:pt x="8846502" y="1331279"/>
                  </a:lnTo>
                  <a:lnTo>
                    <a:pt x="0" y="1331279"/>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marL="114300" lvl="1" indent="-114300" algn="l" defTabSz="666750">
                <a:spcBef>
                  <a:spcPct val="0"/>
                </a:spcBef>
                <a:spcAft>
                  <a:spcPts val="300"/>
                </a:spcAft>
                <a:buChar char="•"/>
              </a:pPr>
              <a:r>
                <a:rPr lang="en-US" sz="1550"/>
                <a:t>A</a:t>
              </a:r>
              <a:r>
                <a:rPr lang="en-US" sz="1550" kern="1200"/>
                <a:t> detailed “data passport” that tells you everything you need to know about a specific dataset or map. </a:t>
              </a:r>
              <a:r>
                <a:rPr lang="en-US" sz="1550"/>
                <a:t>D</a:t>
              </a:r>
              <a:r>
                <a:rPr lang="en-US" sz="1550" kern="1200"/>
                <a:t>escribes geographic information and services (i.e., quality, identification, spatial &amp; temporal details, etc.). </a:t>
              </a:r>
              <a:endParaRPr lang="en-CA" sz="1550" kern="1200"/>
            </a:p>
            <a:p>
              <a:pPr marL="114300" lvl="1" indent="-114300" algn="l" defTabSz="666750">
                <a:spcBef>
                  <a:spcPct val="0"/>
                </a:spcBef>
                <a:spcAft>
                  <a:spcPts val="300"/>
                </a:spcAft>
                <a:buChar char="•"/>
              </a:pPr>
              <a:r>
                <a:rPr lang="en-US" sz="1550" kern="1200"/>
                <a:t>GCGeo (FGP) uses our </a:t>
              </a:r>
              <a:r>
                <a:rPr lang="en-US" sz="1550" b="1" kern="1200"/>
                <a:t>Harmonized North American Profile (H-NAP)</a:t>
              </a:r>
              <a:r>
                <a:rPr lang="en-US" sz="1550" kern="1200"/>
                <a:t>: Guidelines to use ISO 19115 for GC geospatial data. </a:t>
              </a:r>
              <a:endParaRPr lang="en-CA" sz="1550" kern="1200"/>
            </a:p>
          </p:txBody>
        </p:sp>
        <p:sp>
          <p:nvSpPr>
            <p:cNvPr id="14" name="Freeform: Shape 13">
              <a:extLst>
                <a:ext uri="{FF2B5EF4-FFF2-40B4-BE49-F238E27FC236}">
                  <a16:creationId xmlns:a16="http://schemas.microsoft.com/office/drawing/2014/main" id="{1446ED93-1860-C7C2-26BE-19C46DAC2E66}"/>
                </a:ext>
              </a:extLst>
            </p:cNvPr>
            <p:cNvSpPr/>
            <p:nvPr/>
          </p:nvSpPr>
          <p:spPr>
            <a:xfrm>
              <a:off x="233680" y="3239568"/>
              <a:ext cx="1940561" cy="1095187"/>
            </a:xfrm>
            <a:custGeom>
              <a:avLst/>
              <a:gdLst>
                <a:gd name="connsiteX0" fmla="*/ 0 w 1663364"/>
                <a:gd name="connsiteY0" fmla="*/ 0 h 1095187"/>
                <a:gd name="connsiteX1" fmla="*/ 1663364 w 1663364"/>
                <a:gd name="connsiteY1" fmla="*/ 0 h 1095187"/>
                <a:gd name="connsiteX2" fmla="*/ 1663364 w 1663364"/>
                <a:gd name="connsiteY2" fmla="*/ 1095187 h 1095187"/>
                <a:gd name="connsiteX3" fmla="*/ 0 w 1663364"/>
                <a:gd name="connsiteY3" fmla="*/ 1095187 h 1095187"/>
                <a:gd name="connsiteX4" fmla="*/ 0 w 1663364"/>
                <a:gd name="connsiteY4" fmla="*/ 0 h 1095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364" h="1095187">
                  <a:moveTo>
                    <a:pt x="0" y="0"/>
                  </a:moveTo>
                  <a:lnTo>
                    <a:pt x="1663364" y="0"/>
                  </a:lnTo>
                  <a:lnTo>
                    <a:pt x="1663364" y="1095187"/>
                  </a:lnTo>
                  <a:lnTo>
                    <a:pt x="0" y="10951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40640" rIns="113792" bIns="40640" numCol="1" spcCol="1270" anchor="ctr" anchorCtr="0">
              <a:noAutofit/>
            </a:bodyPr>
            <a:lstStyle/>
            <a:p>
              <a:pPr marL="0" lvl="0" indent="0" algn="r" defTabSz="711200">
                <a:lnSpc>
                  <a:spcPct val="90000"/>
                </a:lnSpc>
                <a:spcBef>
                  <a:spcPct val="0"/>
                </a:spcBef>
                <a:spcAft>
                  <a:spcPct val="35000"/>
                </a:spcAft>
                <a:buNone/>
              </a:pPr>
              <a:r>
                <a:rPr lang="en-US" sz="1600" b="1" kern="1200"/>
                <a:t>OGC APIs </a:t>
              </a:r>
              <a:br>
                <a:rPr lang="en-US" sz="1600" b="1" kern="1200"/>
              </a:br>
              <a:r>
                <a:rPr lang="en-US" sz="1400" kern="1200"/>
                <a:t>(Open Geospatial Consortium)</a:t>
              </a:r>
              <a:endParaRPr lang="en-CA" sz="1600" kern="1200"/>
            </a:p>
          </p:txBody>
        </p:sp>
        <p:sp>
          <p:nvSpPr>
            <p:cNvPr id="15" name="Left Brace 14">
              <a:extLst>
                <a:ext uri="{FF2B5EF4-FFF2-40B4-BE49-F238E27FC236}">
                  <a16:creationId xmlns:a16="http://schemas.microsoft.com/office/drawing/2014/main" id="{5E429913-0DD9-979A-D671-2C8119F79ABC}"/>
                </a:ext>
              </a:extLst>
            </p:cNvPr>
            <p:cNvSpPr/>
            <p:nvPr/>
          </p:nvSpPr>
          <p:spPr>
            <a:xfrm>
              <a:off x="2113281" y="3250522"/>
              <a:ext cx="564455" cy="1129412"/>
            </a:xfrm>
            <a:prstGeom prst="leftBrace">
              <a:avLst>
                <a:gd name="adj1" fmla="val 35000"/>
                <a:gd name="adj2" fmla="val 50000"/>
              </a:avLst>
            </a:prstGeom>
          </p:spPr>
          <p:style>
            <a:lnRef idx="2">
              <a:schemeClr val="accent1">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CA"/>
            </a:p>
          </p:txBody>
        </p:sp>
        <p:sp>
          <p:nvSpPr>
            <p:cNvPr id="16" name="Freeform: Shape 15">
              <a:extLst>
                <a:ext uri="{FF2B5EF4-FFF2-40B4-BE49-F238E27FC236}">
                  <a16:creationId xmlns:a16="http://schemas.microsoft.com/office/drawing/2014/main" id="{01E1E95A-1561-9141-38A2-5F64B1CE8BF0}"/>
                </a:ext>
              </a:extLst>
            </p:cNvPr>
            <p:cNvSpPr/>
            <p:nvPr/>
          </p:nvSpPr>
          <p:spPr>
            <a:xfrm>
              <a:off x="2903519" y="3250522"/>
              <a:ext cx="8846502" cy="1129412"/>
            </a:xfrm>
            <a:custGeom>
              <a:avLst/>
              <a:gdLst>
                <a:gd name="connsiteX0" fmla="*/ 0 w 8846502"/>
                <a:gd name="connsiteY0" fmla="*/ 0 h 1129412"/>
                <a:gd name="connsiteX1" fmla="*/ 8846502 w 8846502"/>
                <a:gd name="connsiteY1" fmla="*/ 0 h 1129412"/>
                <a:gd name="connsiteX2" fmla="*/ 8846502 w 8846502"/>
                <a:gd name="connsiteY2" fmla="*/ 1129412 h 1129412"/>
                <a:gd name="connsiteX3" fmla="*/ 0 w 8846502"/>
                <a:gd name="connsiteY3" fmla="*/ 1129412 h 1129412"/>
                <a:gd name="connsiteX4" fmla="*/ 0 w 8846502"/>
                <a:gd name="connsiteY4" fmla="*/ 0 h 1129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6502" h="1129412">
                  <a:moveTo>
                    <a:pt x="0" y="0"/>
                  </a:moveTo>
                  <a:lnTo>
                    <a:pt x="8846502" y="0"/>
                  </a:lnTo>
                  <a:lnTo>
                    <a:pt x="8846502" y="1129412"/>
                  </a:lnTo>
                  <a:lnTo>
                    <a:pt x="0" y="1129412"/>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marL="114300" lvl="1" indent="-114300" algn="l" defTabSz="666750">
                <a:spcBef>
                  <a:spcPct val="0"/>
                </a:spcBef>
                <a:spcAft>
                  <a:spcPts val="300"/>
                </a:spcAft>
                <a:buChar char="•"/>
              </a:pPr>
              <a:r>
                <a:rPr lang="en-US" sz="1550" kern="1200"/>
                <a:t>Modern standards for accessing geospatial data and services online. </a:t>
              </a:r>
              <a:endParaRPr lang="en-CA" sz="1550" kern="1200"/>
            </a:p>
            <a:p>
              <a:pPr marL="114300" lvl="1" indent="-114300" algn="l" defTabSz="666750">
                <a:spcBef>
                  <a:spcPct val="0"/>
                </a:spcBef>
                <a:spcAft>
                  <a:spcPts val="300"/>
                </a:spcAft>
                <a:buChar char="•"/>
              </a:pPr>
              <a:r>
                <a:rPr lang="en-US" sz="1550" b="1" kern="1200"/>
                <a:t>OGC WMS </a:t>
              </a:r>
              <a:r>
                <a:rPr lang="en-US" sz="1550" kern="1200"/>
                <a:t>(Web Map Service): Provides a way for users to request map images from a server. </a:t>
              </a:r>
              <a:endParaRPr lang="en-CA" sz="1550" kern="1200"/>
            </a:p>
            <a:p>
              <a:pPr marL="114300" lvl="1" indent="-114300" algn="l" defTabSz="666750">
                <a:spcBef>
                  <a:spcPct val="0"/>
                </a:spcBef>
                <a:spcAft>
                  <a:spcPts val="300"/>
                </a:spcAft>
                <a:buChar char="•"/>
              </a:pPr>
              <a:r>
                <a:rPr lang="en-US" sz="1550" b="1" kern="1200"/>
                <a:t>OGC API-Records: </a:t>
              </a:r>
              <a:r>
                <a:rPr lang="en-US" sz="1550" kern="1200"/>
                <a:t>It is like a “search engine” for finding data, metadata and services for geospatial resources. </a:t>
              </a:r>
              <a:endParaRPr lang="en-CA" sz="1550" kern="1200"/>
            </a:p>
          </p:txBody>
        </p:sp>
        <p:sp>
          <p:nvSpPr>
            <p:cNvPr id="17" name="Freeform: Shape 16">
              <a:extLst>
                <a:ext uri="{FF2B5EF4-FFF2-40B4-BE49-F238E27FC236}">
                  <a16:creationId xmlns:a16="http://schemas.microsoft.com/office/drawing/2014/main" id="{2F27AAD4-596C-ABB1-9B9A-293B4EB73D32}"/>
                </a:ext>
              </a:extLst>
            </p:cNvPr>
            <p:cNvSpPr/>
            <p:nvPr/>
          </p:nvSpPr>
          <p:spPr>
            <a:xfrm>
              <a:off x="365760" y="4559082"/>
              <a:ext cx="1808481" cy="297000"/>
            </a:xfrm>
            <a:custGeom>
              <a:avLst/>
              <a:gdLst>
                <a:gd name="connsiteX0" fmla="*/ 0 w 1663364"/>
                <a:gd name="connsiteY0" fmla="*/ 0 h 297000"/>
                <a:gd name="connsiteX1" fmla="*/ 1663364 w 1663364"/>
                <a:gd name="connsiteY1" fmla="*/ 0 h 297000"/>
                <a:gd name="connsiteX2" fmla="*/ 1663364 w 1663364"/>
                <a:gd name="connsiteY2" fmla="*/ 297000 h 297000"/>
                <a:gd name="connsiteX3" fmla="*/ 0 w 1663364"/>
                <a:gd name="connsiteY3" fmla="*/ 297000 h 297000"/>
                <a:gd name="connsiteX4" fmla="*/ 0 w 1663364"/>
                <a:gd name="connsiteY4" fmla="*/ 0 h 29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364" h="297000">
                  <a:moveTo>
                    <a:pt x="0" y="0"/>
                  </a:moveTo>
                  <a:lnTo>
                    <a:pt x="1663364" y="0"/>
                  </a:lnTo>
                  <a:lnTo>
                    <a:pt x="1663364" y="297000"/>
                  </a:lnTo>
                  <a:lnTo>
                    <a:pt x="0" y="297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40640" rIns="113792" bIns="40640" numCol="1" spcCol="1270" anchor="ctr" anchorCtr="0">
              <a:noAutofit/>
            </a:bodyPr>
            <a:lstStyle/>
            <a:p>
              <a:pPr marL="0" lvl="0" indent="0" algn="r" defTabSz="711200">
                <a:lnSpc>
                  <a:spcPct val="90000"/>
                </a:lnSpc>
                <a:spcBef>
                  <a:spcPct val="0"/>
                </a:spcBef>
                <a:spcAft>
                  <a:spcPct val="35000"/>
                </a:spcAft>
                <a:buNone/>
              </a:pPr>
              <a:r>
                <a:rPr lang="en-US" sz="1600" b="1" kern="1200"/>
                <a:t>STAC </a:t>
              </a:r>
              <a:r>
                <a:rPr lang="en-US" sz="1400" kern="1200"/>
                <a:t>(SpatioTemporal Asset Catalogue) </a:t>
              </a:r>
              <a:endParaRPr lang="en-CA" sz="1600" kern="1200"/>
            </a:p>
          </p:txBody>
        </p:sp>
        <p:sp>
          <p:nvSpPr>
            <p:cNvPr id="18" name="Left Brace 17">
              <a:extLst>
                <a:ext uri="{FF2B5EF4-FFF2-40B4-BE49-F238E27FC236}">
                  <a16:creationId xmlns:a16="http://schemas.microsoft.com/office/drawing/2014/main" id="{C3119A82-B8F6-20BC-6B97-66E139161846}"/>
                </a:ext>
              </a:extLst>
            </p:cNvPr>
            <p:cNvSpPr/>
            <p:nvPr/>
          </p:nvSpPr>
          <p:spPr>
            <a:xfrm>
              <a:off x="2113281" y="4433934"/>
              <a:ext cx="564455" cy="584718"/>
            </a:xfrm>
            <a:prstGeom prst="leftBrace">
              <a:avLst>
                <a:gd name="adj1" fmla="val 35000"/>
                <a:gd name="adj2" fmla="val 50000"/>
              </a:avLst>
            </a:prstGeom>
          </p:spPr>
          <p:style>
            <a:lnRef idx="2">
              <a:schemeClr val="accent1">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CA"/>
            </a:p>
          </p:txBody>
        </p:sp>
        <p:sp>
          <p:nvSpPr>
            <p:cNvPr id="19" name="Freeform: Shape 18">
              <a:extLst>
                <a:ext uri="{FF2B5EF4-FFF2-40B4-BE49-F238E27FC236}">
                  <a16:creationId xmlns:a16="http://schemas.microsoft.com/office/drawing/2014/main" id="{18271783-8991-58AE-7BD8-8B3D7C2668E6}"/>
                </a:ext>
              </a:extLst>
            </p:cNvPr>
            <p:cNvSpPr/>
            <p:nvPr/>
          </p:nvSpPr>
          <p:spPr>
            <a:xfrm>
              <a:off x="2903519" y="4433934"/>
              <a:ext cx="8846502" cy="584718"/>
            </a:xfrm>
            <a:custGeom>
              <a:avLst/>
              <a:gdLst>
                <a:gd name="connsiteX0" fmla="*/ 0 w 8846502"/>
                <a:gd name="connsiteY0" fmla="*/ 0 h 584718"/>
                <a:gd name="connsiteX1" fmla="*/ 8846502 w 8846502"/>
                <a:gd name="connsiteY1" fmla="*/ 0 h 584718"/>
                <a:gd name="connsiteX2" fmla="*/ 8846502 w 8846502"/>
                <a:gd name="connsiteY2" fmla="*/ 584718 h 584718"/>
                <a:gd name="connsiteX3" fmla="*/ 0 w 8846502"/>
                <a:gd name="connsiteY3" fmla="*/ 584718 h 584718"/>
                <a:gd name="connsiteX4" fmla="*/ 0 w 8846502"/>
                <a:gd name="connsiteY4" fmla="*/ 0 h 58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6502" h="584718">
                  <a:moveTo>
                    <a:pt x="0" y="0"/>
                  </a:moveTo>
                  <a:lnTo>
                    <a:pt x="8846502" y="0"/>
                  </a:lnTo>
                  <a:lnTo>
                    <a:pt x="8846502" y="584718"/>
                  </a:lnTo>
                  <a:lnTo>
                    <a:pt x="0" y="584718"/>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marL="114300" lvl="1" indent="-114300" algn="l" defTabSz="666750">
                <a:spcBef>
                  <a:spcPct val="0"/>
                </a:spcBef>
                <a:spcAft>
                  <a:spcPts val="300"/>
                </a:spcAft>
                <a:buChar char="•"/>
              </a:pPr>
              <a:r>
                <a:rPr lang="en-US" sz="1550" kern="1200"/>
                <a:t>A community-driven standard that provides a consistent way to organize, describe and share satellite imagery, aerial photos and EO data. </a:t>
              </a:r>
              <a:endParaRPr lang="en-CA" sz="1550" kern="1200"/>
            </a:p>
          </p:txBody>
        </p:sp>
        <p:sp>
          <p:nvSpPr>
            <p:cNvPr id="20" name="Freeform: Shape 19">
              <a:extLst>
                <a:ext uri="{FF2B5EF4-FFF2-40B4-BE49-F238E27FC236}">
                  <a16:creationId xmlns:a16="http://schemas.microsoft.com/office/drawing/2014/main" id="{9D693196-E7BE-2FCD-B19B-8D94D7837399}"/>
                </a:ext>
              </a:extLst>
            </p:cNvPr>
            <p:cNvSpPr/>
            <p:nvPr/>
          </p:nvSpPr>
          <p:spPr>
            <a:xfrm>
              <a:off x="2722" y="5063297"/>
              <a:ext cx="2171519" cy="1095187"/>
            </a:xfrm>
            <a:custGeom>
              <a:avLst/>
              <a:gdLst>
                <a:gd name="connsiteX0" fmla="*/ 0 w 1663364"/>
                <a:gd name="connsiteY0" fmla="*/ 0 h 1095187"/>
                <a:gd name="connsiteX1" fmla="*/ 1663364 w 1663364"/>
                <a:gd name="connsiteY1" fmla="*/ 0 h 1095187"/>
                <a:gd name="connsiteX2" fmla="*/ 1663364 w 1663364"/>
                <a:gd name="connsiteY2" fmla="*/ 1095187 h 1095187"/>
                <a:gd name="connsiteX3" fmla="*/ 0 w 1663364"/>
                <a:gd name="connsiteY3" fmla="*/ 1095187 h 1095187"/>
                <a:gd name="connsiteX4" fmla="*/ 0 w 1663364"/>
                <a:gd name="connsiteY4" fmla="*/ 0 h 1095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364" h="1095187">
                  <a:moveTo>
                    <a:pt x="0" y="0"/>
                  </a:moveTo>
                  <a:lnTo>
                    <a:pt x="1663364" y="0"/>
                  </a:lnTo>
                  <a:lnTo>
                    <a:pt x="1663364" y="1095187"/>
                  </a:lnTo>
                  <a:lnTo>
                    <a:pt x="0" y="10951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40640" rIns="113792" bIns="40640" numCol="1" spcCol="1270" anchor="ctr" anchorCtr="0">
              <a:noAutofit/>
            </a:bodyPr>
            <a:lstStyle/>
            <a:p>
              <a:pPr marL="0" lvl="0" indent="0" algn="r" defTabSz="711200">
                <a:lnSpc>
                  <a:spcPct val="90000"/>
                </a:lnSpc>
                <a:spcBef>
                  <a:spcPct val="0"/>
                </a:spcBef>
                <a:spcAft>
                  <a:spcPct val="35000"/>
                </a:spcAft>
                <a:buNone/>
              </a:pPr>
              <a:r>
                <a:rPr lang="en-US" sz="1600" b="1" kern="1200"/>
                <a:t>CSW </a:t>
              </a:r>
              <a:br>
                <a:rPr lang="en-US" sz="1600" b="1" kern="1200"/>
              </a:br>
              <a:r>
                <a:rPr lang="en-US" sz="1400" kern="1200"/>
                <a:t>(Catalogue Services</a:t>
              </a:r>
              <a:br>
                <a:rPr lang="en-US" sz="1400" kern="1200"/>
              </a:br>
              <a:r>
                <a:rPr lang="en-US" sz="1400" kern="1200"/>
                <a:t>for the Web) </a:t>
              </a:r>
              <a:endParaRPr lang="en-CA" sz="1400" kern="1200"/>
            </a:p>
          </p:txBody>
        </p:sp>
        <p:sp>
          <p:nvSpPr>
            <p:cNvPr id="21" name="Left Brace 20">
              <a:extLst>
                <a:ext uri="{FF2B5EF4-FFF2-40B4-BE49-F238E27FC236}">
                  <a16:creationId xmlns:a16="http://schemas.microsoft.com/office/drawing/2014/main" id="{541E4944-6B5E-3E05-37FE-AAE6F0F0AEF3}"/>
                </a:ext>
              </a:extLst>
            </p:cNvPr>
            <p:cNvSpPr/>
            <p:nvPr/>
          </p:nvSpPr>
          <p:spPr>
            <a:xfrm>
              <a:off x="2113281" y="5072653"/>
              <a:ext cx="564455" cy="1095187"/>
            </a:xfrm>
            <a:prstGeom prst="leftBrace">
              <a:avLst>
                <a:gd name="adj1" fmla="val 35000"/>
                <a:gd name="adj2" fmla="val 50000"/>
              </a:avLst>
            </a:prstGeom>
          </p:spPr>
          <p:style>
            <a:lnRef idx="2">
              <a:schemeClr val="accent1">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CA"/>
            </a:p>
          </p:txBody>
        </p:sp>
        <p:sp>
          <p:nvSpPr>
            <p:cNvPr id="22" name="Freeform: Shape 21">
              <a:extLst>
                <a:ext uri="{FF2B5EF4-FFF2-40B4-BE49-F238E27FC236}">
                  <a16:creationId xmlns:a16="http://schemas.microsoft.com/office/drawing/2014/main" id="{59CC60E8-E70A-98B9-8BB9-0BC14B388259}"/>
                </a:ext>
              </a:extLst>
            </p:cNvPr>
            <p:cNvSpPr/>
            <p:nvPr/>
          </p:nvSpPr>
          <p:spPr>
            <a:xfrm>
              <a:off x="2903519" y="5072653"/>
              <a:ext cx="8846502" cy="1095187"/>
            </a:xfrm>
            <a:custGeom>
              <a:avLst/>
              <a:gdLst>
                <a:gd name="connsiteX0" fmla="*/ 0 w 8846502"/>
                <a:gd name="connsiteY0" fmla="*/ 0 h 1095187"/>
                <a:gd name="connsiteX1" fmla="*/ 8846502 w 8846502"/>
                <a:gd name="connsiteY1" fmla="*/ 0 h 1095187"/>
                <a:gd name="connsiteX2" fmla="*/ 8846502 w 8846502"/>
                <a:gd name="connsiteY2" fmla="*/ 1095187 h 1095187"/>
                <a:gd name="connsiteX3" fmla="*/ 0 w 8846502"/>
                <a:gd name="connsiteY3" fmla="*/ 1095187 h 1095187"/>
                <a:gd name="connsiteX4" fmla="*/ 0 w 8846502"/>
                <a:gd name="connsiteY4" fmla="*/ 0 h 1095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6502" h="1095187">
                  <a:moveTo>
                    <a:pt x="0" y="0"/>
                  </a:moveTo>
                  <a:lnTo>
                    <a:pt x="8846502" y="0"/>
                  </a:lnTo>
                  <a:lnTo>
                    <a:pt x="8846502" y="1095187"/>
                  </a:lnTo>
                  <a:lnTo>
                    <a:pt x="0" y="1095187"/>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marL="114300" lvl="1" indent="-114300" algn="l" defTabSz="666750">
                <a:spcBef>
                  <a:spcPct val="0"/>
                </a:spcBef>
                <a:spcAft>
                  <a:spcPts val="300"/>
                </a:spcAft>
                <a:buChar char="•"/>
              </a:pPr>
              <a:r>
                <a:rPr lang="en-US" sz="1550"/>
                <a:t>A</a:t>
              </a:r>
              <a:r>
                <a:rPr lang="en-US" sz="1550" kern="1200"/>
                <a:t> “library catalog system” but for geospatial data.</a:t>
              </a:r>
            </a:p>
            <a:p>
              <a:pPr marL="114300" lvl="1" indent="-114300" algn="l" defTabSz="666750">
                <a:spcBef>
                  <a:spcPct val="0"/>
                </a:spcBef>
                <a:spcAft>
                  <a:spcPts val="300"/>
                </a:spcAft>
                <a:buChar char="•"/>
              </a:pPr>
              <a:r>
                <a:rPr lang="en-US" sz="1550"/>
                <a:t>A</a:t>
              </a:r>
              <a:r>
                <a:rPr lang="en-US" sz="1550" kern="1200"/>
                <a:t>n older standard/system for discovering and retrieving metadata from geospatial catalogs. </a:t>
              </a:r>
              <a:endParaRPr lang="en-CA" sz="1550" kern="1200"/>
            </a:p>
          </p:txBody>
        </p:sp>
      </p:grpSp>
      <p:grpSp>
        <p:nvGrpSpPr>
          <p:cNvPr id="24" name="Group 23">
            <a:extLst>
              <a:ext uri="{FF2B5EF4-FFF2-40B4-BE49-F238E27FC236}">
                <a16:creationId xmlns:a16="http://schemas.microsoft.com/office/drawing/2014/main" id="{00DCFD2F-218B-AB13-4E92-EF358B55073E}"/>
              </a:ext>
            </a:extLst>
          </p:cNvPr>
          <p:cNvGrpSpPr/>
          <p:nvPr/>
        </p:nvGrpSpPr>
        <p:grpSpPr>
          <a:xfrm>
            <a:off x="11376260" y="333418"/>
            <a:ext cx="440722" cy="422360"/>
            <a:chOff x="624441" y="2438418"/>
            <a:chExt cx="440722" cy="422360"/>
          </a:xfrm>
        </p:grpSpPr>
        <p:sp>
          <p:nvSpPr>
            <p:cNvPr id="25" name="Oval 24">
              <a:extLst>
                <a:ext uri="{FF2B5EF4-FFF2-40B4-BE49-F238E27FC236}">
                  <a16:creationId xmlns:a16="http://schemas.microsoft.com/office/drawing/2014/main" id="{44CE4E90-155A-3502-96A9-1D762A773549}"/>
                </a:ext>
              </a:extLst>
            </p:cNvPr>
            <p:cNvSpPr/>
            <p:nvPr/>
          </p:nvSpPr>
          <p:spPr>
            <a:xfrm>
              <a:off x="624441" y="2438418"/>
              <a:ext cx="422360" cy="422360"/>
            </a:xfrm>
            <a:prstGeom prst="ellipse">
              <a:avLst/>
            </a:prstGeom>
            <a:gradFill>
              <a:gsLst>
                <a:gs pos="0">
                  <a:srgbClr val="25ACF7"/>
                </a:gs>
                <a:gs pos="50000">
                  <a:srgbClr val="099FF0"/>
                </a:gs>
                <a:gs pos="100000">
                  <a:srgbClr val="0887CE"/>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150" b="1" i="0" u="none" strike="noStrike" kern="1200" cap="none" spc="0" normalizeH="0" baseline="0" noProof="0">
                <a:ln>
                  <a:noFill/>
                </a:ln>
                <a:solidFill>
                  <a:prstClr val="white"/>
                </a:solidFill>
                <a:effectLst/>
                <a:uLnTx/>
                <a:uFillTx/>
                <a:latin typeface="Open Sans"/>
                <a:ea typeface="+mn-ea"/>
                <a:cs typeface="+mn-cs"/>
              </a:endParaRPr>
            </a:p>
          </p:txBody>
        </p:sp>
        <p:sp>
          <p:nvSpPr>
            <p:cNvPr id="26" name="TextBox 25">
              <a:extLst>
                <a:ext uri="{FF2B5EF4-FFF2-40B4-BE49-F238E27FC236}">
                  <a16:creationId xmlns:a16="http://schemas.microsoft.com/office/drawing/2014/main" id="{BF7ABC5C-723F-5099-31F8-2BF9BF71B37E}"/>
                </a:ext>
              </a:extLst>
            </p:cNvPr>
            <p:cNvSpPr txBox="1"/>
            <p:nvPr/>
          </p:nvSpPr>
          <p:spPr>
            <a:xfrm>
              <a:off x="642803" y="2474953"/>
              <a:ext cx="4223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06</a:t>
              </a:r>
              <a:endParaRPr kumimoji="0" lang="en-CA"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337229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8DB57-9573-94B9-E55A-2D55DE7847BF}"/>
              </a:ext>
            </a:extLst>
          </p:cNvPr>
          <p:cNvSpPr>
            <a:spLocks noGrp="1"/>
          </p:cNvSpPr>
          <p:nvPr>
            <p:ph type="title"/>
          </p:nvPr>
        </p:nvSpPr>
        <p:spPr>
          <a:xfrm>
            <a:off x="170172" y="-479194"/>
            <a:ext cx="11657394" cy="1298448"/>
          </a:xfrm>
        </p:spPr>
        <p:txBody>
          <a:bodyPr anchor="b">
            <a:normAutofit/>
          </a:bodyPr>
          <a:lstStyle/>
          <a:p>
            <a:r>
              <a:rPr lang="en-GB" sz="4000">
                <a:latin typeface="Calibri Light" panose="020F0302020204030204" pitchFamily="34" charset="0"/>
                <a:cs typeface="Calibri Light" panose="020F0302020204030204" pitchFamily="34" charset="0"/>
              </a:rPr>
              <a:t>How to publish data to inform analyses using GCGeo</a:t>
            </a:r>
            <a:endParaRPr lang="en-CA" sz="4000">
              <a:latin typeface="Calibri Light" panose="020F0302020204030204" pitchFamily="34" charset="0"/>
              <a:cs typeface="Calibri Light" panose="020F0302020204030204" pitchFamily="34" charset="0"/>
            </a:endParaRPr>
          </a:p>
        </p:txBody>
      </p:sp>
      <p:pic>
        <p:nvPicPr>
          <p:cNvPr id="29" name="Picture 3">
            <a:extLst>
              <a:ext uri="{FF2B5EF4-FFF2-40B4-BE49-F238E27FC236}">
                <a16:creationId xmlns:a16="http://schemas.microsoft.com/office/drawing/2014/main" id="{35B11C30-1F36-EC4C-0392-AA29A43429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71882"/>
            <a:ext cx="12192000" cy="986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D2A01D36-99C5-F8A9-85A4-D387BEF295C4}"/>
              </a:ext>
            </a:extLst>
          </p:cNvPr>
          <p:cNvSpPr txBox="1"/>
          <p:nvPr/>
        </p:nvSpPr>
        <p:spPr>
          <a:xfrm>
            <a:off x="178642" y="1888852"/>
            <a:ext cx="7537632" cy="4051109"/>
          </a:xfrm>
          <a:prstGeom prst="rect">
            <a:avLst/>
          </a:prstGeom>
          <a:solidFill>
            <a:srgbClr val="DDF0FF">
              <a:alpha val="49804"/>
            </a:srgb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0" lvl="0" algn="l" defTabSz="914400" rtl="0" eaLnBrk="1" fontAlgn="auto" latinLnBrk="0" hangingPunct="1">
              <a:lnSpc>
                <a:spcPct val="110000"/>
              </a:lnSpc>
              <a:spcBef>
                <a:spcPts val="0"/>
              </a:spcBef>
              <a:spcAft>
                <a:spcPts val="800"/>
              </a:spcAft>
              <a:buClrTx/>
              <a:buSzTx/>
              <a:tabLst/>
              <a:defRPr/>
            </a:pPr>
            <a:r>
              <a:rPr kumimoji="0" lang="en-US" sz="100" b="0" i="0" u="none" strike="noStrike" kern="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 </a:t>
            </a:r>
            <a:endParaRPr kumimoji="0" lang="en-US" sz="1700" b="0" i="0" u="none" strike="noStrike" kern="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342900" marR="0" lvl="0" indent="-342900"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a:pPr>
            <a:r>
              <a:rPr kumimoji="0" lang="en-US" sz="1700" b="0" i="0" u="none" strike="noStrike" kern="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The ability to discover, access, combine and visualize location-based data is enabled through web mapping services. Each dataset in our catalogue has an associated web service. However, geospatial web services are not always easy or intuitive to navigate/understand, especially for new or non-expert users. </a:t>
            </a:r>
          </a:p>
          <a:p>
            <a:pPr marL="800100" marR="0" lvl="1" indent="-342900" algn="l" defTabSz="914400" rtl="0" eaLnBrk="1" fontAlgn="auto" latinLnBrk="0" hangingPunct="1">
              <a:lnSpc>
                <a:spcPct val="110000"/>
              </a:lnSpc>
              <a:spcBef>
                <a:spcPts val="0"/>
              </a:spcBef>
              <a:spcAft>
                <a:spcPts val="800"/>
              </a:spcAft>
              <a:buClrTx/>
              <a:buSzTx/>
              <a:buFont typeface="Courier New" panose="02070309020205020404" pitchFamily="49" charset="0"/>
              <a:buChar char="o"/>
              <a:tabLst/>
              <a:defRPr/>
            </a:pPr>
            <a:r>
              <a:rPr kumimoji="0" lang="en-US" sz="1700" b="0" i="0" u="none" strike="noStrike" kern="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Send a request to </a:t>
            </a:r>
            <a:r>
              <a:rPr kumimoji="0" lang="en-US" sz="1700" b="0" i="0" u="none" strike="noStrike" kern="0" cap="none" spc="0" normalizeH="0" baseline="0" noProof="0">
                <a:ln>
                  <a:noFill/>
                </a:ln>
                <a:solidFill>
                  <a:srgbClr val="2C4D88"/>
                </a:solidFill>
                <a:effectLst/>
                <a:uLnTx/>
                <a:uFillTx/>
                <a:latin typeface="Calibri Light" panose="020F0302020204030204" pitchFamily="34" charset="0"/>
                <a:ea typeface="+mn-ea"/>
                <a:cs typeface="Calibri Light" panose="020F0302020204030204" pitchFamily="34" charset="0"/>
                <a:hlinkClick r:id="rId4">
                  <a:extLst>
                    <a:ext uri="{A12FA001-AC4F-418D-AE19-62706E023703}">
                      <ahyp:hlinkClr xmlns:ahyp="http://schemas.microsoft.com/office/drawing/2018/hyperlinkcolor" val="tx"/>
                    </a:ext>
                  </a:extLst>
                </a:hlinkClick>
              </a:rPr>
              <a:t>fgp-pgf@nrcan-rncan.gc.ca</a:t>
            </a:r>
            <a:endParaRPr kumimoji="0" lang="en-US" sz="1700" b="0" i="0" u="none" strike="noStrike" kern="0" cap="none" spc="0" normalizeH="0" baseline="0" noProof="0">
              <a:ln>
                <a:noFill/>
              </a:ln>
              <a:solidFill>
                <a:srgbClr val="2C4D88"/>
              </a:solidFill>
              <a:effectLst/>
              <a:uLnTx/>
              <a:uFillTx/>
              <a:latin typeface="Calibri Light" panose="020F0302020204030204" pitchFamily="34" charset="0"/>
              <a:ea typeface="+mn-ea"/>
              <a:cs typeface="Calibri Light" panose="020F0302020204030204" pitchFamily="34" charset="0"/>
            </a:endParaRPr>
          </a:p>
          <a:p>
            <a:pPr marL="800100" marR="0" lvl="1" indent="-342900" algn="l" defTabSz="914400" rtl="0" eaLnBrk="1" fontAlgn="auto" latinLnBrk="0" hangingPunct="1">
              <a:lnSpc>
                <a:spcPct val="110000"/>
              </a:lnSpc>
              <a:spcBef>
                <a:spcPts val="0"/>
              </a:spcBef>
              <a:spcAft>
                <a:spcPts val="800"/>
              </a:spcAft>
              <a:buClrTx/>
              <a:buSzTx/>
              <a:buFont typeface="Courier New" panose="02070309020205020404" pitchFamily="49" charset="0"/>
              <a:buChar char="o"/>
              <a:tabLst/>
              <a:defRPr/>
            </a:pPr>
            <a:r>
              <a:rPr kumimoji="0" lang="en-US" sz="1700" b="0" i="0" u="none" strike="noStrike" kern="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Share your data with us – we will publish a Web Mapping Service</a:t>
            </a:r>
          </a:p>
          <a:p>
            <a:pPr marL="800100" marR="0" lvl="1" indent="-342900" algn="l" defTabSz="914400" rtl="0" eaLnBrk="1" fontAlgn="auto" latinLnBrk="0" hangingPunct="1">
              <a:lnSpc>
                <a:spcPct val="110000"/>
              </a:lnSpc>
              <a:spcBef>
                <a:spcPts val="0"/>
              </a:spcBef>
              <a:spcAft>
                <a:spcPts val="800"/>
              </a:spcAft>
              <a:buClrTx/>
              <a:buSzTx/>
              <a:buFont typeface="Courier New" panose="02070309020205020404" pitchFamily="49" charset="0"/>
              <a:buChar char="o"/>
              <a:tabLst/>
              <a:defRPr/>
            </a:pPr>
            <a:r>
              <a:rPr kumimoji="0" lang="en-US" sz="1700" b="0" i="0" u="none" strike="noStrike" kern="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You will be asked to create metadata and publish it on </a:t>
            </a:r>
            <a:r>
              <a:rPr kumimoji="0" lang="en-CA" sz="1700" b="0" i="0" u="none" strike="noStrike" kern="0" cap="none" spc="0" normalizeH="0" baseline="0" noProof="0">
                <a:ln>
                  <a:noFill/>
                </a:ln>
                <a:solidFill>
                  <a:srgbClr val="2C4D88"/>
                </a:solidFill>
                <a:effectLst/>
                <a:uLnTx/>
                <a:uFillTx/>
                <a:latin typeface="Calibri Light" panose="020F0302020204030204" pitchFamily="34" charset="0"/>
                <a:ea typeface="+mn-ea"/>
                <a:cs typeface="Calibri Light" panose="020F0302020204030204" pitchFamily="34" charset="0"/>
                <a:hlinkClick r:id="rId5">
                  <a:extLst>
                    <a:ext uri="{A12FA001-AC4F-418D-AE19-62706E023703}">
                      <ahyp:hlinkClr xmlns:ahyp="http://schemas.microsoft.com/office/drawing/2018/hyperlinkcolor" val="tx"/>
                    </a:ext>
                  </a:extLst>
                </a:hlinkClick>
              </a:rPr>
              <a:t>GCGeo/GC</a:t>
            </a:r>
            <a:r>
              <a:rPr lang="en-CA" sz="1700" kern="0">
                <a:solidFill>
                  <a:srgbClr val="2C4D88"/>
                </a:solidFill>
                <a:latin typeface="Calibri Light" panose="020F0302020204030204" pitchFamily="34" charset="0"/>
                <a:cs typeface="Calibri Light" panose="020F0302020204030204" pitchFamily="34" charset="0"/>
                <a:hlinkClick r:id="rId5">
                  <a:extLst>
                    <a:ext uri="{A12FA001-AC4F-418D-AE19-62706E023703}">
                      <ahyp:hlinkClr xmlns:ahyp="http://schemas.microsoft.com/office/drawing/2018/hyperlinkcolor" val="tx"/>
                    </a:ext>
                  </a:extLst>
                </a:hlinkClick>
              </a:rPr>
              <a:t>G</a:t>
            </a:r>
            <a:r>
              <a:rPr kumimoji="0" lang="en-CA" sz="1700" b="0" i="0" u="none" strike="noStrike" kern="0" cap="none" spc="0" normalizeH="0" baseline="0" noProof="0" err="1">
                <a:ln>
                  <a:noFill/>
                </a:ln>
                <a:solidFill>
                  <a:srgbClr val="2C4D88"/>
                </a:solidFill>
                <a:effectLst/>
                <a:uLnTx/>
                <a:uFillTx/>
                <a:latin typeface="Calibri Light" panose="020F0302020204030204" pitchFamily="34" charset="0"/>
                <a:ea typeface="+mn-ea"/>
                <a:cs typeface="Calibri Light" panose="020F0302020204030204" pitchFamily="34" charset="0"/>
                <a:hlinkClick r:id="rId5">
                  <a:extLst>
                    <a:ext uri="{A12FA001-AC4F-418D-AE19-62706E023703}">
                      <ahyp:hlinkClr xmlns:ahyp="http://schemas.microsoft.com/office/drawing/2018/hyperlinkcolor" val="tx"/>
                    </a:ext>
                  </a:extLst>
                </a:hlinkClick>
              </a:rPr>
              <a:t>éo</a:t>
            </a:r>
            <a:r>
              <a:rPr kumimoji="0" lang="en-US" sz="1700" b="0" i="0" u="none" strike="noStrike" kern="0" cap="none" spc="0" normalizeH="0" baseline="0" noProof="0">
                <a:ln>
                  <a:noFill/>
                </a:ln>
                <a:solidFill>
                  <a:srgbClr val="2C4D88"/>
                </a:solidFill>
                <a:effectLst/>
                <a:uLnTx/>
                <a:uFillTx/>
                <a:latin typeface="Calibri Light" panose="020F0302020204030204" pitchFamily="34" charset="0"/>
                <a:ea typeface="+mn-ea"/>
                <a:cs typeface="Calibri Light" panose="020F0302020204030204" pitchFamily="34" charset="0"/>
              </a:rPr>
              <a:t>. </a:t>
            </a:r>
          </a:p>
          <a:p>
            <a:pPr marL="800100" marR="0" lvl="1" indent="-342900" algn="l" defTabSz="914400" rtl="0" eaLnBrk="1" fontAlgn="auto" latinLnBrk="0" hangingPunct="1">
              <a:lnSpc>
                <a:spcPct val="110000"/>
              </a:lnSpc>
              <a:spcBef>
                <a:spcPts val="0"/>
              </a:spcBef>
              <a:spcAft>
                <a:spcPts val="800"/>
              </a:spcAft>
              <a:buClrTx/>
              <a:buSzTx/>
              <a:buFont typeface="Courier New" panose="02070309020205020404" pitchFamily="49" charset="0"/>
              <a:buChar char="o"/>
              <a:tabLst/>
              <a:defRPr/>
            </a:pPr>
            <a:r>
              <a:rPr kumimoji="0" lang="en-US" sz="1700" b="0" i="0" u="none" strike="noStrike" kern="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Any data published on GCGeo is available on GEO.ca, Canada.ca and the OSDP</a:t>
            </a:r>
          </a:p>
          <a:p>
            <a:pPr marL="800100" marR="0" lvl="1" indent="-342900" algn="l" defTabSz="914400" rtl="0" eaLnBrk="1" fontAlgn="auto" latinLnBrk="0" hangingPunct="1">
              <a:lnSpc>
                <a:spcPct val="110000"/>
              </a:lnSpc>
              <a:spcBef>
                <a:spcPts val="0"/>
              </a:spcBef>
              <a:buClrTx/>
              <a:buSzTx/>
              <a:buFont typeface="Courier New" panose="02070309020205020404" pitchFamily="49" charset="0"/>
              <a:buChar char="o"/>
              <a:tabLst/>
              <a:defRPr/>
            </a:pPr>
            <a:r>
              <a:rPr kumimoji="0" lang="en-US" sz="1700" b="0" i="0" u="none" strike="noStrike" kern="120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Use your own or leverage other datasets to create maps, view interactions between layers, inform your analyses, and develop new insights. </a:t>
            </a:r>
            <a:endParaRPr kumimoji="0" lang="en-US" sz="1000" b="0" i="0" u="none" strike="noStrike" kern="120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800100" marR="0" lvl="1" indent="-342900" algn="l" defTabSz="914400" rtl="0" eaLnBrk="1" fontAlgn="auto" latinLnBrk="0" hangingPunct="1">
              <a:lnSpc>
                <a:spcPct val="110000"/>
              </a:lnSpc>
              <a:spcBef>
                <a:spcPts val="0"/>
              </a:spcBef>
              <a:buClrTx/>
              <a:buSzTx/>
              <a:buFont typeface="Courier New" panose="02070309020205020404" pitchFamily="49" charset="0"/>
              <a:buChar char="o"/>
              <a:tabLst/>
              <a:defRPr/>
            </a:pPr>
            <a:endParaRPr lang="en-US" sz="1000">
              <a:solidFill>
                <a:prstClr val="black"/>
              </a:solidFill>
              <a:latin typeface="Calibri Light" panose="020F0302020204030204" pitchFamily="34" charset="0"/>
              <a:cs typeface="Calibri Light" panose="020F0302020204030204" pitchFamily="34" charset="0"/>
            </a:endParaRPr>
          </a:p>
        </p:txBody>
      </p:sp>
      <p:sp>
        <p:nvSpPr>
          <p:cNvPr id="10" name="Rectangle 9">
            <a:extLst>
              <a:ext uri="{FF2B5EF4-FFF2-40B4-BE49-F238E27FC236}">
                <a16:creationId xmlns:a16="http://schemas.microsoft.com/office/drawing/2014/main" id="{F927C49C-253B-ECBA-5C76-79692E6ADCD9}"/>
              </a:ext>
            </a:extLst>
          </p:cNvPr>
          <p:cNvSpPr/>
          <p:nvPr/>
        </p:nvSpPr>
        <p:spPr>
          <a:xfrm>
            <a:off x="157910" y="1432043"/>
            <a:ext cx="7561387" cy="440834"/>
          </a:xfrm>
          <a:prstGeom prst="rect">
            <a:avLst/>
          </a:prstGeom>
          <a:gradFill rotWithShape="1">
            <a:gsLst>
              <a:gs pos="0">
                <a:srgbClr val="0060B0">
                  <a:satMod val="103000"/>
                  <a:lumMod val="102000"/>
                  <a:tint val="94000"/>
                </a:srgbClr>
              </a:gs>
              <a:gs pos="50000">
                <a:srgbClr val="0060B0">
                  <a:satMod val="110000"/>
                  <a:lumMod val="100000"/>
                  <a:shade val="100000"/>
                </a:srgbClr>
              </a:gs>
              <a:gs pos="100000">
                <a:srgbClr val="0060B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a:ln>
                  <a:noFill/>
                </a:ln>
                <a:solidFill>
                  <a:prstClr val="white"/>
                </a:solidFill>
                <a:effectLst/>
                <a:uLnTx/>
                <a:uFillTx/>
                <a:latin typeface="Open Sans"/>
                <a:ea typeface="+mn-ea"/>
                <a:cs typeface="+mn-cs"/>
              </a:rPr>
              <a:t>Self-Service Dissemination Toolkit</a:t>
            </a:r>
            <a:endParaRPr kumimoji="0" lang="en-CA" sz="2200" b="0" i="0" u="none" strike="noStrike" kern="0" cap="none" spc="0" normalizeH="0" baseline="0" noProof="0">
              <a:ln>
                <a:noFill/>
              </a:ln>
              <a:solidFill>
                <a:prstClr val="white"/>
              </a:solidFill>
              <a:effectLst/>
              <a:uLnTx/>
              <a:uFillTx/>
              <a:latin typeface="Open Sans"/>
              <a:ea typeface="+mn-ea"/>
              <a:cs typeface="+mn-cs"/>
            </a:endParaRPr>
          </a:p>
        </p:txBody>
      </p:sp>
      <p:grpSp>
        <p:nvGrpSpPr>
          <p:cNvPr id="27" name="Group 26">
            <a:extLst>
              <a:ext uri="{FF2B5EF4-FFF2-40B4-BE49-F238E27FC236}">
                <a16:creationId xmlns:a16="http://schemas.microsoft.com/office/drawing/2014/main" id="{3D39F025-0C1C-FE4F-69C6-C1AD1ABCF42C}"/>
              </a:ext>
            </a:extLst>
          </p:cNvPr>
          <p:cNvGrpSpPr/>
          <p:nvPr/>
        </p:nvGrpSpPr>
        <p:grpSpPr>
          <a:xfrm>
            <a:off x="8015214" y="1681397"/>
            <a:ext cx="3149215" cy="4044545"/>
            <a:chOff x="9683164" y="1471196"/>
            <a:chExt cx="3149215" cy="4044545"/>
          </a:xfrm>
        </p:grpSpPr>
        <p:sp>
          <p:nvSpPr>
            <p:cNvPr id="30" name="Freeform: Shape 29">
              <a:extLst>
                <a:ext uri="{FF2B5EF4-FFF2-40B4-BE49-F238E27FC236}">
                  <a16:creationId xmlns:a16="http://schemas.microsoft.com/office/drawing/2014/main" id="{DBB2EE65-C8FC-9435-8D12-AAD691088280}"/>
                </a:ext>
              </a:extLst>
            </p:cNvPr>
            <p:cNvSpPr/>
            <p:nvPr/>
          </p:nvSpPr>
          <p:spPr>
            <a:xfrm>
              <a:off x="9683164" y="1471196"/>
              <a:ext cx="3149215" cy="851483"/>
            </a:xfrm>
            <a:custGeom>
              <a:avLst/>
              <a:gdLst>
                <a:gd name="connsiteX0" fmla="*/ 0 w 1702966"/>
                <a:gd name="connsiteY0" fmla="*/ 85148 h 851483"/>
                <a:gd name="connsiteX1" fmla="*/ 85148 w 1702966"/>
                <a:gd name="connsiteY1" fmla="*/ 0 h 851483"/>
                <a:gd name="connsiteX2" fmla="*/ 1617818 w 1702966"/>
                <a:gd name="connsiteY2" fmla="*/ 0 h 851483"/>
                <a:gd name="connsiteX3" fmla="*/ 1702966 w 1702966"/>
                <a:gd name="connsiteY3" fmla="*/ 85148 h 851483"/>
                <a:gd name="connsiteX4" fmla="*/ 1702966 w 1702966"/>
                <a:gd name="connsiteY4" fmla="*/ 766335 h 851483"/>
                <a:gd name="connsiteX5" fmla="*/ 1617818 w 1702966"/>
                <a:gd name="connsiteY5" fmla="*/ 851483 h 851483"/>
                <a:gd name="connsiteX6" fmla="*/ 85148 w 1702966"/>
                <a:gd name="connsiteY6" fmla="*/ 851483 h 851483"/>
                <a:gd name="connsiteX7" fmla="*/ 0 w 1702966"/>
                <a:gd name="connsiteY7" fmla="*/ 766335 h 851483"/>
                <a:gd name="connsiteX8" fmla="*/ 0 w 1702966"/>
                <a:gd name="connsiteY8" fmla="*/ 85148 h 85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2966" h="851483">
                  <a:moveTo>
                    <a:pt x="0" y="85148"/>
                  </a:moveTo>
                  <a:cubicBezTo>
                    <a:pt x="0" y="38122"/>
                    <a:pt x="38122" y="0"/>
                    <a:pt x="85148" y="0"/>
                  </a:cubicBezTo>
                  <a:lnTo>
                    <a:pt x="1617818" y="0"/>
                  </a:lnTo>
                  <a:cubicBezTo>
                    <a:pt x="1664844" y="0"/>
                    <a:pt x="1702966" y="38122"/>
                    <a:pt x="1702966" y="85148"/>
                  </a:cubicBezTo>
                  <a:lnTo>
                    <a:pt x="1702966" y="766335"/>
                  </a:lnTo>
                  <a:cubicBezTo>
                    <a:pt x="1702966" y="813361"/>
                    <a:pt x="1664844" y="851483"/>
                    <a:pt x="1617818" y="851483"/>
                  </a:cubicBezTo>
                  <a:lnTo>
                    <a:pt x="85148" y="851483"/>
                  </a:lnTo>
                  <a:cubicBezTo>
                    <a:pt x="38122" y="851483"/>
                    <a:pt x="0" y="813361"/>
                    <a:pt x="0" y="766335"/>
                  </a:cubicBezTo>
                  <a:lnTo>
                    <a:pt x="0" y="85148"/>
                  </a:lnTo>
                  <a:close/>
                </a:path>
              </a:pathLst>
            </a:custGeom>
            <a:gradFill rotWithShape="1">
              <a:gsLst>
                <a:gs pos="0">
                  <a:srgbClr val="00AFFA">
                    <a:hueOff val="0"/>
                    <a:satOff val="0"/>
                    <a:lumOff val="0"/>
                    <a:alphaOff val="0"/>
                    <a:satMod val="103000"/>
                    <a:lumMod val="102000"/>
                    <a:tint val="94000"/>
                  </a:srgbClr>
                </a:gs>
                <a:gs pos="50000">
                  <a:srgbClr val="00AFFA">
                    <a:hueOff val="0"/>
                    <a:satOff val="0"/>
                    <a:lumOff val="0"/>
                    <a:alphaOff val="0"/>
                    <a:satMod val="110000"/>
                    <a:lumMod val="100000"/>
                    <a:shade val="100000"/>
                  </a:srgbClr>
                </a:gs>
                <a:gs pos="100000">
                  <a:srgbClr val="00AFFA">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spcFirstLastPara="0" vert="horz" wrap="square" lIns="55419" tIns="45259" rIns="55419" bIns="45259" numCol="1" spcCol="1270" anchor="ctr" anchorCtr="0">
              <a:noAutofit/>
            </a:bodyPr>
            <a:lstStyle/>
            <a:p>
              <a:pPr marL="0" marR="0" lvl="0" indent="0" algn="ctr" defTabSz="711200" rtl="0" eaLnBrk="1" fontAlgn="auto" latinLnBrk="0" hangingPunct="1">
                <a:lnSpc>
                  <a:spcPct val="100000"/>
                </a:lnSpc>
                <a:spcBef>
                  <a:spcPct val="0"/>
                </a:spcBef>
                <a:spcAft>
                  <a:spcPts val="600"/>
                </a:spcAft>
                <a:buClrTx/>
                <a:buSzTx/>
                <a:buFontTx/>
                <a:buNone/>
                <a:tabLst/>
                <a:defRPr/>
              </a:pPr>
              <a:r>
                <a:rPr kumimoji="0" lang="en-US" sz="22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Leverage F/P/T data GEO.ca (Canada.ca) has: </a:t>
              </a:r>
              <a:endParaRPr kumimoji="0" lang="en-CA" sz="22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31" name="Freeform: Shape 30">
              <a:extLst>
                <a:ext uri="{FF2B5EF4-FFF2-40B4-BE49-F238E27FC236}">
                  <a16:creationId xmlns:a16="http://schemas.microsoft.com/office/drawing/2014/main" id="{414A02E2-6D68-D944-CEE6-B690EEB76821}"/>
                </a:ext>
              </a:extLst>
            </p:cNvPr>
            <p:cNvSpPr/>
            <p:nvPr/>
          </p:nvSpPr>
          <p:spPr>
            <a:xfrm>
              <a:off x="9853462" y="2322679"/>
              <a:ext cx="170296" cy="638612"/>
            </a:xfrm>
            <a:custGeom>
              <a:avLst/>
              <a:gdLst/>
              <a:ahLst/>
              <a:cxnLst/>
              <a:rect l="0" t="0" r="0" b="0"/>
              <a:pathLst>
                <a:path>
                  <a:moveTo>
                    <a:pt x="0" y="0"/>
                  </a:moveTo>
                  <a:lnTo>
                    <a:pt x="0" y="638612"/>
                  </a:lnTo>
                  <a:lnTo>
                    <a:pt x="170296" y="638612"/>
                  </a:lnTo>
                </a:path>
              </a:pathLst>
            </a:custGeom>
            <a:noFill/>
            <a:ln w="12700" cap="flat" cmpd="sng" algn="ctr">
              <a:solidFill>
                <a:srgbClr val="00AFFA">
                  <a:shade val="60000"/>
                  <a:hueOff val="0"/>
                  <a:satOff val="0"/>
                  <a:lumOff val="0"/>
                  <a:alphaOff val="0"/>
                </a:srgb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rgbClr val="3C3C3C">
                    <a:hueOff val="0"/>
                    <a:satOff val="0"/>
                    <a:lumOff val="0"/>
                    <a:alphaOff val="0"/>
                  </a:srgbClr>
                </a:solidFill>
                <a:effectLst/>
                <a:uLnTx/>
                <a:uFillTx/>
                <a:latin typeface="Calibri Light" panose="020F0302020204030204" pitchFamily="34" charset="0"/>
                <a:ea typeface="+mn-ea"/>
                <a:cs typeface="Calibri Light" panose="020F0302020204030204" pitchFamily="34" charset="0"/>
              </a:endParaRPr>
            </a:p>
          </p:txBody>
        </p:sp>
        <p:sp>
          <p:nvSpPr>
            <p:cNvPr id="1024" name="Freeform: Shape 1023">
              <a:extLst>
                <a:ext uri="{FF2B5EF4-FFF2-40B4-BE49-F238E27FC236}">
                  <a16:creationId xmlns:a16="http://schemas.microsoft.com/office/drawing/2014/main" id="{9FF73E11-B604-9564-AE20-789A3EC56DF2}"/>
                </a:ext>
              </a:extLst>
            </p:cNvPr>
            <p:cNvSpPr/>
            <p:nvPr/>
          </p:nvSpPr>
          <p:spPr>
            <a:xfrm>
              <a:off x="10023759" y="2535550"/>
              <a:ext cx="2558315" cy="851483"/>
            </a:xfrm>
            <a:custGeom>
              <a:avLst/>
              <a:gdLst>
                <a:gd name="connsiteX0" fmla="*/ 0 w 1362373"/>
                <a:gd name="connsiteY0" fmla="*/ 85148 h 851483"/>
                <a:gd name="connsiteX1" fmla="*/ 85148 w 1362373"/>
                <a:gd name="connsiteY1" fmla="*/ 0 h 851483"/>
                <a:gd name="connsiteX2" fmla="*/ 1277225 w 1362373"/>
                <a:gd name="connsiteY2" fmla="*/ 0 h 851483"/>
                <a:gd name="connsiteX3" fmla="*/ 1362373 w 1362373"/>
                <a:gd name="connsiteY3" fmla="*/ 85148 h 851483"/>
                <a:gd name="connsiteX4" fmla="*/ 1362373 w 1362373"/>
                <a:gd name="connsiteY4" fmla="*/ 766335 h 851483"/>
                <a:gd name="connsiteX5" fmla="*/ 1277225 w 1362373"/>
                <a:gd name="connsiteY5" fmla="*/ 851483 h 851483"/>
                <a:gd name="connsiteX6" fmla="*/ 85148 w 1362373"/>
                <a:gd name="connsiteY6" fmla="*/ 851483 h 851483"/>
                <a:gd name="connsiteX7" fmla="*/ 0 w 1362373"/>
                <a:gd name="connsiteY7" fmla="*/ 766335 h 851483"/>
                <a:gd name="connsiteX8" fmla="*/ 0 w 1362373"/>
                <a:gd name="connsiteY8" fmla="*/ 85148 h 85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2373" h="851483">
                  <a:moveTo>
                    <a:pt x="0" y="85148"/>
                  </a:moveTo>
                  <a:cubicBezTo>
                    <a:pt x="0" y="38122"/>
                    <a:pt x="38122" y="0"/>
                    <a:pt x="85148" y="0"/>
                  </a:cubicBezTo>
                  <a:lnTo>
                    <a:pt x="1277225" y="0"/>
                  </a:lnTo>
                  <a:cubicBezTo>
                    <a:pt x="1324251" y="0"/>
                    <a:pt x="1362373" y="38122"/>
                    <a:pt x="1362373" y="85148"/>
                  </a:cubicBezTo>
                  <a:lnTo>
                    <a:pt x="1362373" y="766335"/>
                  </a:lnTo>
                  <a:cubicBezTo>
                    <a:pt x="1362373" y="813361"/>
                    <a:pt x="1324251" y="851483"/>
                    <a:pt x="1277225" y="851483"/>
                  </a:cubicBezTo>
                  <a:lnTo>
                    <a:pt x="85148" y="851483"/>
                  </a:lnTo>
                  <a:cubicBezTo>
                    <a:pt x="38122" y="851483"/>
                    <a:pt x="0" y="813361"/>
                    <a:pt x="0" y="766335"/>
                  </a:cubicBezTo>
                  <a:lnTo>
                    <a:pt x="0" y="85148"/>
                  </a:lnTo>
                  <a:close/>
                </a:path>
              </a:pathLst>
            </a:custGeom>
            <a:solidFill>
              <a:srgbClr val="FFFFFF">
                <a:alpha val="90000"/>
                <a:hueOff val="0"/>
                <a:satOff val="0"/>
                <a:lumOff val="0"/>
                <a:alphaOff val="0"/>
              </a:srgbClr>
            </a:solidFill>
            <a:ln w="6350" cap="flat" cmpd="sng" algn="ctr">
              <a:solidFill>
                <a:srgbClr val="00AFFA">
                  <a:hueOff val="0"/>
                  <a:satOff val="0"/>
                  <a:lumOff val="0"/>
                  <a:alphaOff val="0"/>
                </a:srgbClr>
              </a:solidFill>
              <a:prstDash val="solid"/>
              <a:miter lim="800000"/>
            </a:ln>
            <a:effectLst/>
          </p:spPr>
          <p:txBody>
            <a:bodyPr spcFirstLastPara="0" vert="horz" wrap="square" lIns="47799" tIns="40179" rIns="47799" bIns="40179"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srgbClr val="3C3C3C">
                      <a:hueOff val="0"/>
                      <a:satOff val="0"/>
                      <a:lumOff val="0"/>
                      <a:alphaOff val="0"/>
                    </a:srgbClr>
                  </a:solidFill>
                  <a:effectLst/>
                  <a:uLnTx/>
                  <a:uFillTx/>
                  <a:latin typeface="Calibri Light" panose="020F0302020204030204" pitchFamily="34" charset="0"/>
                  <a:ea typeface="+mn-ea"/>
                  <a:cs typeface="Calibri Light" panose="020F0302020204030204" pitchFamily="34" charset="0"/>
                </a:rPr>
                <a:t>Over 3200 datasets from Federal Organizations</a:t>
              </a:r>
              <a:endParaRPr kumimoji="0" lang="en-CA" sz="1800" b="0" i="0" u="none" strike="noStrike" kern="0" cap="none" spc="0" normalizeH="0" baseline="0" noProof="0">
                <a:ln>
                  <a:noFill/>
                </a:ln>
                <a:solidFill>
                  <a:srgbClr val="3C3C3C">
                    <a:hueOff val="0"/>
                    <a:satOff val="0"/>
                    <a:lumOff val="0"/>
                    <a:alphaOff val="0"/>
                  </a:srgbClr>
                </a:solidFill>
                <a:effectLst/>
                <a:uLnTx/>
                <a:uFillTx/>
                <a:latin typeface="Calibri Light" panose="020F0302020204030204" pitchFamily="34" charset="0"/>
                <a:ea typeface="+mn-ea"/>
                <a:cs typeface="Calibri Light" panose="020F0302020204030204" pitchFamily="34" charset="0"/>
              </a:endParaRPr>
            </a:p>
          </p:txBody>
        </p:sp>
        <p:sp>
          <p:nvSpPr>
            <p:cNvPr id="1025" name="Freeform: Shape 1024">
              <a:extLst>
                <a:ext uri="{FF2B5EF4-FFF2-40B4-BE49-F238E27FC236}">
                  <a16:creationId xmlns:a16="http://schemas.microsoft.com/office/drawing/2014/main" id="{5911CE19-EF04-3711-06C9-B82FF8EEFA82}"/>
                </a:ext>
              </a:extLst>
            </p:cNvPr>
            <p:cNvSpPr/>
            <p:nvPr/>
          </p:nvSpPr>
          <p:spPr>
            <a:xfrm>
              <a:off x="9853462" y="2322679"/>
              <a:ext cx="170296" cy="1702966"/>
            </a:xfrm>
            <a:custGeom>
              <a:avLst/>
              <a:gdLst/>
              <a:ahLst/>
              <a:cxnLst/>
              <a:rect l="0" t="0" r="0" b="0"/>
              <a:pathLst>
                <a:path>
                  <a:moveTo>
                    <a:pt x="0" y="0"/>
                  </a:moveTo>
                  <a:lnTo>
                    <a:pt x="0" y="1702966"/>
                  </a:lnTo>
                  <a:lnTo>
                    <a:pt x="170296" y="1702966"/>
                  </a:lnTo>
                </a:path>
              </a:pathLst>
            </a:custGeom>
            <a:noFill/>
            <a:ln w="12700" cap="flat" cmpd="sng" algn="ctr">
              <a:solidFill>
                <a:srgbClr val="00AFFA">
                  <a:shade val="60000"/>
                  <a:hueOff val="0"/>
                  <a:satOff val="0"/>
                  <a:lumOff val="0"/>
                  <a:alphaOff val="0"/>
                </a:srgb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rgbClr val="3C3C3C">
                    <a:hueOff val="0"/>
                    <a:satOff val="0"/>
                    <a:lumOff val="0"/>
                    <a:alphaOff val="0"/>
                  </a:srgbClr>
                </a:solidFill>
                <a:effectLst/>
                <a:uLnTx/>
                <a:uFillTx/>
                <a:latin typeface="Calibri Light" panose="020F0302020204030204" pitchFamily="34" charset="0"/>
                <a:ea typeface="+mn-ea"/>
                <a:cs typeface="Calibri Light" panose="020F0302020204030204" pitchFamily="34" charset="0"/>
              </a:endParaRPr>
            </a:p>
          </p:txBody>
        </p:sp>
        <p:sp>
          <p:nvSpPr>
            <p:cNvPr id="1026" name="Freeform: Shape 1025">
              <a:extLst>
                <a:ext uri="{FF2B5EF4-FFF2-40B4-BE49-F238E27FC236}">
                  <a16:creationId xmlns:a16="http://schemas.microsoft.com/office/drawing/2014/main" id="{0F5D5B0C-3229-2CFB-2F2C-99CA03E039B4}"/>
                </a:ext>
              </a:extLst>
            </p:cNvPr>
            <p:cNvSpPr/>
            <p:nvPr/>
          </p:nvSpPr>
          <p:spPr>
            <a:xfrm>
              <a:off x="10023759" y="3599904"/>
              <a:ext cx="2558315" cy="851483"/>
            </a:xfrm>
            <a:custGeom>
              <a:avLst/>
              <a:gdLst>
                <a:gd name="connsiteX0" fmla="*/ 0 w 1362373"/>
                <a:gd name="connsiteY0" fmla="*/ 85148 h 851483"/>
                <a:gd name="connsiteX1" fmla="*/ 85148 w 1362373"/>
                <a:gd name="connsiteY1" fmla="*/ 0 h 851483"/>
                <a:gd name="connsiteX2" fmla="*/ 1277225 w 1362373"/>
                <a:gd name="connsiteY2" fmla="*/ 0 h 851483"/>
                <a:gd name="connsiteX3" fmla="*/ 1362373 w 1362373"/>
                <a:gd name="connsiteY3" fmla="*/ 85148 h 851483"/>
                <a:gd name="connsiteX4" fmla="*/ 1362373 w 1362373"/>
                <a:gd name="connsiteY4" fmla="*/ 766335 h 851483"/>
                <a:gd name="connsiteX5" fmla="*/ 1277225 w 1362373"/>
                <a:gd name="connsiteY5" fmla="*/ 851483 h 851483"/>
                <a:gd name="connsiteX6" fmla="*/ 85148 w 1362373"/>
                <a:gd name="connsiteY6" fmla="*/ 851483 h 851483"/>
                <a:gd name="connsiteX7" fmla="*/ 0 w 1362373"/>
                <a:gd name="connsiteY7" fmla="*/ 766335 h 851483"/>
                <a:gd name="connsiteX8" fmla="*/ 0 w 1362373"/>
                <a:gd name="connsiteY8" fmla="*/ 85148 h 85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2373" h="851483">
                  <a:moveTo>
                    <a:pt x="0" y="85148"/>
                  </a:moveTo>
                  <a:cubicBezTo>
                    <a:pt x="0" y="38122"/>
                    <a:pt x="38122" y="0"/>
                    <a:pt x="85148" y="0"/>
                  </a:cubicBezTo>
                  <a:lnTo>
                    <a:pt x="1277225" y="0"/>
                  </a:lnTo>
                  <a:cubicBezTo>
                    <a:pt x="1324251" y="0"/>
                    <a:pt x="1362373" y="38122"/>
                    <a:pt x="1362373" y="85148"/>
                  </a:cubicBezTo>
                  <a:lnTo>
                    <a:pt x="1362373" y="766335"/>
                  </a:lnTo>
                  <a:cubicBezTo>
                    <a:pt x="1362373" y="813361"/>
                    <a:pt x="1324251" y="851483"/>
                    <a:pt x="1277225" y="851483"/>
                  </a:cubicBezTo>
                  <a:lnTo>
                    <a:pt x="85148" y="851483"/>
                  </a:lnTo>
                  <a:cubicBezTo>
                    <a:pt x="38122" y="851483"/>
                    <a:pt x="0" y="813361"/>
                    <a:pt x="0" y="766335"/>
                  </a:cubicBezTo>
                  <a:lnTo>
                    <a:pt x="0" y="85148"/>
                  </a:lnTo>
                  <a:close/>
                </a:path>
              </a:pathLst>
            </a:custGeom>
            <a:solidFill>
              <a:srgbClr val="FFFFFF">
                <a:alpha val="90000"/>
                <a:hueOff val="0"/>
                <a:satOff val="0"/>
                <a:lumOff val="0"/>
                <a:alphaOff val="0"/>
              </a:srgbClr>
            </a:solidFill>
            <a:ln w="6350" cap="flat" cmpd="sng" algn="ctr">
              <a:solidFill>
                <a:srgbClr val="00AFFA">
                  <a:hueOff val="0"/>
                  <a:satOff val="0"/>
                  <a:lumOff val="0"/>
                  <a:alphaOff val="0"/>
                </a:srgbClr>
              </a:solidFill>
              <a:prstDash val="solid"/>
              <a:miter lim="800000"/>
            </a:ln>
            <a:effectLst/>
          </p:spPr>
          <p:txBody>
            <a:bodyPr spcFirstLastPara="0" vert="horz" wrap="square" lIns="47799" tIns="40179" rIns="47799" bIns="40179"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srgbClr val="3C3C3C">
                      <a:hueOff val="0"/>
                      <a:satOff val="0"/>
                      <a:lumOff val="0"/>
                      <a:alphaOff val="0"/>
                    </a:srgbClr>
                  </a:solidFill>
                  <a:effectLst/>
                  <a:uLnTx/>
                  <a:uFillTx/>
                  <a:latin typeface="Calibri Light" panose="020F0302020204030204" pitchFamily="34" charset="0"/>
                  <a:ea typeface="+mn-ea"/>
                  <a:cs typeface="Calibri Light" panose="020F0302020204030204" pitchFamily="34" charset="0"/>
                </a:rPr>
                <a:t>Almost 400 NRCan datasets </a:t>
              </a:r>
              <a:endParaRPr kumimoji="0" lang="en-CA" sz="1800" b="0" i="0" u="none" strike="noStrike" kern="0" cap="none" spc="0" normalizeH="0" baseline="0" noProof="0">
                <a:ln>
                  <a:noFill/>
                </a:ln>
                <a:solidFill>
                  <a:srgbClr val="3C3C3C">
                    <a:hueOff val="0"/>
                    <a:satOff val="0"/>
                    <a:lumOff val="0"/>
                    <a:alphaOff val="0"/>
                  </a:srgbClr>
                </a:solidFill>
                <a:effectLst/>
                <a:uLnTx/>
                <a:uFillTx/>
                <a:latin typeface="Calibri Light" panose="020F0302020204030204" pitchFamily="34" charset="0"/>
                <a:ea typeface="+mn-ea"/>
                <a:cs typeface="Calibri Light" panose="020F0302020204030204" pitchFamily="34" charset="0"/>
              </a:endParaRPr>
            </a:p>
          </p:txBody>
        </p:sp>
        <p:sp>
          <p:nvSpPr>
            <p:cNvPr id="1027" name="Freeform: Shape 1026">
              <a:extLst>
                <a:ext uri="{FF2B5EF4-FFF2-40B4-BE49-F238E27FC236}">
                  <a16:creationId xmlns:a16="http://schemas.microsoft.com/office/drawing/2014/main" id="{3F7DF92A-E327-36FB-9081-21CBE6BE08BF}"/>
                </a:ext>
              </a:extLst>
            </p:cNvPr>
            <p:cNvSpPr/>
            <p:nvPr/>
          </p:nvSpPr>
          <p:spPr>
            <a:xfrm>
              <a:off x="9853462" y="2322679"/>
              <a:ext cx="170296" cy="2767320"/>
            </a:xfrm>
            <a:custGeom>
              <a:avLst/>
              <a:gdLst/>
              <a:ahLst/>
              <a:cxnLst/>
              <a:rect l="0" t="0" r="0" b="0"/>
              <a:pathLst>
                <a:path>
                  <a:moveTo>
                    <a:pt x="0" y="0"/>
                  </a:moveTo>
                  <a:lnTo>
                    <a:pt x="0" y="2767320"/>
                  </a:lnTo>
                  <a:lnTo>
                    <a:pt x="170296" y="2767320"/>
                  </a:lnTo>
                </a:path>
              </a:pathLst>
            </a:custGeom>
            <a:noFill/>
            <a:ln w="12700" cap="flat" cmpd="sng" algn="ctr">
              <a:solidFill>
                <a:srgbClr val="00AFFA">
                  <a:shade val="60000"/>
                  <a:hueOff val="0"/>
                  <a:satOff val="0"/>
                  <a:lumOff val="0"/>
                  <a:alphaOff val="0"/>
                </a:srgb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rgbClr val="3C3C3C">
                    <a:hueOff val="0"/>
                    <a:satOff val="0"/>
                    <a:lumOff val="0"/>
                    <a:alphaOff val="0"/>
                  </a:srgbClr>
                </a:solidFill>
                <a:effectLst/>
                <a:uLnTx/>
                <a:uFillTx/>
                <a:latin typeface="Calibri Light" panose="020F0302020204030204" pitchFamily="34" charset="0"/>
                <a:ea typeface="+mn-ea"/>
                <a:cs typeface="Calibri Light" panose="020F0302020204030204" pitchFamily="34" charset="0"/>
              </a:endParaRPr>
            </a:p>
          </p:txBody>
        </p:sp>
        <p:sp>
          <p:nvSpPr>
            <p:cNvPr id="1028" name="Freeform: Shape 1027">
              <a:extLst>
                <a:ext uri="{FF2B5EF4-FFF2-40B4-BE49-F238E27FC236}">
                  <a16:creationId xmlns:a16="http://schemas.microsoft.com/office/drawing/2014/main" id="{1FDF85BF-ABD3-E250-58F3-D87B9BC1DF58}"/>
                </a:ext>
              </a:extLst>
            </p:cNvPr>
            <p:cNvSpPr/>
            <p:nvPr/>
          </p:nvSpPr>
          <p:spPr>
            <a:xfrm>
              <a:off x="10023759" y="4664258"/>
              <a:ext cx="2558315" cy="851483"/>
            </a:xfrm>
            <a:custGeom>
              <a:avLst/>
              <a:gdLst>
                <a:gd name="connsiteX0" fmla="*/ 0 w 1362373"/>
                <a:gd name="connsiteY0" fmla="*/ 85148 h 851483"/>
                <a:gd name="connsiteX1" fmla="*/ 85148 w 1362373"/>
                <a:gd name="connsiteY1" fmla="*/ 0 h 851483"/>
                <a:gd name="connsiteX2" fmla="*/ 1277225 w 1362373"/>
                <a:gd name="connsiteY2" fmla="*/ 0 h 851483"/>
                <a:gd name="connsiteX3" fmla="*/ 1362373 w 1362373"/>
                <a:gd name="connsiteY3" fmla="*/ 85148 h 851483"/>
                <a:gd name="connsiteX4" fmla="*/ 1362373 w 1362373"/>
                <a:gd name="connsiteY4" fmla="*/ 766335 h 851483"/>
                <a:gd name="connsiteX5" fmla="*/ 1277225 w 1362373"/>
                <a:gd name="connsiteY5" fmla="*/ 851483 h 851483"/>
                <a:gd name="connsiteX6" fmla="*/ 85148 w 1362373"/>
                <a:gd name="connsiteY6" fmla="*/ 851483 h 851483"/>
                <a:gd name="connsiteX7" fmla="*/ 0 w 1362373"/>
                <a:gd name="connsiteY7" fmla="*/ 766335 h 851483"/>
                <a:gd name="connsiteX8" fmla="*/ 0 w 1362373"/>
                <a:gd name="connsiteY8" fmla="*/ 85148 h 85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2373" h="851483">
                  <a:moveTo>
                    <a:pt x="0" y="85148"/>
                  </a:moveTo>
                  <a:cubicBezTo>
                    <a:pt x="0" y="38122"/>
                    <a:pt x="38122" y="0"/>
                    <a:pt x="85148" y="0"/>
                  </a:cubicBezTo>
                  <a:lnTo>
                    <a:pt x="1277225" y="0"/>
                  </a:lnTo>
                  <a:cubicBezTo>
                    <a:pt x="1324251" y="0"/>
                    <a:pt x="1362373" y="38122"/>
                    <a:pt x="1362373" y="85148"/>
                  </a:cubicBezTo>
                  <a:lnTo>
                    <a:pt x="1362373" y="766335"/>
                  </a:lnTo>
                  <a:cubicBezTo>
                    <a:pt x="1362373" y="813361"/>
                    <a:pt x="1324251" y="851483"/>
                    <a:pt x="1277225" y="851483"/>
                  </a:cubicBezTo>
                  <a:lnTo>
                    <a:pt x="85148" y="851483"/>
                  </a:lnTo>
                  <a:cubicBezTo>
                    <a:pt x="38122" y="851483"/>
                    <a:pt x="0" y="813361"/>
                    <a:pt x="0" y="766335"/>
                  </a:cubicBezTo>
                  <a:lnTo>
                    <a:pt x="0" y="85148"/>
                  </a:lnTo>
                  <a:close/>
                </a:path>
              </a:pathLst>
            </a:custGeom>
            <a:solidFill>
              <a:srgbClr val="FFFFFF">
                <a:alpha val="90000"/>
                <a:hueOff val="0"/>
                <a:satOff val="0"/>
                <a:lumOff val="0"/>
                <a:alphaOff val="0"/>
              </a:srgbClr>
            </a:solidFill>
            <a:ln w="6350" cap="flat" cmpd="sng" algn="ctr">
              <a:solidFill>
                <a:srgbClr val="00AFFA">
                  <a:hueOff val="0"/>
                  <a:satOff val="0"/>
                  <a:lumOff val="0"/>
                  <a:alphaOff val="0"/>
                </a:srgbClr>
              </a:solidFill>
              <a:prstDash val="solid"/>
              <a:miter lim="800000"/>
            </a:ln>
            <a:effectLst/>
          </p:spPr>
          <p:txBody>
            <a:bodyPr spcFirstLastPara="0" vert="horz" wrap="square" lIns="47799" tIns="40179" rIns="47799" bIns="40179"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srgbClr val="3C3C3C">
                      <a:hueOff val="0"/>
                      <a:satOff val="0"/>
                      <a:lumOff val="0"/>
                      <a:alphaOff val="0"/>
                    </a:srgbClr>
                  </a:solidFill>
                  <a:effectLst/>
                  <a:uLnTx/>
                  <a:uFillTx/>
                  <a:latin typeface="Calibri Light" panose="020F0302020204030204" pitchFamily="34" charset="0"/>
                  <a:ea typeface="+mn-ea"/>
                  <a:cs typeface="Calibri Light" panose="020F0302020204030204" pitchFamily="34" charset="0"/>
                </a:rPr>
                <a:t>Over 9,500 P/T datasets (4901 geo, 4900 non-geo)</a:t>
              </a:r>
              <a:endParaRPr kumimoji="0" lang="en-CA" sz="1800" b="0" i="0" u="none" strike="noStrike" kern="0" cap="none" spc="0" normalizeH="0" baseline="0" noProof="0">
                <a:ln>
                  <a:noFill/>
                </a:ln>
                <a:solidFill>
                  <a:srgbClr val="3C3C3C">
                    <a:hueOff val="0"/>
                    <a:satOff val="0"/>
                    <a:lumOff val="0"/>
                    <a:alphaOff val="0"/>
                  </a:srgbClr>
                </a:solidFill>
                <a:effectLst/>
                <a:uLnTx/>
                <a:uFillTx/>
                <a:latin typeface="Calibri Light" panose="020F0302020204030204" pitchFamily="34" charset="0"/>
                <a:ea typeface="+mn-ea"/>
                <a:cs typeface="Calibri Light" panose="020F0302020204030204" pitchFamily="34" charset="0"/>
              </a:endParaRPr>
            </a:p>
          </p:txBody>
        </p:sp>
      </p:grpSp>
      <p:grpSp>
        <p:nvGrpSpPr>
          <p:cNvPr id="1029" name="Group 1028">
            <a:extLst>
              <a:ext uri="{FF2B5EF4-FFF2-40B4-BE49-F238E27FC236}">
                <a16:creationId xmlns:a16="http://schemas.microsoft.com/office/drawing/2014/main" id="{7ADAD64D-8F48-6734-C8E6-C096186D6B2F}"/>
              </a:ext>
            </a:extLst>
          </p:cNvPr>
          <p:cNvGrpSpPr/>
          <p:nvPr/>
        </p:nvGrpSpPr>
        <p:grpSpPr>
          <a:xfrm>
            <a:off x="11596976" y="112702"/>
            <a:ext cx="427659" cy="422360"/>
            <a:chOff x="624441" y="2438418"/>
            <a:chExt cx="427659" cy="422360"/>
          </a:xfrm>
        </p:grpSpPr>
        <p:sp>
          <p:nvSpPr>
            <p:cNvPr id="1030" name="Oval 1029">
              <a:extLst>
                <a:ext uri="{FF2B5EF4-FFF2-40B4-BE49-F238E27FC236}">
                  <a16:creationId xmlns:a16="http://schemas.microsoft.com/office/drawing/2014/main" id="{18DDDDEE-F3E0-8EDC-71D0-A61F6E3A96AD}"/>
                </a:ext>
              </a:extLst>
            </p:cNvPr>
            <p:cNvSpPr/>
            <p:nvPr/>
          </p:nvSpPr>
          <p:spPr>
            <a:xfrm>
              <a:off x="624441" y="2438418"/>
              <a:ext cx="422360" cy="422360"/>
            </a:xfrm>
            <a:prstGeom prst="ellipse">
              <a:avLst/>
            </a:prstGeom>
            <a:gradFill>
              <a:gsLst>
                <a:gs pos="0">
                  <a:srgbClr val="25ACF7"/>
                </a:gs>
                <a:gs pos="50000">
                  <a:srgbClr val="099FF0"/>
                </a:gs>
                <a:gs pos="100000">
                  <a:srgbClr val="0887CE"/>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150" b="1" i="0" u="none" strike="noStrike" kern="1200" cap="none" spc="0" normalizeH="0" baseline="0" noProof="0">
                <a:ln>
                  <a:noFill/>
                </a:ln>
                <a:solidFill>
                  <a:prstClr val="white"/>
                </a:solidFill>
                <a:effectLst/>
                <a:uLnTx/>
                <a:uFillTx/>
                <a:latin typeface="Open Sans"/>
                <a:ea typeface="+mn-ea"/>
                <a:cs typeface="+mn-cs"/>
              </a:endParaRPr>
            </a:p>
          </p:txBody>
        </p:sp>
        <p:sp>
          <p:nvSpPr>
            <p:cNvPr id="1032" name="TextBox 1031">
              <a:extLst>
                <a:ext uri="{FF2B5EF4-FFF2-40B4-BE49-F238E27FC236}">
                  <a16:creationId xmlns:a16="http://schemas.microsoft.com/office/drawing/2014/main" id="{5F634BF3-2541-62ED-2536-99BB492EFC6D}"/>
                </a:ext>
              </a:extLst>
            </p:cNvPr>
            <p:cNvSpPr txBox="1"/>
            <p:nvPr/>
          </p:nvSpPr>
          <p:spPr>
            <a:xfrm>
              <a:off x="629740" y="2474953"/>
              <a:ext cx="4223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a:solidFill>
                    <a:srgbClr val="FFFFFF"/>
                  </a:solidFill>
                  <a:latin typeface="Arial" panose="020B0604020202020204" pitchFamily="34" charset="0"/>
                  <a:cs typeface="Arial" panose="020B0604020202020204" pitchFamily="34" charset="0"/>
                </a:rPr>
                <a:t>07</a:t>
              </a:r>
              <a:endParaRPr kumimoji="0" lang="en-CA"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235584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
            <a:extLst>
              <a:ext uri="{FF2B5EF4-FFF2-40B4-BE49-F238E27FC236}">
                <a16:creationId xmlns:a16="http://schemas.microsoft.com/office/drawing/2014/main" id="{41089FBA-A6AC-58EE-0129-C8AFEECF2E5E}"/>
              </a:ext>
            </a:extLst>
          </p:cNvPr>
          <p:cNvPicPr>
            <a:picLocks noGrp="1" noRot="1" noChangeAspect="1" noMove="1" noResize="1" noEditPoints="1" noAdjustHandles="1" noChangeArrowheads="1" noChangeShapeType="1" noCrop="1"/>
          </p:cNvPicPr>
          <p:nvPr/>
        </p:nvPicPr>
        <p:blipFill rotWithShape="1">
          <a:blip r:embed="rId34" r:link="rId35">
            <a:extLst>
              <a:ext uri="{28A0092B-C50C-407E-A947-70E740481C1C}">
                <a14:useLocalDpi xmlns:a14="http://schemas.microsoft.com/office/drawing/2010/main" val="0"/>
              </a:ext>
            </a:extLst>
          </a:blip>
          <a:srcRect l="941"/>
          <a:stretch>
            <a:fillRect/>
          </a:stretch>
        </p:blipFill>
        <p:spPr bwMode="auto">
          <a:xfrm>
            <a:off x="12435" y="0"/>
            <a:ext cx="12192000" cy="6862817"/>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Rounded Corners 27">
            <a:extLst>
              <a:ext uri="{FF2B5EF4-FFF2-40B4-BE49-F238E27FC236}">
                <a16:creationId xmlns:a16="http://schemas.microsoft.com/office/drawing/2014/main" id="{3D551C50-9BCB-2A0B-8654-3AF58CA1BE42}"/>
              </a:ext>
            </a:extLst>
          </p:cNvPr>
          <p:cNvSpPr/>
          <p:nvPr/>
        </p:nvSpPr>
        <p:spPr>
          <a:xfrm>
            <a:off x="1934707" y="3776344"/>
            <a:ext cx="5326798" cy="2928897"/>
          </a:xfrm>
          <a:prstGeom prst="roundRect">
            <a:avLst/>
          </a:prstGeom>
          <a:noFill/>
          <a:ln w="19050">
            <a:solidFill>
              <a:schemeClr val="accent1">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6" name="Groupe 15">
            <a:extLst>
              <a:ext uri="{FF2B5EF4-FFF2-40B4-BE49-F238E27FC236}">
                <a16:creationId xmlns:a16="http://schemas.microsoft.com/office/drawing/2014/main" id="{87438A3C-FC0F-0F04-0972-3B007FD4B43D}"/>
              </a:ext>
            </a:extLst>
          </p:cNvPr>
          <p:cNvGrpSpPr/>
          <p:nvPr>
            <p:custDataLst>
              <p:tags r:id="rId1"/>
            </p:custDataLst>
          </p:nvPr>
        </p:nvGrpSpPr>
        <p:grpSpPr>
          <a:xfrm>
            <a:off x="2189658" y="4966090"/>
            <a:ext cx="854884" cy="854884"/>
            <a:chOff x="5899894" y="1342382"/>
            <a:chExt cx="784469" cy="784469"/>
          </a:xfrm>
          <a:solidFill>
            <a:schemeClr val="bg1">
              <a:lumMod val="75000"/>
            </a:schemeClr>
          </a:solidFill>
        </p:grpSpPr>
        <p:pic>
          <p:nvPicPr>
            <p:cNvPr id="17" name="Graphique 16" descr="Single gear avec un remplissage uni">
              <a:extLst>
                <a:ext uri="{FF2B5EF4-FFF2-40B4-BE49-F238E27FC236}">
                  <a16:creationId xmlns:a16="http://schemas.microsoft.com/office/drawing/2014/main" id="{CDE2FDE4-EC10-516D-7A06-626ADC39983B}"/>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6096523" y="1511477"/>
              <a:ext cx="419349" cy="419349"/>
            </a:xfrm>
            <a:prstGeom prst="rect">
              <a:avLst/>
            </a:prstGeom>
          </p:spPr>
        </p:pic>
        <p:pic>
          <p:nvPicPr>
            <p:cNvPr id="18" name="Graphique 17" descr="Arrow circle avec un remplissage uni">
              <a:extLst>
                <a:ext uri="{FF2B5EF4-FFF2-40B4-BE49-F238E27FC236}">
                  <a16:creationId xmlns:a16="http://schemas.microsoft.com/office/drawing/2014/main" id="{BCD4701A-EA30-55B8-6BAE-7CACE7FE463B}"/>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5899894" y="1342382"/>
              <a:ext cx="784469" cy="784469"/>
            </a:xfrm>
            <a:prstGeom prst="rect">
              <a:avLst/>
            </a:prstGeom>
          </p:spPr>
        </p:pic>
      </p:grpSp>
      <p:grpSp>
        <p:nvGrpSpPr>
          <p:cNvPr id="56" name="Groupe 55">
            <a:extLst>
              <a:ext uri="{FF2B5EF4-FFF2-40B4-BE49-F238E27FC236}">
                <a16:creationId xmlns:a16="http://schemas.microsoft.com/office/drawing/2014/main" id="{0EBD9984-0676-C863-324C-B92B5DFBD62E}"/>
              </a:ext>
            </a:extLst>
          </p:cNvPr>
          <p:cNvGrpSpPr/>
          <p:nvPr>
            <p:custDataLst>
              <p:tags r:id="rId2"/>
            </p:custDataLst>
          </p:nvPr>
        </p:nvGrpSpPr>
        <p:grpSpPr>
          <a:xfrm>
            <a:off x="5350965" y="4111342"/>
            <a:ext cx="1396659" cy="1165873"/>
            <a:chOff x="7340634" y="3344752"/>
            <a:chExt cx="1047494" cy="874405"/>
          </a:xfrm>
        </p:grpSpPr>
        <p:sp>
          <p:nvSpPr>
            <p:cNvPr id="19" name="ZoneTexte 18">
              <a:extLst>
                <a:ext uri="{FF2B5EF4-FFF2-40B4-BE49-F238E27FC236}">
                  <a16:creationId xmlns:a16="http://schemas.microsoft.com/office/drawing/2014/main" id="{1A4F9756-AA40-9D91-F31F-EB8C6C864B79}"/>
                </a:ext>
              </a:extLst>
            </p:cNvPr>
            <p:cNvSpPr txBox="1"/>
            <p:nvPr/>
          </p:nvSpPr>
          <p:spPr>
            <a:xfrm rot="5400000">
              <a:off x="7859644" y="3592703"/>
              <a:ext cx="772225" cy="28474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fr-CA" sz="1867" b="0" i="0" u="none" strike="noStrike" kern="0" cap="none" spc="0" normalizeH="0" baseline="0" noProof="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rPr>
                <a:t>ArcGIS</a:t>
              </a:r>
              <a:endParaRPr kumimoji="0" lang="en-CA" sz="1867" b="0" i="0" u="none" strike="noStrike" kern="0" cap="none" spc="0" normalizeH="0" baseline="0" noProof="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endParaRPr>
            </a:p>
          </p:txBody>
        </p:sp>
        <p:pic>
          <p:nvPicPr>
            <p:cNvPr id="20" name="Graphique 19" descr="Server avec un remplissage uni">
              <a:extLst>
                <a:ext uri="{FF2B5EF4-FFF2-40B4-BE49-F238E27FC236}">
                  <a16:creationId xmlns:a16="http://schemas.microsoft.com/office/drawing/2014/main" id="{A130EA89-5092-E927-EB7B-3E12E0754758}"/>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7340634" y="3446933"/>
              <a:ext cx="772224" cy="772224"/>
            </a:xfrm>
            <a:prstGeom prst="rect">
              <a:avLst/>
            </a:prstGeom>
          </p:spPr>
        </p:pic>
        <p:sp>
          <p:nvSpPr>
            <p:cNvPr id="31" name="ZoneTexte 30">
              <a:extLst>
                <a:ext uri="{FF2B5EF4-FFF2-40B4-BE49-F238E27FC236}">
                  <a16:creationId xmlns:a16="http://schemas.microsoft.com/office/drawing/2014/main" id="{A1E862F5-C2E7-818F-010D-50C5422ACCE7}"/>
                </a:ext>
              </a:extLst>
            </p:cNvPr>
            <p:cNvSpPr txBox="1"/>
            <p:nvPr/>
          </p:nvSpPr>
          <p:spPr>
            <a:xfrm rot="5400000">
              <a:off x="7707696" y="3588494"/>
              <a:ext cx="772225" cy="28474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fr-CA" sz="1867" b="0" i="0" u="none" strike="noStrike" kern="0" cap="none" spc="0" normalizeH="0" baseline="0" noProof="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rPr>
                <a:t>Server</a:t>
              </a:r>
              <a:endParaRPr kumimoji="0" lang="en-CA" sz="1867" b="0" i="0" u="none" strike="noStrike" kern="0" cap="none" spc="0" normalizeH="0" baseline="0" noProof="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endParaRPr>
            </a:p>
          </p:txBody>
        </p:sp>
      </p:grpSp>
      <p:grpSp>
        <p:nvGrpSpPr>
          <p:cNvPr id="51" name="Groupe 50">
            <a:extLst>
              <a:ext uri="{FF2B5EF4-FFF2-40B4-BE49-F238E27FC236}">
                <a16:creationId xmlns:a16="http://schemas.microsoft.com/office/drawing/2014/main" id="{31F3B5FA-31B3-4C0C-ED74-3C3608719F2C}"/>
              </a:ext>
            </a:extLst>
          </p:cNvPr>
          <p:cNvGrpSpPr/>
          <p:nvPr>
            <p:custDataLst>
              <p:tags r:id="rId3"/>
            </p:custDataLst>
          </p:nvPr>
        </p:nvGrpSpPr>
        <p:grpSpPr>
          <a:xfrm>
            <a:off x="3311887" y="4298958"/>
            <a:ext cx="899675" cy="850260"/>
            <a:chOff x="6230868" y="2834724"/>
            <a:chExt cx="740362" cy="740362"/>
          </a:xfrm>
        </p:grpSpPr>
        <p:pic>
          <p:nvPicPr>
            <p:cNvPr id="44" name="Graphique 43" descr="Paper avec un remplissage uni">
              <a:extLst>
                <a:ext uri="{FF2B5EF4-FFF2-40B4-BE49-F238E27FC236}">
                  <a16:creationId xmlns:a16="http://schemas.microsoft.com/office/drawing/2014/main" id="{01CFCE5B-A195-8155-A71D-EAA01E691068}"/>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6230868" y="2834724"/>
              <a:ext cx="740362" cy="740362"/>
            </a:xfrm>
            <a:prstGeom prst="rect">
              <a:avLst/>
            </a:prstGeom>
          </p:spPr>
        </p:pic>
        <p:sp>
          <p:nvSpPr>
            <p:cNvPr id="50" name="Rectangle : coins arrondis 49">
              <a:extLst>
                <a:ext uri="{FF2B5EF4-FFF2-40B4-BE49-F238E27FC236}">
                  <a16:creationId xmlns:a16="http://schemas.microsoft.com/office/drawing/2014/main" id="{80FCFBC5-B428-D5D6-E4CE-74408704CA20}"/>
                </a:ext>
              </a:extLst>
            </p:cNvPr>
            <p:cNvSpPr/>
            <p:nvPr/>
          </p:nvSpPr>
          <p:spPr>
            <a:xfrm>
              <a:off x="6284892" y="3160711"/>
              <a:ext cx="611336" cy="254000"/>
            </a:xfrm>
            <a:prstGeom prst="roundRect">
              <a:avLst/>
            </a:prstGeom>
            <a:solidFill>
              <a:srgbClr val="1339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49" name="ZoneTexte 48">
              <a:extLst>
                <a:ext uri="{FF2B5EF4-FFF2-40B4-BE49-F238E27FC236}">
                  <a16:creationId xmlns:a16="http://schemas.microsoft.com/office/drawing/2014/main" id="{157EF8EA-ADD5-5C79-4B11-03B56524A242}"/>
                </a:ext>
              </a:extLst>
            </p:cNvPr>
            <p:cNvSpPr txBox="1"/>
            <p:nvPr/>
          </p:nvSpPr>
          <p:spPr>
            <a:xfrm>
              <a:off x="6274116" y="3129690"/>
              <a:ext cx="641163" cy="29479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fr-CA" sz="1600" b="0" i="0" u="none" strike="noStrike" kern="0" cap="none" spc="0" normalizeH="0" baseline="0" noProof="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rPr>
                <a:t>FGDB</a:t>
              </a:r>
              <a:endParaRPr kumimoji="0" lang="en-CA" sz="1600" b="0" i="0" u="none" strike="noStrike" kern="0" cap="none" spc="0" normalizeH="0" baseline="0" noProof="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endParaRPr>
            </a:p>
          </p:txBody>
        </p:sp>
      </p:grpSp>
      <p:grpSp>
        <p:nvGrpSpPr>
          <p:cNvPr id="98" name="Groupe 97">
            <a:extLst>
              <a:ext uri="{FF2B5EF4-FFF2-40B4-BE49-F238E27FC236}">
                <a16:creationId xmlns:a16="http://schemas.microsoft.com/office/drawing/2014/main" id="{E0A174C9-F940-450F-F01C-B82384D38999}"/>
              </a:ext>
            </a:extLst>
          </p:cNvPr>
          <p:cNvGrpSpPr/>
          <p:nvPr>
            <p:custDataLst>
              <p:tags r:id="rId4"/>
            </p:custDataLst>
          </p:nvPr>
        </p:nvGrpSpPr>
        <p:grpSpPr>
          <a:xfrm>
            <a:off x="3257306" y="5631253"/>
            <a:ext cx="942260" cy="850260"/>
            <a:chOff x="7712423" y="2660343"/>
            <a:chExt cx="706695" cy="637695"/>
          </a:xfrm>
        </p:grpSpPr>
        <p:pic>
          <p:nvPicPr>
            <p:cNvPr id="53" name="Graphique 52" descr="Paper avec un remplissage uni">
              <a:extLst>
                <a:ext uri="{FF2B5EF4-FFF2-40B4-BE49-F238E27FC236}">
                  <a16:creationId xmlns:a16="http://schemas.microsoft.com/office/drawing/2014/main" id="{D03274FE-3C94-0E1B-AF38-8577FB468B72}"/>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flipH="1">
              <a:off x="7712423" y="2660343"/>
              <a:ext cx="706695" cy="637695"/>
            </a:xfrm>
            <a:prstGeom prst="rect">
              <a:avLst/>
            </a:prstGeom>
          </p:spPr>
        </p:pic>
        <p:sp>
          <p:nvSpPr>
            <p:cNvPr id="54" name="Rectangle : coins arrondis 53">
              <a:extLst>
                <a:ext uri="{FF2B5EF4-FFF2-40B4-BE49-F238E27FC236}">
                  <a16:creationId xmlns:a16="http://schemas.microsoft.com/office/drawing/2014/main" id="{C54824AE-8F6A-1BAA-FB26-3BC389BFE598}"/>
                </a:ext>
              </a:extLst>
            </p:cNvPr>
            <p:cNvSpPr/>
            <p:nvPr/>
          </p:nvSpPr>
          <p:spPr>
            <a:xfrm>
              <a:off x="7782175" y="2937165"/>
              <a:ext cx="557163" cy="218777"/>
            </a:xfrm>
            <a:prstGeom prst="roundRect">
              <a:avLst/>
            </a:prstGeom>
            <a:solidFill>
              <a:srgbClr val="1339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55" name="ZoneTexte 54">
              <a:extLst>
                <a:ext uri="{FF2B5EF4-FFF2-40B4-BE49-F238E27FC236}">
                  <a16:creationId xmlns:a16="http://schemas.microsoft.com/office/drawing/2014/main" id="{B5908126-7620-A589-970F-67288DFA470B}"/>
                </a:ext>
              </a:extLst>
            </p:cNvPr>
            <p:cNvSpPr txBox="1"/>
            <p:nvPr/>
          </p:nvSpPr>
          <p:spPr>
            <a:xfrm>
              <a:off x="7772354" y="2910446"/>
              <a:ext cx="584347" cy="25391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fr-CA" sz="1600" b="0" i="0" u="none" strike="noStrike" kern="0" cap="none" spc="0" normalizeH="0" baseline="0" noProof="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rPr>
                <a:t>Files</a:t>
              </a:r>
              <a:endParaRPr kumimoji="0" lang="en-CA" sz="1600" b="0" i="0" u="none" strike="noStrike" kern="0" cap="none" spc="0" normalizeH="0" baseline="0" noProof="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endParaRPr>
            </a:p>
          </p:txBody>
        </p:sp>
      </p:grpSp>
      <p:grpSp>
        <p:nvGrpSpPr>
          <p:cNvPr id="93" name="Groupe 92">
            <a:extLst>
              <a:ext uri="{FF2B5EF4-FFF2-40B4-BE49-F238E27FC236}">
                <a16:creationId xmlns:a16="http://schemas.microsoft.com/office/drawing/2014/main" id="{C963F4D2-F32C-425F-C472-B2612FEE11A8}"/>
              </a:ext>
            </a:extLst>
          </p:cNvPr>
          <p:cNvGrpSpPr/>
          <p:nvPr>
            <p:custDataLst>
              <p:tags r:id="rId5"/>
            </p:custDataLst>
          </p:nvPr>
        </p:nvGrpSpPr>
        <p:grpSpPr>
          <a:xfrm rot="14405301">
            <a:off x="3041552" y="4868849"/>
            <a:ext cx="93875" cy="388456"/>
            <a:chOff x="7840271" y="2306053"/>
            <a:chExt cx="70406" cy="291342"/>
          </a:xfrm>
        </p:grpSpPr>
        <p:sp>
          <p:nvSpPr>
            <p:cNvPr id="90" name="Rectangle : coins arrondis 89">
              <a:extLst>
                <a:ext uri="{FF2B5EF4-FFF2-40B4-BE49-F238E27FC236}">
                  <a16:creationId xmlns:a16="http://schemas.microsoft.com/office/drawing/2014/main" id="{8F65E1F6-1ED2-54F9-2F91-41D7FAA03109}"/>
                </a:ext>
              </a:extLst>
            </p:cNvPr>
            <p:cNvSpPr/>
            <p:nvPr/>
          </p:nvSpPr>
          <p:spPr>
            <a:xfrm>
              <a:off x="7840271" y="2416521"/>
              <a:ext cx="70406" cy="704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91" name="Rectangle : coins arrondis 90">
              <a:extLst>
                <a:ext uri="{FF2B5EF4-FFF2-40B4-BE49-F238E27FC236}">
                  <a16:creationId xmlns:a16="http://schemas.microsoft.com/office/drawing/2014/main" id="{47116A1F-1585-4836-22C2-D3E18FE590B9}"/>
                </a:ext>
              </a:extLst>
            </p:cNvPr>
            <p:cNvSpPr/>
            <p:nvPr/>
          </p:nvSpPr>
          <p:spPr>
            <a:xfrm>
              <a:off x="7840271" y="2306053"/>
              <a:ext cx="70406" cy="704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92" name="Rectangle : coins arrondis 91">
              <a:extLst>
                <a:ext uri="{FF2B5EF4-FFF2-40B4-BE49-F238E27FC236}">
                  <a16:creationId xmlns:a16="http://schemas.microsoft.com/office/drawing/2014/main" id="{B5C20EB6-4A97-2436-67A9-38880B6532E7}"/>
                </a:ext>
              </a:extLst>
            </p:cNvPr>
            <p:cNvSpPr/>
            <p:nvPr/>
          </p:nvSpPr>
          <p:spPr>
            <a:xfrm>
              <a:off x="7840271" y="2526989"/>
              <a:ext cx="70406" cy="704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grpSp>
      <p:grpSp>
        <p:nvGrpSpPr>
          <p:cNvPr id="94" name="Groupe 93">
            <a:extLst>
              <a:ext uri="{FF2B5EF4-FFF2-40B4-BE49-F238E27FC236}">
                <a16:creationId xmlns:a16="http://schemas.microsoft.com/office/drawing/2014/main" id="{D0895222-5824-DA6C-BEEC-B15762EAEA5D}"/>
              </a:ext>
            </a:extLst>
          </p:cNvPr>
          <p:cNvGrpSpPr/>
          <p:nvPr>
            <p:custDataLst>
              <p:tags r:id="rId6"/>
            </p:custDataLst>
          </p:nvPr>
        </p:nvGrpSpPr>
        <p:grpSpPr>
          <a:xfrm rot="18764271">
            <a:off x="3001593" y="5567129"/>
            <a:ext cx="93875" cy="388456"/>
            <a:chOff x="7840271" y="2306053"/>
            <a:chExt cx="70406" cy="291342"/>
          </a:xfrm>
        </p:grpSpPr>
        <p:sp>
          <p:nvSpPr>
            <p:cNvPr id="95" name="Rectangle : coins arrondis 94">
              <a:extLst>
                <a:ext uri="{FF2B5EF4-FFF2-40B4-BE49-F238E27FC236}">
                  <a16:creationId xmlns:a16="http://schemas.microsoft.com/office/drawing/2014/main" id="{0CC3B2ED-E36C-BA07-4940-4C3B8481B244}"/>
                </a:ext>
              </a:extLst>
            </p:cNvPr>
            <p:cNvSpPr/>
            <p:nvPr/>
          </p:nvSpPr>
          <p:spPr>
            <a:xfrm>
              <a:off x="7840271" y="2416521"/>
              <a:ext cx="70406" cy="704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96" name="Rectangle : coins arrondis 95">
              <a:extLst>
                <a:ext uri="{FF2B5EF4-FFF2-40B4-BE49-F238E27FC236}">
                  <a16:creationId xmlns:a16="http://schemas.microsoft.com/office/drawing/2014/main" id="{D197F5E1-87DA-060B-52B1-5FA722841631}"/>
                </a:ext>
              </a:extLst>
            </p:cNvPr>
            <p:cNvSpPr/>
            <p:nvPr/>
          </p:nvSpPr>
          <p:spPr>
            <a:xfrm>
              <a:off x="7840271" y="2306053"/>
              <a:ext cx="70406" cy="704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97" name="Rectangle : coins arrondis 96">
              <a:extLst>
                <a:ext uri="{FF2B5EF4-FFF2-40B4-BE49-F238E27FC236}">
                  <a16:creationId xmlns:a16="http://schemas.microsoft.com/office/drawing/2014/main" id="{B850D24F-24C4-8E1D-CA79-B923A3C22693}"/>
                </a:ext>
              </a:extLst>
            </p:cNvPr>
            <p:cNvSpPr/>
            <p:nvPr/>
          </p:nvSpPr>
          <p:spPr>
            <a:xfrm>
              <a:off x="7840271" y="2526989"/>
              <a:ext cx="70406" cy="704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grpSp>
      <p:grpSp>
        <p:nvGrpSpPr>
          <p:cNvPr id="24" name="Groupe 23">
            <a:extLst>
              <a:ext uri="{FF2B5EF4-FFF2-40B4-BE49-F238E27FC236}">
                <a16:creationId xmlns:a16="http://schemas.microsoft.com/office/drawing/2014/main" id="{DE0BCF2E-8697-F492-D0F2-FE3A864BF470}"/>
              </a:ext>
            </a:extLst>
          </p:cNvPr>
          <p:cNvGrpSpPr/>
          <p:nvPr>
            <p:custDataLst>
              <p:tags r:id="rId7"/>
            </p:custDataLst>
          </p:nvPr>
        </p:nvGrpSpPr>
        <p:grpSpPr>
          <a:xfrm>
            <a:off x="5397464" y="5567047"/>
            <a:ext cx="1001156" cy="1029630"/>
            <a:chOff x="7920527" y="3917409"/>
            <a:chExt cx="750867" cy="772223"/>
          </a:xfrm>
        </p:grpSpPr>
        <p:grpSp>
          <p:nvGrpSpPr>
            <p:cNvPr id="36" name="Groupe 35">
              <a:extLst>
                <a:ext uri="{FF2B5EF4-FFF2-40B4-BE49-F238E27FC236}">
                  <a16:creationId xmlns:a16="http://schemas.microsoft.com/office/drawing/2014/main" id="{E00264D3-9404-71D6-1B29-0D02433A8B80}"/>
                </a:ext>
              </a:extLst>
            </p:cNvPr>
            <p:cNvGrpSpPr/>
            <p:nvPr/>
          </p:nvGrpSpPr>
          <p:grpSpPr>
            <a:xfrm>
              <a:off x="7920527" y="3917409"/>
              <a:ext cx="750867" cy="772223"/>
              <a:chOff x="7655788" y="1657351"/>
              <a:chExt cx="914400" cy="940408"/>
            </a:xfrm>
          </p:grpSpPr>
          <p:pic>
            <p:nvPicPr>
              <p:cNvPr id="37" name="Graphique 36" descr="Folder avec un remplissage uni">
                <a:extLst>
                  <a:ext uri="{FF2B5EF4-FFF2-40B4-BE49-F238E27FC236}">
                    <a16:creationId xmlns:a16="http://schemas.microsoft.com/office/drawing/2014/main" id="{50D21E69-D723-DC30-3CA6-619D653CFF50}"/>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7655788" y="1657351"/>
                <a:ext cx="914400" cy="914401"/>
              </a:xfrm>
              <a:prstGeom prst="rect">
                <a:avLst/>
              </a:prstGeom>
            </p:spPr>
          </p:pic>
          <p:sp>
            <p:nvSpPr>
              <p:cNvPr id="39" name="Rectangle : coins arrondis 38">
                <a:extLst>
                  <a:ext uri="{FF2B5EF4-FFF2-40B4-BE49-F238E27FC236}">
                    <a16:creationId xmlns:a16="http://schemas.microsoft.com/office/drawing/2014/main" id="{C4BB816C-53F3-2779-EEAC-1D28F472F8E8}"/>
                  </a:ext>
                </a:extLst>
              </p:cNvPr>
              <p:cNvSpPr/>
              <p:nvPr/>
            </p:nvSpPr>
            <p:spPr>
              <a:xfrm>
                <a:off x="8070097" y="2502216"/>
                <a:ext cx="95543" cy="9554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40" name="Rectangle : coins arrondis 39">
                <a:extLst>
                  <a:ext uri="{FF2B5EF4-FFF2-40B4-BE49-F238E27FC236}">
                    <a16:creationId xmlns:a16="http://schemas.microsoft.com/office/drawing/2014/main" id="{59457705-5DB1-A37D-9605-3961B062AFF7}"/>
                  </a:ext>
                </a:extLst>
              </p:cNvPr>
              <p:cNvSpPr/>
              <p:nvPr/>
            </p:nvSpPr>
            <p:spPr>
              <a:xfrm>
                <a:off x="8203154" y="2526031"/>
                <a:ext cx="271463" cy="4571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41" name="Rectangle : coins arrondis 40">
                <a:extLst>
                  <a:ext uri="{FF2B5EF4-FFF2-40B4-BE49-F238E27FC236}">
                    <a16:creationId xmlns:a16="http://schemas.microsoft.com/office/drawing/2014/main" id="{2023DDAD-64E9-8EE6-0347-BA18565E7B2F}"/>
                  </a:ext>
                </a:extLst>
              </p:cNvPr>
              <p:cNvSpPr/>
              <p:nvPr/>
            </p:nvSpPr>
            <p:spPr>
              <a:xfrm>
                <a:off x="7763570" y="2526031"/>
                <a:ext cx="271463" cy="4571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42" name="Rectangle : coins arrondis 41">
                <a:extLst>
                  <a:ext uri="{FF2B5EF4-FFF2-40B4-BE49-F238E27FC236}">
                    <a16:creationId xmlns:a16="http://schemas.microsoft.com/office/drawing/2014/main" id="{AF9E3E93-2643-69B2-82DB-F93C32899F8F}"/>
                  </a:ext>
                </a:extLst>
              </p:cNvPr>
              <p:cNvSpPr/>
              <p:nvPr/>
            </p:nvSpPr>
            <p:spPr>
              <a:xfrm rot="5400000">
                <a:off x="8054152" y="2354353"/>
                <a:ext cx="129039" cy="7488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38" name="ZoneTexte 37">
                <a:extLst>
                  <a:ext uri="{FF2B5EF4-FFF2-40B4-BE49-F238E27FC236}">
                    <a16:creationId xmlns:a16="http://schemas.microsoft.com/office/drawing/2014/main" id="{C5B3FDBC-BC49-11BD-FA66-11C36295F464}"/>
                  </a:ext>
                </a:extLst>
              </p:cNvPr>
              <p:cNvSpPr txBox="1"/>
              <p:nvPr/>
            </p:nvSpPr>
            <p:spPr>
              <a:xfrm>
                <a:off x="7732823" y="2057118"/>
                <a:ext cx="806618" cy="3841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fr-CA" sz="2133" b="0" i="0" u="none" strike="noStrike" kern="0" cap="none" spc="0" normalizeH="0" baseline="0" noProof="0">
                    <a:ln>
                      <a:noFill/>
                    </a:ln>
                    <a:solidFill>
                      <a:srgbClr val="13395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rPr>
                  <a:t>SFTP</a:t>
                </a:r>
                <a:endParaRPr kumimoji="0" lang="en-CA" sz="2133" b="0" i="0" u="none" strike="noStrike" kern="0" cap="none" spc="0" normalizeH="0" baseline="0" noProof="0">
                  <a:ln>
                    <a:noFill/>
                  </a:ln>
                  <a:solidFill>
                    <a:srgbClr val="13395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endParaRPr>
              </a:p>
            </p:txBody>
          </p:sp>
        </p:grpSp>
        <p:sp>
          <p:nvSpPr>
            <p:cNvPr id="7" name="ZoneTexte 6">
              <a:extLst>
                <a:ext uri="{FF2B5EF4-FFF2-40B4-BE49-F238E27FC236}">
                  <a16:creationId xmlns:a16="http://schemas.microsoft.com/office/drawing/2014/main" id="{D0E3EB93-ABE9-97B7-F333-56B6558993C1}"/>
                </a:ext>
              </a:extLst>
            </p:cNvPr>
            <p:cNvSpPr txBox="1"/>
            <p:nvPr/>
          </p:nvSpPr>
          <p:spPr>
            <a:xfrm>
              <a:off x="7980974" y="4099441"/>
              <a:ext cx="681288" cy="25391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CA" sz="1600" b="0" i="0" u="none" strike="noStrike" kern="0" cap="none" spc="0" normalizeH="0" baseline="0" noProof="0">
                  <a:ln>
                    <a:noFill/>
                  </a:ln>
                  <a:solidFill>
                    <a:srgbClr val="13395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rPr>
                <a:t>NRCan</a:t>
              </a:r>
            </a:p>
          </p:txBody>
        </p:sp>
      </p:grpSp>
      <p:grpSp>
        <p:nvGrpSpPr>
          <p:cNvPr id="9" name="Groupe 8">
            <a:extLst>
              <a:ext uri="{FF2B5EF4-FFF2-40B4-BE49-F238E27FC236}">
                <a16:creationId xmlns:a16="http://schemas.microsoft.com/office/drawing/2014/main" id="{B597CA7B-B114-B895-058C-F7536D0ADCF4}"/>
              </a:ext>
            </a:extLst>
          </p:cNvPr>
          <p:cNvGrpSpPr/>
          <p:nvPr>
            <p:custDataLst>
              <p:tags r:id="rId8"/>
            </p:custDataLst>
          </p:nvPr>
        </p:nvGrpSpPr>
        <p:grpSpPr>
          <a:xfrm rot="16200000">
            <a:off x="4369091" y="5728404"/>
            <a:ext cx="854884" cy="854884"/>
            <a:chOff x="5899894" y="1342382"/>
            <a:chExt cx="784469" cy="784469"/>
          </a:xfrm>
          <a:solidFill>
            <a:schemeClr val="bg1">
              <a:lumMod val="75000"/>
            </a:schemeClr>
          </a:solidFill>
        </p:grpSpPr>
        <p:pic>
          <p:nvPicPr>
            <p:cNvPr id="10" name="Graphique 9" descr="Single gear avec un remplissage uni">
              <a:extLst>
                <a:ext uri="{FF2B5EF4-FFF2-40B4-BE49-F238E27FC236}">
                  <a16:creationId xmlns:a16="http://schemas.microsoft.com/office/drawing/2014/main" id="{994E4AA5-D67E-75C3-6929-E8BCAF10F230}"/>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6096523" y="1511477"/>
              <a:ext cx="419349" cy="419349"/>
            </a:xfrm>
            <a:prstGeom prst="rect">
              <a:avLst/>
            </a:prstGeom>
          </p:spPr>
        </p:pic>
        <p:pic>
          <p:nvPicPr>
            <p:cNvPr id="11" name="Graphique 10" descr="Arrow circle avec un remplissage uni">
              <a:extLst>
                <a:ext uri="{FF2B5EF4-FFF2-40B4-BE49-F238E27FC236}">
                  <a16:creationId xmlns:a16="http://schemas.microsoft.com/office/drawing/2014/main" id="{22DEDBBE-0D51-1650-CE49-5663218FE0DD}"/>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5899894" y="1342382"/>
              <a:ext cx="784469" cy="784469"/>
            </a:xfrm>
            <a:prstGeom prst="rect">
              <a:avLst/>
            </a:prstGeom>
          </p:spPr>
        </p:pic>
      </p:grpSp>
      <p:grpSp>
        <p:nvGrpSpPr>
          <p:cNvPr id="61" name="Groupe 60">
            <a:extLst>
              <a:ext uri="{FF2B5EF4-FFF2-40B4-BE49-F238E27FC236}">
                <a16:creationId xmlns:a16="http://schemas.microsoft.com/office/drawing/2014/main" id="{D609BAF5-4C4F-5F02-0BF7-C7F2539E0F44}"/>
              </a:ext>
            </a:extLst>
          </p:cNvPr>
          <p:cNvGrpSpPr/>
          <p:nvPr>
            <p:custDataLst>
              <p:tags r:id="rId9"/>
            </p:custDataLst>
          </p:nvPr>
        </p:nvGrpSpPr>
        <p:grpSpPr>
          <a:xfrm>
            <a:off x="1925776" y="4408905"/>
            <a:ext cx="862499" cy="862499"/>
            <a:chOff x="5902323" y="3258620"/>
            <a:chExt cx="646874" cy="646874"/>
          </a:xfrm>
        </p:grpSpPr>
        <p:pic>
          <p:nvPicPr>
            <p:cNvPr id="59" name="Graphique 58" descr="Tag avec un remplissage uni">
              <a:extLst>
                <a:ext uri="{FF2B5EF4-FFF2-40B4-BE49-F238E27FC236}">
                  <a16:creationId xmlns:a16="http://schemas.microsoft.com/office/drawing/2014/main" id="{23E64B37-0B04-2CE8-17E4-B564C91300FE}"/>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rot="16200000" flipV="1">
              <a:off x="5902323" y="3258620"/>
              <a:ext cx="646874" cy="646874"/>
            </a:xfrm>
            <a:prstGeom prst="rect">
              <a:avLst/>
            </a:prstGeom>
          </p:spPr>
        </p:pic>
        <p:sp>
          <p:nvSpPr>
            <p:cNvPr id="60" name="ZoneTexte 59">
              <a:extLst>
                <a:ext uri="{FF2B5EF4-FFF2-40B4-BE49-F238E27FC236}">
                  <a16:creationId xmlns:a16="http://schemas.microsoft.com/office/drawing/2014/main" id="{D591A0A7-A5B1-25C1-5DD6-5810433F6575}"/>
                </a:ext>
              </a:extLst>
            </p:cNvPr>
            <p:cNvSpPr txBox="1"/>
            <p:nvPr/>
          </p:nvSpPr>
          <p:spPr>
            <a:xfrm rot="2695348">
              <a:off x="5940711" y="3424904"/>
              <a:ext cx="481579" cy="2385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fr-CA" sz="1467" b="0" i="0" u="none" strike="noStrike" kern="0" cap="none" spc="0" normalizeH="0" baseline="0" noProof="0">
                  <a:ln>
                    <a:noFill/>
                  </a:ln>
                  <a:solidFill>
                    <a:srgbClr val="13395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rPr>
                <a:t>DDR</a:t>
              </a:r>
              <a:endParaRPr kumimoji="0" lang="en-CA" sz="1467" b="0" i="0" u="none" strike="noStrike" kern="0" cap="none" spc="0" normalizeH="0" baseline="0" noProof="0">
                <a:ln>
                  <a:noFill/>
                </a:ln>
                <a:solidFill>
                  <a:srgbClr val="13395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endParaRPr>
            </a:p>
          </p:txBody>
        </p:sp>
      </p:grpSp>
      <p:grpSp>
        <p:nvGrpSpPr>
          <p:cNvPr id="62" name="Groupe 61">
            <a:extLst>
              <a:ext uri="{FF2B5EF4-FFF2-40B4-BE49-F238E27FC236}">
                <a16:creationId xmlns:a16="http://schemas.microsoft.com/office/drawing/2014/main" id="{5D23819D-0446-5B2E-A86C-5A65AD36CDF2}"/>
              </a:ext>
            </a:extLst>
          </p:cNvPr>
          <p:cNvGrpSpPr/>
          <p:nvPr>
            <p:custDataLst>
              <p:tags r:id="rId10"/>
            </p:custDataLst>
          </p:nvPr>
        </p:nvGrpSpPr>
        <p:grpSpPr>
          <a:xfrm rot="16200000">
            <a:off x="4291525" y="6028645"/>
            <a:ext cx="93875" cy="235359"/>
            <a:chOff x="5891755" y="910402"/>
            <a:chExt cx="70406" cy="176519"/>
          </a:xfrm>
        </p:grpSpPr>
        <p:sp>
          <p:nvSpPr>
            <p:cNvPr id="63" name="Rectangle : coins arrondis 62">
              <a:extLst>
                <a:ext uri="{FF2B5EF4-FFF2-40B4-BE49-F238E27FC236}">
                  <a16:creationId xmlns:a16="http://schemas.microsoft.com/office/drawing/2014/main" id="{CCD6FF26-D408-7402-A1A9-09B597095278}"/>
                </a:ext>
              </a:extLst>
            </p:cNvPr>
            <p:cNvSpPr/>
            <p:nvPr/>
          </p:nvSpPr>
          <p:spPr>
            <a:xfrm>
              <a:off x="5891755" y="1016515"/>
              <a:ext cx="70406" cy="704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64" name="Rectangle : coins arrondis 63">
              <a:extLst>
                <a:ext uri="{FF2B5EF4-FFF2-40B4-BE49-F238E27FC236}">
                  <a16:creationId xmlns:a16="http://schemas.microsoft.com/office/drawing/2014/main" id="{755DA271-B2F7-70D7-8AA7-DA6941AD1722}"/>
                </a:ext>
              </a:extLst>
            </p:cNvPr>
            <p:cNvSpPr/>
            <p:nvPr/>
          </p:nvSpPr>
          <p:spPr>
            <a:xfrm>
              <a:off x="5891755" y="910402"/>
              <a:ext cx="70406" cy="704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grpSp>
      <p:grpSp>
        <p:nvGrpSpPr>
          <p:cNvPr id="71" name="Groupe 70">
            <a:extLst>
              <a:ext uri="{FF2B5EF4-FFF2-40B4-BE49-F238E27FC236}">
                <a16:creationId xmlns:a16="http://schemas.microsoft.com/office/drawing/2014/main" id="{B2D5AF95-FF3F-E178-8875-D8E0D98D03C3}"/>
              </a:ext>
            </a:extLst>
          </p:cNvPr>
          <p:cNvGrpSpPr/>
          <p:nvPr>
            <p:custDataLst>
              <p:tags r:id="rId11"/>
            </p:custDataLst>
          </p:nvPr>
        </p:nvGrpSpPr>
        <p:grpSpPr>
          <a:xfrm rot="16200000">
            <a:off x="5214490" y="6024053"/>
            <a:ext cx="93875" cy="235359"/>
            <a:chOff x="5891755" y="910402"/>
            <a:chExt cx="70406" cy="176519"/>
          </a:xfrm>
        </p:grpSpPr>
        <p:sp>
          <p:nvSpPr>
            <p:cNvPr id="72" name="Rectangle : coins arrondis 71">
              <a:extLst>
                <a:ext uri="{FF2B5EF4-FFF2-40B4-BE49-F238E27FC236}">
                  <a16:creationId xmlns:a16="http://schemas.microsoft.com/office/drawing/2014/main" id="{0634A18B-3B3B-F97C-DD07-F0BF2F89BBE9}"/>
                </a:ext>
              </a:extLst>
            </p:cNvPr>
            <p:cNvSpPr/>
            <p:nvPr/>
          </p:nvSpPr>
          <p:spPr>
            <a:xfrm>
              <a:off x="5891755" y="1016515"/>
              <a:ext cx="70406" cy="704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73" name="Rectangle : coins arrondis 72">
              <a:extLst>
                <a:ext uri="{FF2B5EF4-FFF2-40B4-BE49-F238E27FC236}">
                  <a16:creationId xmlns:a16="http://schemas.microsoft.com/office/drawing/2014/main" id="{804C6FC0-9B6A-A942-DD05-1E65DFE9A188}"/>
                </a:ext>
              </a:extLst>
            </p:cNvPr>
            <p:cNvSpPr/>
            <p:nvPr/>
          </p:nvSpPr>
          <p:spPr>
            <a:xfrm>
              <a:off x="5891755" y="910402"/>
              <a:ext cx="70406" cy="704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grpSp>
      <p:sp>
        <p:nvSpPr>
          <p:cNvPr id="76" name="ZoneTexte 104">
            <a:extLst>
              <a:ext uri="{FF2B5EF4-FFF2-40B4-BE49-F238E27FC236}">
                <a16:creationId xmlns:a16="http://schemas.microsoft.com/office/drawing/2014/main" id="{F0AF1610-5F38-4BB4-D8EE-A0500DEB3AE1}"/>
              </a:ext>
            </a:extLst>
          </p:cNvPr>
          <p:cNvSpPr txBox="1"/>
          <p:nvPr>
            <p:custDataLst>
              <p:tags r:id="rId12"/>
            </p:custDataLst>
          </p:nvPr>
        </p:nvSpPr>
        <p:spPr>
          <a:xfrm>
            <a:off x="-282522" y="2970804"/>
            <a:ext cx="1287644" cy="738664"/>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CA" sz="1400" b="0" i="0" u="none" strike="noStrike" kern="0" cap="none" spc="0" normalizeH="0" baseline="0" noProof="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rPr>
              <a:t>CCRS</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CA" sz="1400" b="0" i="0" u="none" strike="noStrike" kern="0" cap="none" spc="0" normalizeH="0" baseline="0" noProof="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rPr>
              <a:t>CGDI</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CA" sz="1400" b="0" i="0" u="none" strike="noStrike" kern="0" cap="none" spc="0" normalizeH="0" baseline="0" noProof="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rPr>
              <a:t>GeoBase</a:t>
            </a:r>
          </a:p>
        </p:txBody>
      </p:sp>
      <p:grpSp>
        <p:nvGrpSpPr>
          <p:cNvPr id="77" name="Groupe 8">
            <a:extLst>
              <a:ext uri="{FF2B5EF4-FFF2-40B4-BE49-F238E27FC236}">
                <a16:creationId xmlns:a16="http://schemas.microsoft.com/office/drawing/2014/main" id="{6D71384F-02AD-A9AC-E2EB-0BFF0E8EFA62}"/>
              </a:ext>
            </a:extLst>
          </p:cNvPr>
          <p:cNvGrpSpPr/>
          <p:nvPr>
            <p:custDataLst>
              <p:tags r:id="rId13"/>
            </p:custDataLst>
          </p:nvPr>
        </p:nvGrpSpPr>
        <p:grpSpPr>
          <a:xfrm rot="16200000">
            <a:off x="4366675" y="4400188"/>
            <a:ext cx="854884" cy="854884"/>
            <a:chOff x="5899894" y="1342382"/>
            <a:chExt cx="784469" cy="784469"/>
          </a:xfrm>
          <a:solidFill>
            <a:schemeClr val="bg1">
              <a:lumMod val="75000"/>
            </a:schemeClr>
          </a:solidFill>
        </p:grpSpPr>
        <p:pic>
          <p:nvPicPr>
            <p:cNvPr id="78" name="Graphique 9" descr="Single gear avec un remplissage uni">
              <a:extLst>
                <a:ext uri="{FF2B5EF4-FFF2-40B4-BE49-F238E27FC236}">
                  <a16:creationId xmlns:a16="http://schemas.microsoft.com/office/drawing/2014/main" id="{31F77483-C7C9-A9CD-36AD-EDE750917F94}"/>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6096523" y="1511477"/>
              <a:ext cx="419349" cy="419349"/>
            </a:xfrm>
            <a:prstGeom prst="rect">
              <a:avLst/>
            </a:prstGeom>
          </p:spPr>
        </p:pic>
        <p:pic>
          <p:nvPicPr>
            <p:cNvPr id="79" name="Graphique 10" descr="Arrow circle avec un remplissage uni">
              <a:extLst>
                <a:ext uri="{FF2B5EF4-FFF2-40B4-BE49-F238E27FC236}">
                  <a16:creationId xmlns:a16="http://schemas.microsoft.com/office/drawing/2014/main" id="{EAE6F859-6A5F-07E8-B16A-7BF66D46C17D}"/>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5899894" y="1342382"/>
              <a:ext cx="784469" cy="784469"/>
            </a:xfrm>
            <a:prstGeom prst="rect">
              <a:avLst/>
            </a:prstGeom>
          </p:spPr>
        </p:pic>
      </p:grpSp>
      <p:grpSp>
        <p:nvGrpSpPr>
          <p:cNvPr id="89" name="Groupe 61">
            <a:extLst>
              <a:ext uri="{FF2B5EF4-FFF2-40B4-BE49-F238E27FC236}">
                <a16:creationId xmlns:a16="http://schemas.microsoft.com/office/drawing/2014/main" id="{2F87B3E1-D4F9-8D12-5CBF-2AB48D142DCD}"/>
              </a:ext>
            </a:extLst>
          </p:cNvPr>
          <p:cNvGrpSpPr/>
          <p:nvPr>
            <p:custDataLst>
              <p:tags r:id="rId14"/>
            </p:custDataLst>
          </p:nvPr>
        </p:nvGrpSpPr>
        <p:grpSpPr>
          <a:xfrm rot="16200000">
            <a:off x="4289109" y="4700429"/>
            <a:ext cx="93875" cy="235359"/>
            <a:chOff x="5891755" y="910402"/>
            <a:chExt cx="70406" cy="176519"/>
          </a:xfrm>
        </p:grpSpPr>
        <p:sp>
          <p:nvSpPr>
            <p:cNvPr id="99" name="Rectangle : coins arrondis 62">
              <a:extLst>
                <a:ext uri="{FF2B5EF4-FFF2-40B4-BE49-F238E27FC236}">
                  <a16:creationId xmlns:a16="http://schemas.microsoft.com/office/drawing/2014/main" id="{EB4C51F2-79F2-9655-07E0-AAE3284D903C}"/>
                </a:ext>
              </a:extLst>
            </p:cNvPr>
            <p:cNvSpPr/>
            <p:nvPr/>
          </p:nvSpPr>
          <p:spPr>
            <a:xfrm>
              <a:off x="5891755" y="1016515"/>
              <a:ext cx="70406" cy="704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00" name="Rectangle : coins arrondis 63">
              <a:extLst>
                <a:ext uri="{FF2B5EF4-FFF2-40B4-BE49-F238E27FC236}">
                  <a16:creationId xmlns:a16="http://schemas.microsoft.com/office/drawing/2014/main" id="{ADCC5E51-43E8-72AB-0887-C150A30ED3AE}"/>
                </a:ext>
              </a:extLst>
            </p:cNvPr>
            <p:cNvSpPr/>
            <p:nvPr/>
          </p:nvSpPr>
          <p:spPr>
            <a:xfrm>
              <a:off x="5891755" y="910402"/>
              <a:ext cx="70406" cy="704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grpSp>
      <p:grpSp>
        <p:nvGrpSpPr>
          <p:cNvPr id="101" name="Groupe 70">
            <a:extLst>
              <a:ext uri="{FF2B5EF4-FFF2-40B4-BE49-F238E27FC236}">
                <a16:creationId xmlns:a16="http://schemas.microsoft.com/office/drawing/2014/main" id="{11791CFF-D6A5-C07D-B859-CE0CE3681FA6}"/>
              </a:ext>
            </a:extLst>
          </p:cNvPr>
          <p:cNvGrpSpPr/>
          <p:nvPr>
            <p:custDataLst>
              <p:tags r:id="rId15"/>
            </p:custDataLst>
          </p:nvPr>
        </p:nvGrpSpPr>
        <p:grpSpPr>
          <a:xfrm rot="16200000">
            <a:off x="5212074" y="4695837"/>
            <a:ext cx="93875" cy="235359"/>
            <a:chOff x="5891755" y="910402"/>
            <a:chExt cx="70406" cy="176519"/>
          </a:xfrm>
        </p:grpSpPr>
        <p:sp>
          <p:nvSpPr>
            <p:cNvPr id="102" name="Rectangle : coins arrondis 71">
              <a:extLst>
                <a:ext uri="{FF2B5EF4-FFF2-40B4-BE49-F238E27FC236}">
                  <a16:creationId xmlns:a16="http://schemas.microsoft.com/office/drawing/2014/main" id="{4D925144-16BC-F1CB-E6FF-E037DAFCBF3E}"/>
                </a:ext>
              </a:extLst>
            </p:cNvPr>
            <p:cNvSpPr/>
            <p:nvPr/>
          </p:nvSpPr>
          <p:spPr>
            <a:xfrm>
              <a:off x="5891755" y="1016515"/>
              <a:ext cx="70406" cy="704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03" name="Rectangle : coins arrondis 72">
              <a:extLst>
                <a:ext uri="{FF2B5EF4-FFF2-40B4-BE49-F238E27FC236}">
                  <a16:creationId xmlns:a16="http://schemas.microsoft.com/office/drawing/2014/main" id="{96CF86B9-12D0-2EA2-CF41-74C2488E9ADF}"/>
                </a:ext>
              </a:extLst>
            </p:cNvPr>
            <p:cNvSpPr/>
            <p:nvPr/>
          </p:nvSpPr>
          <p:spPr>
            <a:xfrm>
              <a:off x="5891755" y="910402"/>
              <a:ext cx="70406" cy="704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grpSp>
      <p:pic>
        <p:nvPicPr>
          <p:cNvPr id="124" name="Picture 123">
            <a:extLst>
              <a:ext uri="{FF2B5EF4-FFF2-40B4-BE49-F238E27FC236}">
                <a16:creationId xmlns:a16="http://schemas.microsoft.com/office/drawing/2014/main" id="{06BF6ED4-7342-C224-B5F7-5679A6E0147F}"/>
              </a:ext>
            </a:extLst>
          </p:cNvPr>
          <p:cNvPicPr>
            <a:picLocks noChangeAspect="1"/>
          </p:cNvPicPr>
          <p:nvPr/>
        </p:nvPicPr>
        <p:blipFill>
          <a:blip r:embed="rId48"/>
          <a:stretch>
            <a:fillRect/>
          </a:stretch>
        </p:blipFill>
        <p:spPr>
          <a:xfrm>
            <a:off x="7112932" y="1164056"/>
            <a:ext cx="2701508" cy="1392530"/>
          </a:xfrm>
          <a:prstGeom prst="rect">
            <a:avLst/>
          </a:prstGeom>
          <a:ln w="38100" cap="sq">
            <a:solidFill>
              <a:srgbClr val="00A5E7"/>
            </a:solidFill>
            <a:prstDash val="solid"/>
            <a:miter lim="800000"/>
          </a:ln>
          <a:effectLst>
            <a:outerShdw blurRad="50800" dist="38100" dir="2700000" algn="tl" rotWithShape="0">
              <a:srgbClr val="000000">
                <a:alpha val="43000"/>
              </a:srgbClr>
            </a:outerShdw>
          </a:effectLst>
        </p:spPr>
      </p:pic>
      <p:pic>
        <p:nvPicPr>
          <p:cNvPr id="135" name="Graphique 52" descr="Paper avec un remplissage uni">
            <a:extLst>
              <a:ext uri="{FF2B5EF4-FFF2-40B4-BE49-F238E27FC236}">
                <a16:creationId xmlns:a16="http://schemas.microsoft.com/office/drawing/2014/main" id="{888B8AC0-4931-A234-3497-55D236460342}"/>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flipH="1">
            <a:off x="4200065" y="1549257"/>
            <a:ext cx="942260" cy="850260"/>
          </a:xfrm>
          <a:prstGeom prst="rect">
            <a:avLst/>
          </a:prstGeom>
        </p:spPr>
      </p:pic>
      <p:sp>
        <p:nvSpPr>
          <p:cNvPr id="136" name="Rectangle : coins arrondis 53">
            <a:extLst>
              <a:ext uri="{FF2B5EF4-FFF2-40B4-BE49-F238E27FC236}">
                <a16:creationId xmlns:a16="http://schemas.microsoft.com/office/drawing/2014/main" id="{08C63C01-3A6A-4020-6B4E-AF8EE02100EE}"/>
              </a:ext>
            </a:extLst>
          </p:cNvPr>
          <p:cNvSpPr/>
          <p:nvPr/>
        </p:nvSpPr>
        <p:spPr>
          <a:xfrm>
            <a:off x="4110936" y="1911179"/>
            <a:ext cx="1157919" cy="291703"/>
          </a:xfrm>
          <a:prstGeom prst="roundRect">
            <a:avLst/>
          </a:prstGeom>
          <a:solidFill>
            <a:srgbClr val="1339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37" name="ZoneTexte 54">
            <a:extLst>
              <a:ext uri="{FF2B5EF4-FFF2-40B4-BE49-F238E27FC236}">
                <a16:creationId xmlns:a16="http://schemas.microsoft.com/office/drawing/2014/main" id="{680129D6-0BAC-7577-82E1-39B098713D8F}"/>
              </a:ext>
            </a:extLst>
          </p:cNvPr>
          <p:cNvSpPr txBox="1"/>
          <p:nvPr/>
        </p:nvSpPr>
        <p:spPr>
          <a:xfrm>
            <a:off x="3858788" y="1881316"/>
            <a:ext cx="1653703" cy="33855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fr-CA" sz="1600" b="0" i="0" u="none" strike="noStrike" kern="0" cap="none" spc="0" normalizeH="0" baseline="0" noProof="0" err="1">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rPr>
              <a:t>Metadata</a:t>
            </a:r>
            <a:endParaRPr kumimoji="0" lang="en-CA" sz="1600" b="0" i="0" u="none" strike="noStrike" kern="0" cap="none" spc="0" normalizeH="0" baseline="0" noProof="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endParaRPr>
          </a:p>
        </p:txBody>
      </p:sp>
      <p:grpSp>
        <p:nvGrpSpPr>
          <p:cNvPr id="144" name="Groupe 60">
            <a:extLst>
              <a:ext uri="{FF2B5EF4-FFF2-40B4-BE49-F238E27FC236}">
                <a16:creationId xmlns:a16="http://schemas.microsoft.com/office/drawing/2014/main" id="{475255CB-4F0D-B7A5-F03E-71D54767010F}"/>
              </a:ext>
            </a:extLst>
          </p:cNvPr>
          <p:cNvGrpSpPr/>
          <p:nvPr>
            <p:custDataLst>
              <p:tags r:id="rId16"/>
            </p:custDataLst>
          </p:nvPr>
        </p:nvGrpSpPr>
        <p:grpSpPr>
          <a:xfrm>
            <a:off x="1662384" y="483881"/>
            <a:ext cx="1816826" cy="1665639"/>
            <a:chOff x="5426359" y="2792927"/>
            <a:chExt cx="1122840" cy="1122840"/>
          </a:xfrm>
        </p:grpSpPr>
        <p:pic>
          <p:nvPicPr>
            <p:cNvPr id="145" name="Graphique 58" descr="Tag avec un remplissage uni">
              <a:extLst>
                <a:ext uri="{FF2B5EF4-FFF2-40B4-BE49-F238E27FC236}">
                  <a16:creationId xmlns:a16="http://schemas.microsoft.com/office/drawing/2014/main" id="{A22B8E21-0B32-4454-7CD2-A71BA073D1AA}"/>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rot="16200000" flipV="1">
              <a:off x="5426359" y="2792927"/>
              <a:ext cx="1122840" cy="1122840"/>
            </a:xfrm>
            <a:prstGeom prst="rect">
              <a:avLst/>
            </a:prstGeom>
          </p:spPr>
        </p:pic>
        <p:sp>
          <p:nvSpPr>
            <p:cNvPr id="146" name="ZoneTexte 59">
              <a:extLst>
                <a:ext uri="{FF2B5EF4-FFF2-40B4-BE49-F238E27FC236}">
                  <a16:creationId xmlns:a16="http://schemas.microsoft.com/office/drawing/2014/main" id="{AAF4731D-0A82-1C81-B3E2-41C44556B8D0}"/>
                </a:ext>
              </a:extLst>
            </p:cNvPr>
            <p:cNvSpPr txBox="1"/>
            <p:nvPr/>
          </p:nvSpPr>
          <p:spPr>
            <a:xfrm rot="2695348">
              <a:off x="5516493" y="3235614"/>
              <a:ext cx="927322" cy="286320"/>
            </a:xfrm>
            <a:prstGeom prst="rect">
              <a:avLst/>
            </a:prstGeom>
            <a:noFill/>
          </p:spPr>
          <p:txBody>
            <a:bodyPr wrap="square" rtlCol="0">
              <a:spAutoFit/>
            </a:bodyPr>
            <a:lstStyle/>
            <a:p>
              <a:pPr marL="0"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fr-CA" sz="1200" b="0" i="0" u="none" strike="noStrike" kern="0" cap="none" spc="0" normalizeH="0" baseline="0" noProof="0">
                  <a:ln>
                    <a:noFill/>
                  </a:ln>
                  <a:solidFill>
                    <a:srgbClr val="13395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rPr>
                <a:t> </a:t>
              </a:r>
              <a:r>
                <a:rPr kumimoji="0" lang="fr-CA" sz="1200" b="0" i="0" u="none" strike="noStrike" kern="0" cap="none" spc="0" normalizeH="0" baseline="0" noProof="0" err="1">
                  <a:ln>
                    <a:noFill/>
                  </a:ln>
                  <a:solidFill>
                    <a:srgbClr val="13395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rPr>
                <a:t>Contributor</a:t>
              </a:r>
              <a:r>
                <a:rPr kumimoji="0" lang="fr-CA" sz="1200" b="0" i="0" u="none" strike="noStrike" kern="0" cap="none" spc="0" normalizeH="0" baseline="0" noProof="0">
                  <a:ln>
                    <a:noFill/>
                  </a:ln>
                  <a:solidFill>
                    <a:srgbClr val="13395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rPr>
                <a:t>         </a:t>
              </a:r>
            </a:p>
            <a:p>
              <a:pPr marL="0"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fr-CA" sz="1200" b="0" i="0" u="none" strike="noStrike" kern="0" cap="none" spc="0" normalizeH="0" baseline="0" noProof="0">
                  <a:ln>
                    <a:noFill/>
                  </a:ln>
                  <a:solidFill>
                    <a:srgbClr val="13395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rPr>
                <a:t> support</a:t>
              </a:r>
              <a:endParaRPr kumimoji="0" lang="en-CA" sz="1200" b="0" i="0" u="none" strike="noStrike" kern="0" cap="none" spc="0" normalizeH="0" baseline="0" noProof="0">
                <a:ln>
                  <a:noFill/>
                </a:ln>
                <a:solidFill>
                  <a:srgbClr val="13395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endParaRPr>
            </a:p>
          </p:txBody>
        </p:sp>
      </p:grpSp>
      <p:grpSp>
        <p:nvGrpSpPr>
          <p:cNvPr id="147" name="Groupe 15">
            <a:extLst>
              <a:ext uri="{FF2B5EF4-FFF2-40B4-BE49-F238E27FC236}">
                <a16:creationId xmlns:a16="http://schemas.microsoft.com/office/drawing/2014/main" id="{28130C21-7F89-2260-3A72-54400B8A8933}"/>
              </a:ext>
            </a:extLst>
          </p:cNvPr>
          <p:cNvGrpSpPr/>
          <p:nvPr>
            <p:custDataLst>
              <p:tags r:id="rId17"/>
            </p:custDataLst>
          </p:nvPr>
        </p:nvGrpSpPr>
        <p:grpSpPr>
          <a:xfrm>
            <a:off x="2938439" y="1682168"/>
            <a:ext cx="854884" cy="854884"/>
            <a:chOff x="5899894" y="1342382"/>
            <a:chExt cx="784469" cy="784469"/>
          </a:xfrm>
          <a:solidFill>
            <a:schemeClr val="bg1">
              <a:lumMod val="75000"/>
            </a:schemeClr>
          </a:solidFill>
        </p:grpSpPr>
        <p:pic>
          <p:nvPicPr>
            <p:cNvPr id="148" name="Graphique 16" descr="Single gear avec un remplissage uni">
              <a:extLst>
                <a:ext uri="{FF2B5EF4-FFF2-40B4-BE49-F238E27FC236}">
                  <a16:creationId xmlns:a16="http://schemas.microsoft.com/office/drawing/2014/main" id="{3F1C8766-AAEB-D8AF-12AB-C6BEC914956A}"/>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6096523" y="1511477"/>
              <a:ext cx="419349" cy="419349"/>
            </a:xfrm>
            <a:prstGeom prst="rect">
              <a:avLst/>
            </a:prstGeom>
          </p:spPr>
        </p:pic>
        <p:pic>
          <p:nvPicPr>
            <p:cNvPr id="149" name="Graphique 17" descr="Arrow circle avec un remplissage uni">
              <a:extLst>
                <a:ext uri="{FF2B5EF4-FFF2-40B4-BE49-F238E27FC236}">
                  <a16:creationId xmlns:a16="http://schemas.microsoft.com/office/drawing/2014/main" id="{5E4BB482-906E-FBD7-77B6-0ECDE842255B}"/>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5899894" y="1342382"/>
              <a:ext cx="784469" cy="784469"/>
            </a:xfrm>
            <a:prstGeom prst="rect">
              <a:avLst/>
            </a:prstGeom>
          </p:spPr>
        </p:pic>
      </p:grpSp>
      <p:grpSp>
        <p:nvGrpSpPr>
          <p:cNvPr id="150" name="Groupe 61">
            <a:extLst>
              <a:ext uri="{FF2B5EF4-FFF2-40B4-BE49-F238E27FC236}">
                <a16:creationId xmlns:a16="http://schemas.microsoft.com/office/drawing/2014/main" id="{51A40A01-D6E2-0067-F7EA-F0B2FF2B1386}"/>
              </a:ext>
            </a:extLst>
          </p:cNvPr>
          <p:cNvGrpSpPr/>
          <p:nvPr>
            <p:custDataLst>
              <p:tags r:id="rId18"/>
            </p:custDataLst>
          </p:nvPr>
        </p:nvGrpSpPr>
        <p:grpSpPr>
          <a:xfrm rot="16200000">
            <a:off x="3805372" y="1954528"/>
            <a:ext cx="93875" cy="235359"/>
            <a:chOff x="5891755" y="910402"/>
            <a:chExt cx="70406" cy="176519"/>
          </a:xfrm>
        </p:grpSpPr>
        <p:sp>
          <p:nvSpPr>
            <p:cNvPr id="151" name="Rectangle : coins arrondis 62">
              <a:extLst>
                <a:ext uri="{FF2B5EF4-FFF2-40B4-BE49-F238E27FC236}">
                  <a16:creationId xmlns:a16="http://schemas.microsoft.com/office/drawing/2014/main" id="{5BCB332A-615D-B491-FBEF-FDE4FD930FC1}"/>
                </a:ext>
              </a:extLst>
            </p:cNvPr>
            <p:cNvSpPr/>
            <p:nvPr/>
          </p:nvSpPr>
          <p:spPr>
            <a:xfrm>
              <a:off x="5891755" y="1016515"/>
              <a:ext cx="70406" cy="704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52" name="Rectangle : coins arrondis 63">
              <a:extLst>
                <a:ext uri="{FF2B5EF4-FFF2-40B4-BE49-F238E27FC236}">
                  <a16:creationId xmlns:a16="http://schemas.microsoft.com/office/drawing/2014/main" id="{21FEE3C9-DEB9-C848-C289-94BEDC6AD525}"/>
                </a:ext>
              </a:extLst>
            </p:cNvPr>
            <p:cNvSpPr/>
            <p:nvPr/>
          </p:nvSpPr>
          <p:spPr>
            <a:xfrm>
              <a:off x="5891755" y="910402"/>
              <a:ext cx="70406" cy="704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grpSp>
      <p:grpSp>
        <p:nvGrpSpPr>
          <p:cNvPr id="153" name="Groupe 8">
            <a:extLst>
              <a:ext uri="{FF2B5EF4-FFF2-40B4-BE49-F238E27FC236}">
                <a16:creationId xmlns:a16="http://schemas.microsoft.com/office/drawing/2014/main" id="{45677CA7-CDA2-7F3F-910F-9A7393E3D065}"/>
              </a:ext>
            </a:extLst>
          </p:cNvPr>
          <p:cNvGrpSpPr/>
          <p:nvPr>
            <p:custDataLst>
              <p:tags r:id="rId19"/>
            </p:custDataLst>
          </p:nvPr>
        </p:nvGrpSpPr>
        <p:grpSpPr>
          <a:xfrm rot="16200000">
            <a:off x="10255050" y="1272437"/>
            <a:ext cx="854883" cy="854883"/>
            <a:chOff x="5899894" y="1342382"/>
            <a:chExt cx="784469" cy="784469"/>
          </a:xfrm>
          <a:solidFill>
            <a:schemeClr val="bg1">
              <a:lumMod val="75000"/>
            </a:schemeClr>
          </a:solidFill>
        </p:grpSpPr>
        <p:pic>
          <p:nvPicPr>
            <p:cNvPr id="154" name="Graphique 9" descr="Single gear avec un remplissage uni">
              <a:extLst>
                <a:ext uri="{FF2B5EF4-FFF2-40B4-BE49-F238E27FC236}">
                  <a16:creationId xmlns:a16="http://schemas.microsoft.com/office/drawing/2014/main" id="{A8923997-CDCB-5965-4C73-0E23FE984B29}"/>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6096523" y="1511477"/>
              <a:ext cx="419349" cy="419349"/>
            </a:xfrm>
            <a:prstGeom prst="rect">
              <a:avLst/>
            </a:prstGeom>
          </p:spPr>
        </p:pic>
        <p:pic>
          <p:nvPicPr>
            <p:cNvPr id="155" name="Graphique 10" descr="Arrow circle avec un remplissage uni">
              <a:extLst>
                <a:ext uri="{FF2B5EF4-FFF2-40B4-BE49-F238E27FC236}">
                  <a16:creationId xmlns:a16="http://schemas.microsoft.com/office/drawing/2014/main" id="{34E216B8-22E2-9259-CD0F-CF21DE261F68}"/>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5899894" y="1342382"/>
              <a:ext cx="784469" cy="784469"/>
            </a:xfrm>
            <a:prstGeom prst="rect">
              <a:avLst/>
            </a:prstGeom>
          </p:spPr>
        </p:pic>
      </p:grpSp>
      <p:grpSp>
        <p:nvGrpSpPr>
          <p:cNvPr id="156" name="Groupe 61">
            <a:extLst>
              <a:ext uri="{FF2B5EF4-FFF2-40B4-BE49-F238E27FC236}">
                <a16:creationId xmlns:a16="http://schemas.microsoft.com/office/drawing/2014/main" id="{06304C86-7A4B-8810-50C6-C56586216B05}"/>
              </a:ext>
            </a:extLst>
          </p:cNvPr>
          <p:cNvGrpSpPr/>
          <p:nvPr>
            <p:custDataLst>
              <p:tags r:id="rId20"/>
            </p:custDataLst>
          </p:nvPr>
        </p:nvGrpSpPr>
        <p:grpSpPr>
          <a:xfrm rot="16200000">
            <a:off x="5443115" y="1930319"/>
            <a:ext cx="93875" cy="235359"/>
            <a:chOff x="5891755" y="910402"/>
            <a:chExt cx="70406" cy="176519"/>
          </a:xfrm>
        </p:grpSpPr>
        <p:sp>
          <p:nvSpPr>
            <p:cNvPr id="157" name="Rectangle : coins arrondis 62">
              <a:extLst>
                <a:ext uri="{FF2B5EF4-FFF2-40B4-BE49-F238E27FC236}">
                  <a16:creationId xmlns:a16="http://schemas.microsoft.com/office/drawing/2014/main" id="{854DDFFA-3F4C-35C5-B80A-D132A6168C3F}"/>
                </a:ext>
              </a:extLst>
            </p:cNvPr>
            <p:cNvSpPr/>
            <p:nvPr/>
          </p:nvSpPr>
          <p:spPr>
            <a:xfrm>
              <a:off x="5891755" y="1016515"/>
              <a:ext cx="70406" cy="704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58" name="Rectangle : coins arrondis 63">
              <a:extLst>
                <a:ext uri="{FF2B5EF4-FFF2-40B4-BE49-F238E27FC236}">
                  <a16:creationId xmlns:a16="http://schemas.microsoft.com/office/drawing/2014/main" id="{6E548372-DD57-A5AC-7AC7-BB9656B5932C}"/>
                </a:ext>
              </a:extLst>
            </p:cNvPr>
            <p:cNvSpPr/>
            <p:nvPr/>
          </p:nvSpPr>
          <p:spPr>
            <a:xfrm>
              <a:off x="5891755" y="910402"/>
              <a:ext cx="70406" cy="704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grpSp>
      <p:grpSp>
        <p:nvGrpSpPr>
          <p:cNvPr id="170" name="Group 169">
            <a:extLst>
              <a:ext uri="{FF2B5EF4-FFF2-40B4-BE49-F238E27FC236}">
                <a16:creationId xmlns:a16="http://schemas.microsoft.com/office/drawing/2014/main" id="{8214CAC1-3668-BDC5-D644-0D2C808DD7A7}"/>
              </a:ext>
            </a:extLst>
          </p:cNvPr>
          <p:cNvGrpSpPr/>
          <p:nvPr/>
        </p:nvGrpSpPr>
        <p:grpSpPr>
          <a:xfrm>
            <a:off x="6371130" y="1970722"/>
            <a:ext cx="540973" cy="154552"/>
            <a:chOff x="7187961" y="2040409"/>
            <a:chExt cx="540973" cy="154552"/>
          </a:xfrm>
        </p:grpSpPr>
        <p:grpSp>
          <p:nvGrpSpPr>
            <p:cNvPr id="162" name="Groupe 92">
              <a:extLst>
                <a:ext uri="{FF2B5EF4-FFF2-40B4-BE49-F238E27FC236}">
                  <a16:creationId xmlns:a16="http://schemas.microsoft.com/office/drawing/2014/main" id="{79263026-1BA1-3F6A-1536-FEBF7895893B}"/>
                </a:ext>
              </a:extLst>
            </p:cNvPr>
            <p:cNvGrpSpPr/>
            <p:nvPr>
              <p:custDataLst>
                <p:tags r:id="rId31"/>
              </p:custDataLst>
            </p:nvPr>
          </p:nvGrpSpPr>
          <p:grpSpPr>
            <a:xfrm rot="16200000">
              <a:off x="7335246" y="1924979"/>
              <a:ext cx="93886" cy="388456"/>
              <a:chOff x="7840271" y="2306053"/>
              <a:chExt cx="70414" cy="291342"/>
            </a:xfrm>
          </p:grpSpPr>
          <p:sp>
            <p:nvSpPr>
              <p:cNvPr id="163" name="Rectangle : coins arrondis 89">
                <a:extLst>
                  <a:ext uri="{FF2B5EF4-FFF2-40B4-BE49-F238E27FC236}">
                    <a16:creationId xmlns:a16="http://schemas.microsoft.com/office/drawing/2014/main" id="{3B51B33E-3D52-212E-C1B7-3AA68509A639}"/>
                  </a:ext>
                </a:extLst>
              </p:cNvPr>
              <p:cNvSpPr/>
              <p:nvPr/>
            </p:nvSpPr>
            <p:spPr>
              <a:xfrm>
                <a:off x="7840271" y="2416521"/>
                <a:ext cx="70406" cy="704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64" name="Rectangle : coins arrondis 90">
                <a:extLst>
                  <a:ext uri="{FF2B5EF4-FFF2-40B4-BE49-F238E27FC236}">
                    <a16:creationId xmlns:a16="http://schemas.microsoft.com/office/drawing/2014/main" id="{C5F028D2-9C3F-180C-DEC3-C5C7D0A962C7}"/>
                  </a:ext>
                </a:extLst>
              </p:cNvPr>
              <p:cNvSpPr/>
              <p:nvPr/>
            </p:nvSpPr>
            <p:spPr>
              <a:xfrm>
                <a:off x="7840271" y="2306053"/>
                <a:ext cx="70406" cy="704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65" name="Rectangle : coins arrondis 91">
                <a:extLst>
                  <a:ext uri="{FF2B5EF4-FFF2-40B4-BE49-F238E27FC236}">
                    <a16:creationId xmlns:a16="http://schemas.microsoft.com/office/drawing/2014/main" id="{D7FEDECF-9381-F465-29CC-6DEDEAC61879}"/>
                  </a:ext>
                </a:extLst>
              </p:cNvPr>
              <p:cNvSpPr/>
              <p:nvPr/>
            </p:nvSpPr>
            <p:spPr>
              <a:xfrm>
                <a:off x="7840279" y="2526989"/>
                <a:ext cx="70406" cy="704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grpSp>
        <p:sp>
          <p:nvSpPr>
            <p:cNvPr id="166" name="Forme en L 199">
              <a:extLst>
                <a:ext uri="{FF2B5EF4-FFF2-40B4-BE49-F238E27FC236}">
                  <a16:creationId xmlns:a16="http://schemas.microsoft.com/office/drawing/2014/main" id="{2ACAACD8-7E02-19CE-9104-A23449DC6A87}"/>
                </a:ext>
              </a:extLst>
            </p:cNvPr>
            <p:cNvSpPr/>
            <p:nvPr/>
          </p:nvSpPr>
          <p:spPr>
            <a:xfrm rot="13482135">
              <a:off x="7574382" y="2040409"/>
              <a:ext cx="154552" cy="154552"/>
            </a:xfrm>
            <a:prstGeom prst="corner">
              <a:avLst>
                <a:gd name="adj1" fmla="val 21641"/>
                <a:gd name="adj2" fmla="val 20168"/>
              </a:avLst>
            </a:prstGeom>
            <a:solidFill>
              <a:srgbClr val="BFBFBF"/>
            </a:solidFill>
            <a:ln w="28575">
              <a:solidFill>
                <a:srgbClr val="BFBF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grpSp>
      <p:grpSp>
        <p:nvGrpSpPr>
          <p:cNvPr id="167" name="Groupe 60">
            <a:extLst>
              <a:ext uri="{FF2B5EF4-FFF2-40B4-BE49-F238E27FC236}">
                <a16:creationId xmlns:a16="http://schemas.microsoft.com/office/drawing/2014/main" id="{26705F36-FB7B-58E1-B916-CE6F29B0AEAA}"/>
              </a:ext>
            </a:extLst>
          </p:cNvPr>
          <p:cNvGrpSpPr/>
          <p:nvPr>
            <p:custDataLst>
              <p:tags r:id="rId21"/>
            </p:custDataLst>
          </p:nvPr>
        </p:nvGrpSpPr>
        <p:grpSpPr>
          <a:xfrm>
            <a:off x="4358498" y="396583"/>
            <a:ext cx="1816826" cy="1665639"/>
            <a:chOff x="5426359" y="2782653"/>
            <a:chExt cx="1122840" cy="1122840"/>
          </a:xfrm>
        </p:grpSpPr>
        <p:pic>
          <p:nvPicPr>
            <p:cNvPr id="168" name="Graphique 58" descr="Tag avec un remplissage uni">
              <a:extLst>
                <a:ext uri="{FF2B5EF4-FFF2-40B4-BE49-F238E27FC236}">
                  <a16:creationId xmlns:a16="http://schemas.microsoft.com/office/drawing/2014/main" id="{0EC05AAC-8012-28F6-8AFB-F5920DC6812A}"/>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rot="16200000" flipV="1">
              <a:off x="5426359" y="2782653"/>
              <a:ext cx="1122840" cy="1122840"/>
            </a:xfrm>
            <a:prstGeom prst="rect">
              <a:avLst/>
            </a:prstGeom>
          </p:spPr>
        </p:pic>
        <p:sp>
          <p:nvSpPr>
            <p:cNvPr id="169" name="ZoneTexte 59">
              <a:extLst>
                <a:ext uri="{FF2B5EF4-FFF2-40B4-BE49-F238E27FC236}">
                  <a16:creationId xmlns:a16="http://schemas.microsoft.com/office/drawing/2014/main" id="{7D588326-B611-7409-610A-83F67CF06EF3}"/>
                </a:ext>
              </a:extLst>
            </p:cNvPr>
            <p:cNvSpPr txBox="1"/>
            <p:nvPr/>
          </p:nvSpPr>
          <p:spPr>
            <a:xfrm rot="2695348">
              <a:off x="5532310" y="3186617"/>
              <a:ext cx="927322" cy="398358"/>
            </a:xfrm>
            <a:prstGeom prst="rect">
              <a:avLst/>
            </a:prstGeom>
            <a:noFill/>
          </p:spPr>
          <p:txBody>
            <a:bodyPr wrap="square" rtlCol="0">
              <a:spAutoFit/>
            </a:bodyPr>
            <a:lstStyle/>
            <a:p>
              <a:pPr marL="0"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fr-CA" sz="1200" b="0" i="0" u="none" strike="noStrike" kern="0" cap="none" spc="0" normalizeH="0" baseline="0" noProof="0">
                  <a:ln>
                    <a:noFill/>
                  </a:ln>
                  <a:solidFill>
                    <a:srgbClr val="13395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rPr>
                <a:t> HNAP</a:t>
              </a:r>
            </a:p>
            <a:p>
              <a:pPr marL="0"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fr-CA" sz="1200" b="0" i="0" u="none" strike="noStrike" kern="0" cap="none" spc="0" normalizeH="0" baseline="0" noProof="0">
                  <a:ln>
                    <a:noFill/>
                  </a:ln>
                  <a:solidFill>
                    <a:srgbClr val="13395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rPr>
                <a:t> </a:t>
              </a:r>
              <a:r>
                <a:rPr kumimoji="0" lang="fr-CA" sz="1200" b="0" i="0" u="none" strike="noStrike" kern="0" cap="none" spc="0" normalizeH="0" baseline="0" noProof="0" err="1">
                  <a:ln>
                    <a:noFill/>
                  </a:ln>
                  <a:solidFill>
                    <a:srgbClr val="13395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rPr>
                <a:t>metadata</a:t>
              </a:r>
              <a:endParaRPr kumimoji="0" lang="fr-CA" sz="1200" b="0" i="0" u="none" strike="noStrike" kern="0" cap="none" spc="0" normalizeH="0" baseline="0" noProof="0">
                <a:ln>
                  <a:noFill/>
                </a:ln>
                <a:solidFill>
                  <a:srgbClr val="13395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endParaRPr>
            </a:p>
            <a:p>
              <a:pPr marL="0"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en-CA" sz="1200" b="0" i="0" u="none" strike="noStrike" kern="0" cap="none" spc="0" normalizeH="0" baseline="0" noProof="0">
                  <a:ln>
                    <a:noFill/>
                  </a:ln>
                  <a:solidFill>
                    <a:srgbClr val="13395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rPr>
                <a:t> publication</a:t>
              </a:r>
            </a:p>
          </p:txBody>
        </p:sp>
      </p:grpSp>
      <p:pic>
        <p:nvPicPr>
          <p:cNvPr id="122" name="Picture 121">
            <a:extLst>
              <a:ext uri="{FF2B5EF4-FFF2-40B4-BE49-F238E27FC236}">
                <a16:creationId xmlns:a16="http://schemas.microsoft.com/office/drawing/2014/main" id="{55037578-86D1-8B06-81CD-806AD4DCB73A}"/>
              </a:ext>
            </a:extLst>
          </p:cNvPr>
          <p:cNvPicPr>
            <a:picLocks noChangeAspect="1"/>
          </p:cNvPicPr>
          <p:nvPr/>
        </p:nvPicPr>
        <p:blipFill>
          <a:blip r:embed="rId49"/>
          <a:stretch>
            <a:fillRect/>
          </a:stretch>
        </p:blipFill>
        <p:spPr>
          <a:xfrm>
            <a:off x="7995591" y="2238543"/>
            <a:ext cx="2823523" cy="1788911"/>
          </a:xfrm>
          <a:prstGeom prst="rect">
            <a:avLst/>
          </a:prstGeom>
          <a:ln w="38100" cap="sq">
            <a:solidFill>
              <a:srgbClr val="0098F4"/>
            </a:solidFill>
            <a:prstDash val="solid"/>
            <a:miter lim="800000"/>
          </a:ln>
          <a:effectLst>
            <a:outerShdw blurRad="50800" dist="38100" dir="2700000" algn="tl" rotWithShape="0">
              <a:srgbClr val="000000">
                <a:alpha val="43000"/>
              </a:srgbClr>
            </a:outerShdw>
          </a:effectLst>
        </p:spPr>
      </p:pic>
      <p:pic>
        <p:nvPicPr>
          <p:cNvPr id="120" name="Picture 119">
            <a:extLst>
              <a:ext uri="{FF2B5EF4-FFF2-40B4-BE49-F238E27FC236}">
                <a16:creationId xmlns:a16="http://schemas.microsoft.com/office/drawing/2014/main" id="{445EB419-35EE-6F39-909C-874320A71D06}"/>
              </a:ext>
            </a:extLst>
          </p:cNvPr>
          <p:cNvPicPr>
            <a:picLocks noChangeAspect="1"/>
          </p:cNvPicPr>
          <p:nvPr/>
        </p:nvPicPr>
        <p:blipFill>
          <a:blip r:embed="rId50"/>
          <a:stretch>
            <a:fillRect/>
          </a:stretch>
        </p:blipFill>
        <p:spPr>
          <a:xfrm>
            <a:off x="8774008" y="3330501"/>
            <a:ext cx="2696990" cy="1460964"/>
          </a:xfrm>
          <a:prstGeom prst="rect">
            <a:avLst/>
          </a:prstGeom>
          <a:ln w="38100" cap="sq">
            <a:solidFill>
              <a:srgbClr val="007DF0"/>
            </a:solidFill>
            <a:prstDash val="solid"/>
            <a:miter lim="800000"/>
          </a:ln>
          <a:effectLst>
            <a:outerShdw blurRad="50800" dist="38100" dir="2700000" algn="tl" rotWithShape="0">
              <a:srgbClr val="000000">
                <a:alpha val="43000"/>
              </a:srgbClr>
            </a:outerShdw>
          </a:effectLst>
        </p:spPr>
      </p:pic>
      <p:grpSp>
        <p:nvGrpSpPr>
          <p:cNvPr id="203" name="Group 202">
            <a:extLst>
              <a:ext uri="{FF2B5EF4-FFF2-40B4-BE49-F238E27FC236}">
                <a16:creationId xmlns:a16="http://schemas.microsoft.com/office/drawing/2014/main" id="{3D87797A-8E65-0359-F13C-344A40CF4866}"/>
              </a:ext>
            </a:extLst>
          </p:cNvPr>
          <p:cNvGrpSpPr/>
          <p:nvPr/>
        </p:nvGrpSpPr>
        <p:grpSpPr>
          <a:xfrm>
            <a:off x="7311306" y="2594829"/>
            <a:ext cx="546992" cy="1126505"/>
            <a:chOff x="7308806" y="2423476"/>
            <a:chExt cx="546992" cy="1126505"/>
          </a:xfrm>
        </p:grpSpPr>
        <p:sp>
          <p:nvSpPr>
            <p:cNvPr id="196" name="Rectangle : coins arrondis 89">
              <a:extLst>
                <a:ext uri="{FF2B5EF4-FFF2-40B4-BE49-F238E27FC236}">
                  <a16:creationId xmlns:a16="http://schemas.microsoft.com/office/drawing/2014/main" id="{B9C8EC49-6DF7-FC8B-EABD-372BE1625539}"/>
                </a:ext>
              </a:extLst>
            </p:cNvPr>
            <p:cNvSpPr/>
            <p:nvPr/>
          </p:nvSpPr>
          <p:spPr>
            <a:xfrm rot="16200000">
              <a:off x="7462115" y="3427295"/>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97" name="Rectangle : coins arrondis 90">
              <a:extLst>
                <a:ext uri="{FF2B5EF4-FFF2-40B4-BE49-F238E27FC236}">
                  <a16:creationId xmlns:a16="http://schemas.microsoft.com/office/drawing/2014/main" id="{816CEBCC-D360-39B8-C541-5E55BE1E7241}"/>
                </a:ext>
              </a:extLst>
            </p:cNvPr>
            <p:cNvSpPr/>
            <p:nvPr/>
          </p:nvSpPr>
          <p:spPr>
            <a:xfrm rot="16200000">
              <a:off x="7317018" y="3427295"/>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98" name="Rectangle : coins arrondis 91">
              <a:extLst>
                <a:ext uri="{FF2B5EF4-FFF2-40B4-BE49-F238E27FC236}">
                  <a16:creationId xmlns:a16="http://schemas.microsoft.com/office/drawing/2014/main" id="{D1D354B6-FBCD-94AE-DF53-8CFE40D153ED}"/>
                </a:ext>
              </a:extLst>
            </p:cNvPr>
            <p:cNvSpPr/>
            <p:nvPr/>
          </p:nvSpPr>
          <p:spPr>
            <a:xfrm rot="16200000">
              <a:off x="7609406" y="3427284"/>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95" name="Forme en L 199">
              <a:extLst>
                <a:ext uri="{FF2B5EF4-FFF2-40B4-BE49-F238E27FC236}">
                  <a16:creationId xmlns:a16="http://schemas.microsoft.com/office/drawing/2014/main" id="{3BF2E1BA-139C-A821-2A40-DBCAEF290E43}"/>
                </a:ext>
              </a:extLst>
            </p:cNvPr>
            <p:cNvSpPr/>
            <p:nvPr/>
          </p:nvSpPr>
          <p:spPr>
            <a:xfrm rot="13482135">
              <a:off x="7701246" y="3395429"/>
              <a:ext cx="154552" cy="154552"/>
            </a:xfrm>
            <a:prstGeom prst="corner">
              <a:avLst>
                <a:gd name="adj1" fmla="val 21641"/>
                <a:gd name="adj2" fmla="val 20168"/>
              </a:avLst>
            </a:prstGeom>
            <a:solidFill>
              <a:srgbClr val="BFBFBF"/>
            </a:solidFill>
            <a:ln w="28575">
              <a:solidFill>
                <a:srgbClr val="BFBF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99" name="Rectangle : coins arrondis 90">
              <a:extLst>
                <a:ext uri="{FF2B5EF4-FFF2-40B4-BE49-F238E27FC236}">
                  <a16:creationId xmlns:a16="http://schemas.microsoft.com/office/drawing/2014/main" id="{4490F3F3-F765-F776-E135-6C726D08D50A}"/>
                </a:ext>
              </a:extLst>
            </p:cNvPr>
            <p:cNvSpPr/>
            <p:nvPr/>
          </p:nvSpPr>
          <p:spPr>
            <a:xfrm rot="16200000">
              <a:off x="7317018" y="3282073"/>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00" name="Rectangle : coins arrondis 90">
              <a:extLst>
                <a:ext uri="{FF2B5EF4-FFF2-40B4-BE49-F238E27FC236}">
                  <a16:creationId xmlns:a16="http://schemas.microsoft.com/office/drawing/2014/main" id="{5F1B32D5-9AE2-19A5-64DC-73E44A5F2923}"/>
                </a:ext>
              </a:extLst>
            </p:cNvPr>
            <p:cNvSpPr/>
            <p:nvPr/>
          </p:nvSpPr>
          <p:spPr>
            <a:xfrm rot="16200000">
              <a:off x="7308806" y="2423476"/>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grpSp>
      <p:grpSp>
        <p:nvGrpSpPr>
          <p:cNvPr id="204" name="Groupe 8">
            <a:extLst>
              <a:ext uri="{FF2B5EF4-FFF2-40B4-BE49-F238E27FC236}">
                <a16:creationId xmlns:a16="http://schemas.microsoft.com/office/drawing/2014/main" id="{C98A2B88-E13A-E6C0-97DD-2F8317DB5B7C}"/>
              </a:ext>
            </a:extLst>
          </p:cNvPr>
          <p:cNvGrpSpPr/>
          <p:nvPr>
            <p:custDataLst>
              <p:tags r:id="rId22"/>
            </p:custDataLst>
          </p:nvPr>
        </p:nvGrpSpPr>
        <p:grpSpPr>
          <a:xfrm rot="16200000">
            <a:off x="5559158" y="1662796"/>
            <a:ext cx="854884" cy="854884"/>
            <a:chOff x="5899894" y="1342382"/>
            <a:chExt cx="784469" cy="784469"/>
          </a:xfrm>
          <a:solidFill>
            <a:schemeClr val="bg1">
              <a:lumMod val="75000"/>
            </a:schemeClr>
          </a:solidFill>
        </p:grpSpPr>
        <p:pic>
          <p:nvPicPr>
            <p:cNvPr id="205" name="Graphique 9" descr="Single gear avec un remplissage uni">
              <a:extLst>
                <a:ext uri="{FF2B5EF4-FFF2-40B4-BE49-F238E27FC236}">
                  <a16:creationId xmlns:a16="http://schemas.microsoft.com/office/drawing/2014/main" id="{6819E670-FE1F-3ED2-EF54-3A1369673F02}"/>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6096523" y="1511477"/>
              <a:ext cx="419349" cy="419349"/>
            </a:xfrm>
            <a:prstGeom prst="rect">
              <a:avLst/>
            </a:prstGeom>
          </p:spPr>
        </p:pic>
        <p:pic>
          <p:nvPicPr>
            <p:cNvPr id="206" name="Graphique 10" descr="Arrow circle avec un remplissage uni">
              <a:extLst>
                <a:ext uri="{FF2B5EF4-FFF2-40B4-BE49-F238E27FC236}">
                  <a16:creationId xmlns:a16="http://schemas.microsoft.com/office/drawing/2014/main" id="{5358F410-D434-2BBF-982B-00AB78C81CB1}"/>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5899894" y="1342382"/>
              <a:ext cx="784469" cy="784469"/>
            </a:xfrm>
            <a:prstGeom prst="rect">
              <a:avLst/>
            </a:prstGeom>
          </p:spPr>
        </p:pic>
      </p:grpSp>
      <p:sp>
        <p:nvSpPr>
          <p:cNvPr id="211" name="Rectangle : coins arrondis 89">
            <a:extLst>
              <a:ext uri="{FF2B5EF4-FFF2-40B4-BE49-F238E27FC236}">
                <a16:creationId xmlns:a16="http://schemas.microsoft.com/office/drawing/2014/main" id="{B02752A4-3A8E-5E31-4733-C304CC3B295F}"/>
              </a:ext>
            </a:extLst>
          </p:cNvPr>
          <p:cNvSpPr/>
          <p:nvPr/>
        </p:nvSpPr>
        <p:spPr>
          <a:xfrm rot="5400000">
            <a:off x="10243180" y="1638940"/>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12" name="Rectangle : coins arrondis 90">
            <a:extLst>
              <a:ext uri="{FF2B5EF4-FFF2-40B4-BE49-F238E27FC236}">
                <a16:creationId xmlns:a16="http://schemas.microsoft.com/office/drawing/2014/main" id="{0746CBAB-7947-2CE5-7809-89C3AF096F53}"/>
              </a:ext>
            </a:extLst>
          </p:cNvPr>
          <p:cNvSpPr/>
          <p:nvPr/>
        </p:nvSpPr>
        <p:spPr>
          <a:xfrm rot="5400000">
            <a:off x="11010523" y="1638940"/>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13" name="Rectangle : coins arrondis 91">
            <a:extLst>
              <a:ext uri="{FF2B5EF4-FFF2-40B4-BE49-F238E27FC236}">
                <a16:creationId xmlns:a16="http://schemas.microsoft.com/office/drawing/2014/main" id="{91643F05-BFE2-6200-9F67-2F8754099D6D}"/>
              </a:ext>
            </a:extLst>
          </p:cNvPr>
          <p:cNvSpPr/>
          <p:nvPr/>
        </p:nvSpPr>
        <p:spPr>
          <a:xfrm rot="5400000">
            <a:off x="10092805" y="1638940"/>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14" name="Forme en L 199">
            <a:extLst>
              <a:ext uri="{FF2B5EF4-FFF2-40B4-BE49-F238E27FC236}">
                <a16:creationId xmlns:a16="http://schemas.microsoft.com/office/drawing/2014/main" id="{6377D099-1377-B1A3-C526-DC8DC6DAB22C}"/>
              </a:ext>
            </a:extLst>
          </p:cNvPr>
          <p:cNvSpPr/>
          <p:nvPr/>
        </p:nvSpPr>
        <p:spPr>
          <a:xfrm rot="2682135">
            <a:off x="9940288" y="1609037"/>
            <a:ext cx="154552" cy="154552"/>
          </a:xfrm>
          <a:prstGeom prst="corner">
            <a:avLst>
              <a:gd name="adj1" fmla="val 21641"/>
              <a:gd name="adj2" fmla="val 20168"/>
            </a:avLst>
          </a:prstGeom>
          <a:solidFill>
            <a:srgbClr val="BFBFBF"/>
          </a:solidFill>
          <a:ln w="28575">
            <a:solidFill>
              <a:srgbClr val="BFBF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15" name="Rectangle : coins arrondis 90">
            <a:extLst>
              <a:ext uri="{FF2B5EF4-FFF2-40B4-BE49-F238E27FC236}">
                <a16:creationId xmlns:a16="http://schemas.microsoft.com/office/drawing/2014/main" id="{CBDDB042-D8BD-8A9F-48D5-93CD7DF1871E}"/>
              </a:ext>
            </a:extLst>
          </p:cNvPr>
          <p:cNvSpPr/>
          <p:nvPr/>
        </p:nvSpPr>
        <p:spPr>
          <a:xfrm rot="5400000">
            <a:off x="11161703" y="2998273"/>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16" name="Rectangle : coins arrondis 90">
            <a:extLst>
              <a:ext uri="{FF2B5EF4-FFF2-40B4-BE49-F238E27FC236}">
                <a16:creationId xmlns:a16="http://schemas.microsoft.com/office/drawing/2014/main" id="{EDB91C3F-5093-46DE-69F0-F01BCAA2939C}"/>
              </a:ext>
            </a:extLst>
          </p:cNvPr>
          <p:cNvSpPr/>
          <p:nvPr/>
        </p:nvSpPr>
        <p:spPr>
          <a:xfrm rot="5400000">
            <a:off x="11162625" y="3149306"/>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17" name="Rectangle : coins arrondis 90">
            <a:extLst>
              <a:ext uri="{FF2B5EF4-FFF2-40B4-BE49-F238E27FC236}">
                <a16:creationId xmlns:a16="http://schemas.microsoft.com/office/drawing/2014/main" id="{98975F47-57AE-302C-F1EB-43CF420A0B42}"/>
              </a:ext>
            </a:extLst>
          </p:cNvPr>
          <p:cNvSpPr/>
          <p:nvPr/>
        </p:nvSpPr>
        <p:spPr>
          <a:xfrm rot="5400000">
            <a:off x="11161703" y="2847236"/>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18" name="Rectangle : coins arrondis 90">
            <a:extLst>
              <a:ext uri="{FF2B5EF4-FFF2-40B4-BE49-F238E27FC236}">
                <a16:creationId xmlns:a16="http://schemas.microsoft.com/office/drawing/2014/main" id="{09B6111D-395F-76D5-2269-6E7A51C57207}"/>
              </a:ext>
            </a:extLst>
          </p:cNvPr>
          <p:cNvSpPr/>
          <p:nvPr/>
        </p:nvSpPr>
        <p:spPr>
          <a:xfrm rot="5400000">
            <a:off x="11161703" y="2696199"/>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19" name="Rectangle : coins arrondis 90">
            <a:extLst>
              <a:ext uri="{FF2B5EF4-FFF2-40B4-BE49-F238E27FC236}">
                <a16:creationId xmlns:a16="http://schemas.microsoft.com/office/drawing/2014/main" id="{42B8324C-81DD-4180-595C-DE3B53C2D252}"/>
              </a:ext>
            </a:extLst>
          </p:cNvPr>
          <p:cNvSpPr/>
          <p:nvPr/>
        </p:nvSpPr>
        <p:spPr>
          <a:xfrm rot="5400000">
            <a:off x="11161703" y="2545162"/>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20" name="Rectangle : coins arrondis 90">
            <a:extLst>
              <a:ext uri="{FF2B5EF4-FFF2-40B4-BE49-F238E27FC236}">
                <a16:creationId xmlns:a16="http://schemas.microsoft.com/office/drawing/2014/main" id="{B430E3DF-893E-91AE-A18F-14388121CBC7}"/>
              </a:ext>
            </a:extLst>
          </p:cNvPr>
          <p:cNvSpPr/>
          <p:nvPr/>
        </p:nvSpPr>
        <p:spPr>
          <a:xfrm rot="5400000">
            <a:off x="11161703" y="2394125"/>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21" name="Rectangle : coins arrondis 90">
            <a:extLst>
              <a:ext uri="{FF2B5EF4-FFF2-40B4-BE49-F238E27FC236}">
                <a16:creationId xmlns:a16="http://schemas.microsoft.com/office/drawing/2014/main" id="{1F220A48-200E-83C3-83FC-37974AB58587}"/>
              </a:ext>
            </a:extLst>
          </p:cNvPr>
          <p:cNvSpPr/>
          <p:nvPr/>
        </p:nvSpPr>
        <p:spPr>
          <a:xfrm rot="5400000">
            <a:off x="11161703" y="2243088"/>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22" name="Rectangle : coins arrondis 90">
            <a:extLst>
              <a:ext uri="{FF2B5EF4-FFF2-40B4-BE49-F238E27FC236}">
                <a16:creationId xmlns:a16="http://schemas.microsoft.com/office/drawing/2014/main" id="{AEFDE590-6608-8473-0C66-4FA4D9A7C4F3}"/>
              </a:ext>
            </a:extLst>
          </p:cNvPr>
          <p:cNvSpPr/>
          <p:nvPr/>
        </p:nvSpPr>
        <p:spPr>
          <a:xfrm rot="5400000">
            <a:off x="11161703" y="2092051"/>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23" name="Rectangle : coins arrondis 90">
            <a:extLst>
              <a:ext uri="{FF2B5EF4-FFF2-40B4-BE49-F238E27FC236}">
                <a16:creationId xmlns:a16="http://schemas.microsoft.com/office/drawing/2014/main" id="{B5AAA362-2EFB-1CEC-953A-077840BFB252}"/>
              </a:ext>
            </a:extLst>
          </p:cNvPr>
          <p:cNvSpPr/>
          <p:nvPr/>
        </p:nvSpPr>
        <p:spPr>
          <a:xfrm rot="5400000">
            <a:off x="11161703" y="1789977"/>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25" name="Rectangle : coins arrondis 90">
            <a:extLst>
              <a:ext uri="{FF2B5EF4-FFF2-40B4-BE49-F238E27FC236}">
                <a16:creationId xmlns:a16="http://schemas.microsoft.com/office/drawing/2014/main" id="{1F1BA22C-EF96-BDE3-1D14-60401C675E8E}"/>
              </a:ext>
            </a:extLst>
          </p:cNvPr>
          <p:cNvSpPr/>
          <p:nvPr/>
        </p:nvSpPr>
        <p:spPr>
          <a:xfrm rot="5400000">
            <a:off x="11160781" y="1638940"/>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26" name="Rectangle : coins arrondis 90">
            <a:extLst>
              <a:ext uri="{FF2B5EF4-FFF2-40B4-BE49-F238E27FC236}">
                <a16:creationId xmlns:a16="http://schemas.microsoft.com/office/drawing/2014/main" id="{B830BF64-0D53-0CD2-C954-B4C209CBC11C}"/>
              </a:ext>
            </a:extLst>
          </p:cNvPr>
          <p:cNvSpPr/>
          <p:nvPr/>
        </p:nvSpPr>
        <p:spPr>
          <a:xfrm rot="5400000">
            <a:off x="11615599" y="1638940"/>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29" name="Rectangle : coins arrondis 90">
            <a:extLst>
              <a:ext uri="{FF2B5EF4-FFF2-40B4-BE49-F238E27FC236}">
                <a16:creationId xmlns:a16="http://schemas.microsoft.com/office/drawing/2014/main" id="{A0DA22F4-F97F-3804-FFEA-566D20CC639E}"/>
              </a:ext>
            </a:extLst>
          </p:cNvPr>
          <p:cNvSpPr/>
          <p:nvPr/>
        </p:nvSpPr>
        <p:spPr>
          <a:xfrm rot="5400000">
            <a:off x="11161703" y="1941014"/>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30" name="Rectangle : coins arrondis 90">
            <a:extLst>
              <a:ext uri="{FF2B5EF4-FFF2-40B4-BE49-F238E27FC236}">
                <a16:creationId xmlns:a16="http://schemas.microsoft.com/office/drawing/2014/main" id="{477EE26C-F947-746B-E939-04786D4EAC5A}"/>
              </a:ext>
            </a:extLst>
          </p:cNvPr>
          <p:cNvSpPr/>
          <p:nvPr/>
        </p:nvSpPr>
        <p:spPr>
          <a:xfrm rot="5400000">
            <a:off x="11615599" y="4025052"/>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31" name="Rectangle : coins arrondis 90">
            <a:extLst>
              <a:ext uri="{FF2B5EF4-FFF2-40B4-BE49-F238E27FC236}">
                <a16:creationId xmlns:a16="http://schemas.microsoft.com/office/drawing/2014/main" id="{267E4CC9-AAF6-645D-6985-72EDC98F71B0}"/>
              </a:ext>
            </a:extLst>
          </p:cNvPr>
          <p:cNvSpPr/>
          <p:nvPr/>
        </p:nvSpPr>
        <p:spPr>
          <a:xfrm rot="5400000">
            <a:off x="11615599" y="4174191"/>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32" name="Rectangle : coins arrondis 90">
            <a:extLst>
              <a:ext uri="{FF2B5EF4-FFF2-40B4-BE49-F238E27FC236}">
                <a16:creationId xmlns:a16="http://schemas.microsoft.com/office/drawing/2014/main" id="{AE55D8DD-16C6-0833-4818-D67F6C3A161D}"/>
              </a:ext>
            </a:extLst>
          </p:cNvPr>
          <p:cNvSpPr/>
          <p:nvPr/>
        </p:nvSpPr>
        <p:spPr>
          <a:xfrm rot="5400000">
            <a:off x="11615599" y="3875920"/>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33" name="Rectangle : coins arrondis 90">
            <a:extLst>
              <a:ext uri="{FF2B5EF4-FFF2-40B4-BE49-F238E27FC236}">
                <a16:creationId xmlns:a16="http://schemas.microsoft.com/office/drawing/2014/main" id="{61A86E43-994B-AD3B-320F-48F0E818B5D3}"/>
              </a:ext>
            </a:extLst>
          </p:cNvPr>
          <p:cNvSpPr/>
          <p:nvPr/>
        </p:nvSpPr>
        <p:spPr>
          <a:xfrm rot="5400000">
            <a:off x="11615599" y="3726788"/>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34" name="Rectangle : coins arrondis 90">
            <a:extLst>
              <a:ext uri="{FF2B5EF4-FFF2-40B4-BE49-F238E27FC236}">
                <a16:creationId xmlns:a16="http://schemas.microsoft.com/office/drawing/2014/main" id="{49E4B1AB-2A60-D827-3DF0-87746D34C9A6}"/>
              </a:ext>
            </a:extLst>
          </p:cNvPr>
          <p:cNvSpPr/>
          <p:nvPr/>
        </p:nvSpPr>
        <p:spPr>
          <a:xfrm rot="5400000">
            <a:off x="11615599" y="3577656"/>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35" name="Rectangle : coins arrondis 90">
            <a:extLst>
              <a:ext uri="{FF2B5EF4-FFF2-40B4-BE49-F238E27FC236}">
                <a16:creationId xmlns:a16="http://schemas.microsoft.com/office/drawing/2014/main" id="{CF02733C-0805-8F34-8B0F-56CD3FB49C0C}"/>
              </a:ext>
            </a:extLst>
          </p:cNvPr>
          <p:cNvSpPr/>
          <p:nvPr/>
        </p:nvSpPr>
        <p:spPr>
          <a:xfrm rot="5400000">
            <a:off x="11615599" y="3428524"/>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36" name="Rectangle : coins arrondis 90">
            <a:extLst>
              <a:ext uri="{FF2B5EF4-FFF2-40B4-BE49-F238E27FC236}">
                <a16:creationId xmlns:a16="http://schemas.microsoft.com/office/drawing/2014/main" id="{DBBBBC9C-B8F3-17AA-8BD4-476E0AFB5FDE}"/>
              </a:ext>
            </a:extLst>
          </p:cNvPr>
          <p:cNvSpPr/>
          <p:nvPr/>
        </p:nvSpPr>
        <p:spPr>
          <a:xfrm rot="5400000">
            <a:off x="11615599" y="3279392"/>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40" name="Rectangle : coins arrondis 90">
            <a:extLst>
              <a:ext uri="{FF2B5EF4-FFF2-40B4-BE49-F238E27FC236}">
                <a16:creationId xmlns:a16="http://schemas.microsoft.com/office/drawing/2014/main" id="{2F4FA589-CF8B-F3D7-6BE5-38AC2AA1ECFB}"/>
              </a:ext>
            </a:extLst>
          </p:cNvPr>
          <p:cNvSpPr/>
          <p:nvPr/>
        </p:nvSpPr>
        <p:spPr>
          <a:xfrm rot="5400000">
            <a:off x="11615599" y="2981128"/>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41" name="Rectangle : coins arrondis 90">
            <a:extLst>
              <a:ext uri="{FF2B5EF4-FFF2-40B4-BE49-F238E27FC236}">
                <a16:creationId xmlns:a16="http://schemas.microsoft.com/office/drawing/2014/main" id="{D93861DD-9982-D0E2-49CD-1BF0E2EEE6D0}"/>
              </a:ext>
            </a:extLst>
          </p:cNvPr>
          <p:cNvSpPr/>
          <p:nvPr/>
        </p:nvSpPr>
        <p:spPr>
          <a:xfrm rot="5400000">
            <a:off x="11615599" y="3130260"/>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42" name="Rectangle : coins arrondis 90">
            <a:extLst>
              <a:ext uri="{FF2B5EF4-FFF2-40B4-BE49-F238E27FC236}">
                <a16:creationId xmlns:a16="http://schemas.microsoft.com/office/drawing/2014/main" id="{922B24E5-581E-89E5-8AF0-D1820E90F651}"/>
              </a:ext>
            </a:extLst>
          </p:cNvPr>
          <p:cNvSpPr/>
          <p:nvPr/>
        </p:nvSpPr>
        <p:spPr>
          <a:xfrm rot="5400000">
            <a:off x="11615599" y="2831996"/>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43" name="Rectangle : coins arrondis 90">
            <a:extLst>
              <a:ext uri="{FF2B5EF4-FFF2-40B4-BE49-F238E27FC236}">
                <a16:creationId xmlns:a16="http://schemas.microsoft.com/office/drawing/2014/main" id="{4A12A4F6-F010-8C85-B770-2DDCDE60E402}"/>
              </a:ext>
            </a:extLst>
          </p:cNvPr>
          <p:cNvSpPr/>
          <p:nvPr/>
        </p:nvSpPr>
        <p:spPr>
          <a:xfrm rot="5400000">
            <a:off x="11615599" y="2682864"/>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44" name="Rectangle : coins arrondis 90">
            <a:extLst>
              <a:ext uri="{FF2B5EF4-FFF2-40B4-BE49-F238E27FC236}">
                <a16:creationId xmlns:a16="http://schemas.microsoft.com/office/drawing/2014/main" id="{8531DB87-1E4E-F440-03FE-A4EDDFA78FF3}"/>
              </a:ext>
            </a:extLst>
          </p:cNvPr>
          <p:cNvSpPr/>
          <p:nvPr/>
        </p:nvSpPr>
        <p:spPr>
          <a:xfrm rot="5400000">
            <a:off x="11615599" y="2533732"/>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45" name="Rectangle : coins arrondis 90">
            <a:extLst>
              <a:ext uri="{FF2B5EF4-FFF2-40B4-BE49-F238E27FC236}">
                <a16:creationId xmlns:a16="http://schemas.microsoft.com/office/drawing/2014/main" id="{3EF6537E-148E-BFA2-5575-A243923198BB}"/>
              </a:ext>
            </a:extLst>
          </p:cNvPr>
          <p:cNvSpPr/>
          <p:nvPr/>
        </p:nvSpPr>
        <p:spPr>
          <a:xfrm rot="5400000">
            <a:off x="11615599" y="2384600"/>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46" name="Rectangle : coins arrondis 90">
            <a:extLst>
              <a:ext uri="{FF2B5EF4-FFF2-40B4-BE49-F238E27FC236}">
                <a16:creationId xmlns:a16="http://schemas.microsoft.com/office/drawing/2014/main" id="{6E1D5115-F55A-88F0-7368-5DF052E537F5}"/>
              </a:ext>
            </a:extLst>
          </p:cNvPr>
          <p:cNvSpPr/>
          <p:nvPr/>
        </p:nvSpPr>
        <p:spPr>
          <a:xfrm rot="5400000">
            <a:off x="11615599" y="2235468"/>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47" name="Rectangle : coins arrondis 90">
            <a:extLst>
              <a:ext uri="{FF2B5EF4-FFF2-40B4-BE49-F238E27FC236}">
                <a16:creationId xmlns:a16="http://schemas.microsoft.com/office/drawing/2014/main" id="{F4D330F8-5FBF-8D2E-5ACE-04E2A6C50403}"/>
              </a:ext>
            </a:extLst>
          </p:cNvPr>
          <p:cNvSpPr/>
          <p:nvPr/>
        </p:nvSpPr>
        <p:spPr>
          <a:xfrm rot="5400000">
            <a:off x="11615599" y="2086336"/>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48" name="Rectangle : coins arrondis 90">
            <a:extLst>
              <a:ext uri="{FF2B5EF4-FFF2-40B4-BE49-F238E27FC236}">
                <a16:creationId xmlns:a16="http://schemas.microsoft.com/office/drawing/2014/main" id="{6977D124-AC4E-F90E-AEA7-5ABD8F6B5780}"/>
              </a:ext>
            </a:extLst>
          </p:cNvPr>
          <p:cNvSpPr/>
          <p:nvPr/>
        </p:nvSpPr>
        <p:spPr>
          <a:xfrm rot="5400000">
            <a:off x="11615599" y="1788072"/>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49" name="Rectangle : coins arrondis 90">
            <a:extLst>
              <a:ext uri="{FF2B5EF4-FFF2-40B4-BE49-F238E27FC236}">
                <a16:creationId xmlns:a16="http://schemas.microsoft.com/office/drawing/2014/main" id="{1BEC3165-C714-4BA5-FF12-43F0ABA9DE53}"/>
              </a:ext>
            </a:extLst>
          </p:cNvPr>
          <p:cNvSpPr/>
          <p:nvPr/>
        </p:nvSpPr>
        <p:spPr>
          <a:xfrm rot="5400000">
            <a:off x="11615599" y="1937204"/>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60" name="Rectangle : coins arrondis 90">
            <a:extLst>
              <a:ext uri="{FF2B5EF4-FFF2-40B4-BE49-F238E27FC236}">
                <a16:creationId xmlns:a16="http://schemas.microsoft.com/office/drawing/2014/main" id="{6038909F-93DB-45E2-5AA8-2580620F34B5}"/>
              </a:ext>
            </a:extLst>
          </p:cNvPr>
          <p:cNvSpPr/>
          <p:nvPr/>
        </p:nvSpPr>
        <p:spPr>
          <a:xfrm rot="5400000">
            <a:off x="11300963" y="1639326"/>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61" name="Rectangle : coins arrondis 90">
            <a:extLst>
              <a:ext uri="{FF2B5EF4-FFF2-40B4-BE49-F238E27FC236}">
                <a16:creationId xmlns:a16="http://schemas.microsoft.com/office/drawing/2014/main" id="{398C3552-DDC3-DE2F-12B7-DECA179672A0}"/>
              </a:ext>
            </a:extLst>
          </p:cNvPr>
          <p:cNvSpPr/>
          <p:nvPr/>
        </p:nvSpPr>
        <p:spPr>
          <a:xfrm rot="5400000">
            <a:off x="11452983" y="1639326"/>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pic>
        <p:nvPicPr>
          <p:cNvPr id="266" name="Picture 265">
            <a:extLst>
              <a:ext uri="{FF2B5EF4-FFF2-40B4-BE49-F238E27FC236}">
                <a16:creationId xmlns:a16="http://schemas.microsoft.com/office/drawing/2014/main" id="{12EC59F9-65BA-D6A3-BA72-5922DF41744D}"/>
              </a:ext>
            </a:extLst>
          </p:cNvPr>
          <p:cNvPicPr>
            <a:picLocks noChangeAspect="1"/>
          </p:cNvPicPr>
          <p:nvPr/>
        </p:nvPicPr>
        <p:blipFill>
          <a:blip r:embed="rId51"/>
          <a:stretch>
            <a:fillRect/>
          </a:stretch>
        </p:blipFill>
        <p:spPr>
          <a:xfrm>
            <a:off x="7362131" y="4570394"/>
            <a:ext cx="3032986" cy="1885094"/>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pSp>
        <p:nvGrpSpPr>
          <p:cNvPr id="277" name="Group 276">
            <a:extLst>
              <a:ext uri="{FF2B5EF4-FFF2-40B4-BE49-F238E27FC236}">
                <a16:creationId xmlns:a16="http://schemas.microsoft.com/office/drawing/2014/main" id="{F8B7DA05-0770-9CF1-5FB9-ECF1501538EE}"/>
              </a:ext>
            </a:extLst>
          </p:cNvPr>
          <p:cNvGrpSpPr/>
          <p:nvPr/>
        </p:nvGrpSpPr>
        <p:grpSpPr>
          <a:xfrm>
            <a:off x="1777253" y="2010204"/>
            <a:ext cx="1157633" cy="1350858"/>
            <a:chOff x="1777253" y="2167699"/>
            <a:chExt cx="1157633" cy="1350858"/>
          </a:xfrm>
        </p:grpSpPr>
        <p:sp>
          <p:nvSpPr>
            <p:cNvPr id="108" name="Rectangle : coins arrondis 144">
              <a:extLst>
                <a:ext uri="{FF2B5EF4-FFF2-40B4-BE49-F238E27FC236}">
                  <a16:creationId xmlns:a16="http://schemas.microsoft.com/office/drawing/2014/main" id="{65E740FE-7CA1-8234-CB64-E3459F2CFD62}"/>
                </a:ext>
              </a:extLst>
            </p:cNvPr>
            <p:cNvSpPr/>
            <p:nvPr/>
          </p:nvSpPr>
          <p:spPr>
            <a:xfrm rot="5400000">
              <a:off x="2512143" y="2201766"/>
              <a:ext cx="93875" cy="938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09" name="Rectangle : coins arrondis 145">
              <a:extLst>
                <a:ext uri="{FF2B5EF4-FFF2-40B4-BE49-F238E27FC236}">
                  <a16:creationId xmlns:a16="http://schemas.microsoft.com/office/drawing/2014/main" id="{1FB2CD54-03B8-5BDB-2C8E-762C6DBBC577}"/>
                </a:ext>
              </a:extLst>
            </p:cNvPr>
            <p:cNvSpPr/>
            <p:nvPr/>
          </p:nvSpPr>
          <p:spPr>
            <a:xfrm rot="5400000">
              <a:off x="2659119" y="2201766"/>
              <a:ext cx="93875" cy="938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10" name="Rectangle : coins arrondis 146">
              <a:extLst>
                <a:ext uri="{FF2B5EF4-FFF2-40B4-BE49-F238E27FC236}">
                  <a16:creationId xmlns:a16="http://schemas.microsoft.com/office/drawing/2014/main" id="{BA781AAB-F0E4-726A-0E3C-40C30486378A}"/>
                </a:ext>
              </a:extLst>
            </p:cNvPr>
            <p:cNvSpPr/>
            <p:nvPr/>
          </p:nvSpPr>
          <p:spPr>
            <a:xfrm rot="5400000">
              <a:off x="2365165" y="2201766"/>
              <a:ext cx="93875" cy="938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11" name="Rectangle : coins arrondis 151">
              <a:extLst>
                <a:ext uri="{FF2B5EF4-FFF2-40B4-BE49-F238E27FC236}">
                  <a16:creationId xmlns:a16="http://schemas.microsoft.com/office/drawing/2014/main" id="{931FF098-1FB6-26A9-1BF2-33B9F20E0B4C}"/>
                </a:ext>
              </a:extLst>
            </p:cNvPr>
            <p:cNvSpPr/>
            <p:nvPr/>
          </p:nvSpPr>
          <p:spPr>
            <a:xfrm rot="5400000">
              <a:off x="2218187" y="2201766"/>
              <a:ext cx="93875" cy="938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12" name="Rectangle : coins arrondis 152">
              <a:extLst>
                <a:ext uri="{FF2B5EF4-FFF2-40B4-BE49-F238E27FC236}">
                  <a16:creationId xmlns:a16="http://schemas.microsoft.com/office/drawing/2014/main" id="{C93FB993-889D-A52D-A63F-45C3412AD95E}"/>
                </a:ext>
              </a:extLst>
            </p:cNvPr>
            <p:cNvSpPr/>
            <p:nvPr/>
          </p:nvSpPr>
          <p:spPr>
            <a:xfrm rot="5400000">
              <a:off x="1777253" y="2201766"/>
              <a:ext cx="93875" cy="938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07" name="Forme en L 199">
              <a:extLst>
                <a:ext uri="{FF2B5EF4-FFF2-40B4-BE49-F238E27FC236}">
                  <a16:creationId xmlns:a16="http://schemas.microsoft.com/office/drawing/2014/main" id="{24DC987B-5DC3-5F62-4499-EB67D6E5A4C8}"/>
                </a:ext>
              </a:extLst>
            </p:cNvPr>
            <p:cNvSpPr/>
            <p:nvPr/>
          </p:nvSpPr>
          <p:spPr>
            <a:xfrm rot="13500000">
              <a:off x="2780334" y="2167699"/>
              <a:ext cx="154552" cy="154552"/>
            </a:xfrm>
            <a:prstGeom prst="corner">
              <a:avLst>
                <a:gd name="adj1" fmla="val 21641"/>
                <a:gd name="adj2" fmla="val 20168"/>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67" name="Rectangle : coins arrondis 152">
              <a:extLst>
                <a:ext uri="{FF2B5EF4-FFF2-40B4-BE49-F238E27FC236}">
                  <a16:creationId xmlns:a16="http://schemas.microsoft.com/office/drawing/2014/main" id="{2D3E2FE9-B6E2-76D5-6A11-540F0AC1991E}"/>
                </a:ext>
              </a:extLst>
            </p:cNvPr>
            <p:cNvSpPr/>
            <p:nvPr/>
          </p:nvSpPr>
          <p:spPr>
            <a:xfrm rot="5400000">
              <a:off x="1777253" y="2357892"/>
              <a:ext cx="93875" cy="938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68" name="Rectangle : coins arrondis 152">
              <a:extLst>
                <a:ext uri="{FF2B5EF4-FFF2-40B4-BE49-F238E27FC236}">
                  <a16:creationId xmlns:a16="http://schemas.microsoft.com/office/drawing/2014/main" id="{000EE95A-7C60-ED32-BEBC-D8CD34D82A09}"/>
                </a:ext>
              </a:extLst>
            </p:cNvPr>
            <p:cNvSpPr/>
            <p:nvPr/>
          </p:nvSpPr>
          <p:spPr>
            <a:xfrm rot="5400000">
              <a:off x="1777253" y="2510291"/>
              <a:ext cx="93875" cy="938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69" name="Rectangle : coins arrondis 152">
              <a:extLst>
                <a:ext uri="{FF2B5EF4-FFF2-40B4-BE49-F238E27FC236}">
                  <a16:creationId xmlns:a16="http://schemas.microsoft.com/office/drawing/2014/main" id="{84401023-8FC4-C541-52B3-9783F7D9E175}"/>
                </a:ext>
              </a:extLst>
            </p:cNvPr>
            <p:cNvSpPr/>
            <p:nvPr/>
          </p:nvSpPr>
          <p:spPr>
            <a:xfrm rot="5400000">
              <a:off x="1777253" y="2662690"/>
              <a:ext cx="93875" cy="938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70" name="Rectangle : coins arrondis 152">
              <a:extLst>
                <a:ext uri="{FF2B5EF4-FFF2-40B4-BE49-F238E27FC236}">
                  <a16:creationId xmlns:a16="http://schemas.microsoft.com/office/drawing/2014/main" id="{E57FC294-FB57-6A84-2A7A-EDDC390DD34B}"/>
                </a:ext>
              </a:extLst>
            </p:cNvPr>
            <p:cNvSpPr/>
            <p:nvPr/>
          </p:nvSpPr>
          <p:spPr>
            <a:xfrm rot="5400000">
              <a:off x="1777253" y="2815089"/>
              <a:ext cx="93875" cy="938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71" name="Rectangle : coins arrondis 152">
              <a:extLst>
                <a:ext uri="{FF2B5EF4-FFF2-40B4-BE49-F238E27FC236}">
                  <a16:creationId xmlns:a16="http://schemas.microsoft.com/office/drawing/2014/main" id="{7E9D45A9-8E43-133F-CC8E-870DBF7AB979}"/>
                </a:ext>
              </a:extLst>
            </p:cNvPr>
            <p:cNvSpPr/>
            <p:nvPr/>
          </p:nvSpPr>
          <p:spPr>
            <a:xfrm rot="5400000">
              <a:off x="1777253" y="2967488"/>
              <a:ext cx="93875" cy="938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72" name="Rectangle : coins arrondis 152">
              <a:extLst>
                <a:ext uri="{FF2B5EF4-FFF2-40B4-BE49-F238E27FC236}">
                  <a16:creationId xmlns:a16="http://schemas.microsoft.com/office/drawing/2014/main" id="{1081FA69-2C98-632C-7263-9C8E6BE23780}"/>
                </a:ext>
              </a:extLst>
            </p:cNvPr>
            <p:cNvSpPr/>
            <p:nvPr/>
          </p:nvSpPr>
          <p:spPr>
            <a:xfrm rot="5400000">
              <a:off x="1777253" y="3119887"/>
              <a:ext cx="93875" cy="938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73" name="Rectangle : coins arrondis 152">
              <a:extLst>
                <a:ext uri="{FF2B5EF4-FFF2-40B4-BE49-F238E27FC236}">
                  <a16:creationId xmlns:a16="http://schemas.microsoft.com/office/drawing/2014/main" id="{0F71FF02-9FD0-7EDF-CA97-37BF95FF4483}"/>
                </a:ext>
              </a:extLst>
            </p:cNvPr>
            <p:cNvSpPr/>
            <p:nvPr/>
          </p:nvSpPr>
          <p:spPr>
            <a:xfrm rot="5400000">
              <a:off x="1777253" y="3272286"/>
              <a:ext cx="93875" cy="938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74" name="Rectangle : coins arrondis 152">
              <a:extLst>
                <a:ext uri="{FF2B5EF4-FFF2-40B4-BE49-F238E27FC236}">
                  <a16:creationId xmlns:a16="http://schemas.microsoft.com/office/drawing/2014/main" id="{B0486D1D-D4EC-9CA0-B9AD-67EA31CE5D8D}"/>
                </a:ext>
              </a:extLst>
            </p:cNvPr>
            <p:cNvSpPr/>
            <p:nvPr/>
          </p:nvSpPr>
          <p:spPr>
            <a:xfrm rot="5400000">
              <a:off x="1777253" y="3424682"/>
              <a:ext cx="93875" cy="938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75" name="Rectangle : coins arrondis 152">
              <a:extLst>
                <a:ext uri="{FF2B5EF4-FFF2-40B4-BE49-F238E27FC236}">
                  <a16:creationId xmlns:a16="http://schemas.microsoft.com/office/drawing/2014/main" id="{8F45E5B0-5BA0-BA7D-DF1B-A72107056A30}"/>
                </a:ext>
              </a:extLst>
            </p:cNvPr>
            <p:cNvSpPr/>
            <p:nvPr/>
          </p:nvSpPr>
          <p:spPr>
            <a:xfrm rot="5400000">
              <a:off x="1924231" y="2201766"/>
              <a:ext cx="93875" cy="938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76" name="Rectangle : coins arrondis 152">
              <a:extLst>
                <a:ext uri="{FF2B5EF4-FFF2-40B4-BE49-F238E27FC236}">
                  <a16:creationId xmlns:a16="http://schemas.microsoft.com/office/drawing/2014/main" id="{E19A3190-0B65-2525-21B6-F40D486A2111}"/>
                </a:ext>
              </a:extLst>
            </p:cNvPr>
            <p:cNvSpPr/>
            <p:nvPr/>
          </p:nvSpPr>
          <p:spPr>
            <a:xfrm rot="5400000">
              <a:off x="2071209" y="2201766"/>
              <a:ext cx="93875" cy="938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grpSp>
      <p:sp>
        <p:nvSpPr>
          <p:cNvPr id="279" name="Rectangle : coins arrondis 144">
            <a:extLst>
              <a:ext uri="{FF2B5EF4-FFF2-40B4-BE49-F238E27FC236}">
                <a16:creationId xmlns:a16="http://schemas.microsoft.com/office/drawing/2014/main" id="{6DB24CED-D0F9-3E8F-EB43-6D072D3DC6B0}"/>
              </a:ext>
            </a:extLst>
          </p:cNvPr>
          <p:cNvSpPr/>
          <p:nvPr/>
        </p:nvSpPr>
        <p:spPr>
          <a:xfrm rot="5400000" flipH="1">
            <a:off x="1925962" y="5321291"/>
            <a:ext cx="93875" cy="9353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84" name="Forme en L 199">
            <a:extLst>
              <a:ext uri="{FF2B5EF4-FFF2-40B4-BE49-F238E27FC236}">
                <a16:creationId xmlns:a16="http://schemas.microsoft.com/office/drawing/2014/main" id="{92B09F3A-5EE7-7AC2-7521-EB9D08788B65}"/>
              </a:ext>
            </a:extLst>
          </p:cNvPr>
          <p:cNvSpPr/>
          <p:nvPr/>
        </p:nvSpPr>
        <p:spPr>
          <a:xfrm rot="18900000" flipH="1">
            <a:off x="2061187" y="5294791"/>
            <a:ext cx="154552" cy="153990"/>
          </a:xfrm>
          <a:prstGeom prst="corner">
            <a:avLst>
              <a:gd name="adj1" fmla="val 21641"/>
              <a:gd name="adj2" fmla="val 20168"/>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86" name="Rectangle : coins arrondis 152">
            <a:extLst>
              <a:ext uri="{FF2B5EF4-FFF2-40B4-BE49-F238E27FC236}">
                <a16:creationId xmlns:a16="http://schemas.microsoft.com/office/drawing/2014/main" id="{4BF812B4-EF5D-102B-3EF9-0AC01C2D9B8F}"/>
              </a:ext>
            </a:extLst>
          </p:cNvPr>
          <p:cNvSpPr/>
          <p:nvPr/>
        </p:nvSpPr>
        <p:spPr>
          <a:xfrm rot="5400000" flipH="1">
            <a:off x="1778212" y="5321291"/>
            <a:ext cx="93875" cy="9353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87" name="Rectangle : coins arrondis 152">
            <a:extLst>
              <a:ext uri="{FF2B5EF4-FFF2-40B4-BE49-F238E27FC236}">
                <a16:creationId xmlns:a16="http://schemas.microsoft.com/office/drawing/2014/main" id="{1F19CD48-C86B-52DE-E092-47FFD42DC120}"/>
              </a:ext>
            </a:extLst>
          </p:cNvPr>
          <p:cNvSpPr/>
          <p:nvPr/>
        </p:nvSpPr>
        <p:spPr>
          <a:xfrm rot="5400000" flipH="1">
            <a:off x="1778212" y="5168892"/>
            <a:ext cx="93875" cy="9353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88" name="Rectangle : coins arrondis 152">
            <a:extLst>
              <a:ext uri="{FF2B5EF4-FFF2-40B4-BE49-F238E27FC236}">
                <a16:creationId xmlns:a16="http://schemas.microsoft.com/office/drawing/2014/main" id="{B8A3B124-C541-11C8-D742-A7A73FFBC506}"/>
              </a:ext>
            </a:extLst>
          </p:cNvPr>
          <p:cNvSpPr/>
          <p:nvPr/>
        </p:nvSpPr>
        <p:spPr>
          <a:xfrm rot="5400000" flipH="1">
            <a:off x="1778212" y="5016493"/>
            <a:ext cx="93875" cy="9353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89" name="Rectangle : coins arrondis 152">
            <a:extLst>
              <a:ext uri="{FF2B5EF4-FFF2-40B4-BE49-F238E27FC236}">
                <a16:creationId xmlns:a16="http://schemas.microsoft.com/office/drawing/2014/main" id="{9AC6AC08-B1AB-EF7C-C294-F9ACC5BC9D50}"/>
              </a:ext>
            </a:extLst>
          </p:cNvPr>
          <p:cNvSpPr/>
          <p:nvPr/>
        </p:nvSpPr>
        <p:spPr>
          <a:xfrm rot="5400000" flipH="1">
            <a:off x="1778212" y="4864094"/>
            <a:ext cx="93875" cy="9353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90" name="Rectangle : coins arrondis 152">
            <a:extLst>
              <a:ext uri="{FF2B5EF4-FFF2-40B4-BE49-F238E27FC236}">
                <a16:creationId xmlns:a16="http://schemas.microsoft.com/office/drawing/2014/main" id="{48087350-1472-58D9-ABBD-2F1738B3B022}"/>
              </a:ext>
            </a:extLst>
          </p:cNvPr>
          <p:cNvSpPr/>
          <p:nvPr/>
        </p:nvSpPr>
        <p:spPr>
          <a:xfrm rot="5400000" flipH="1">
            <a:off x="1778212" y="4711695"/>
            <a:ext cx="93875" cy="9353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91" name="Rectangle : coins arrondis 152">
            <a:extLst>
              <a:ext uri="{FF2B5EF4-FFF2-40B4-BE49-F238E27FC236}">
                <a16:creationId xmlns:a16="http://schemas.microsoft.com/office/drawing/2014/main" id="{E757F87B-DC3F-EEB8-72A6-07ED5993F2AF}"/>
              </a:ext>
            </a:extLst>
          </p:cNvPr>
          <p:cNvSpPr/>
          <p:nvPr/>
        </p:nvSpPr>
        <p:spPr>
          <a:xfrm rot="5400000" flipH="1">
            <a:off x="1778212" y="4559296"/>
            <a:ext cx="93875" cy="9353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92" name="Rectangle : coins arrondis 152">
            <a:extLst>
              <a:ext uri="{FF2B5EF4-FFF2-40B4-BE49-F238E27FC236}">
                <a16:creationId xmlns:a16="http://schemas.microsoft.com/office/drawing/2014/main" id="{413DF777-9DCC-B667-A4EF-7013D044C1F1}"/>
              </a:ext>
            </a:extLst>
          </p:cNvPr>
          <p:cNvSpPr/>
          <p:nvPr/>
        </p:nvSpPr>
        <p:spPr>
          <a:xfrm rot="5400000" flipH="1">
            <a:off x="1778212" y="4406900"/>
            <a:ext cx="93875" cy="9353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pic>
        <p:nvPicPr>
          <p:cNvPr id="118" name="Picture 117">
            <a:extLst>
              <a:ext uri="{FF2B5EF4-FFF2-40B4-BE49-F238E27FC236}">
                <a16:creationId xmlns:a16="http://schemas.microsoft.com/office/drawing/2014/main" id="{BEB418BA-2698-5337-8E83-198DF00AE09B}"/>
              </a:ext>
            </a:extLst>
          </p:cNvPr>
          <p:cNvPicPr>
            <a:picLocks noChangeAspect="1"/>
          </p:cNvPicPr>
          <p:nvPr/>
        </p:nvPicPr>
        <p:blipFill>
          <a:blip r:embed="rId52"/>
          <a:stretch>
            <a:fillRect/>
          </a:stretch>
        </p:blipFill>
        <p:spPr>
          <a:xfrm>
            <a:off x="9193719" y="4431211"/>
            <a:ext cx="2684625" cy="1134169"/>
          </a:xfrm>
          <a:prstGeom prst="rect">
            <a:avLst/>
          </a:prstGeom>
          <a:ln w="38100" cap="sq">
            <a:solidFill>
              <a:srgbClr val="006ED5"/>
            </a:solidFill>
            <a:prstDash val="solid"/>
            <a:miter lim="800000"/>
          </a:ln>
          <a:effectLst>
            <a:outerShdw blurRad="50800" dist="38100" dir="2700000" algn="tl" rotWithShape="0">
              <a:srgbClr val="000000">
                <a:alpha val="43000"/>
              </a:srgbClr>
            </a:outerShdw>
          </a:effectLst>
        </p:spPr>
      </p:pic>
      <p:grpSp>
        <p:nvGrpSpPr>
          <p:cNvPr id="295" name="Group 294">
            <a:extLst>
              <a:ext uri="{FF2B5EF4-FFF2-40B4-BE49-F238E27FC236}">
                <a16:creationId xmlns:a16="http://schemas.microsoft.com/office/drawing/2014/main" id="{A9561ADE-A466-1BCC-F00A-F674FBCDB349}"/>
              </a:ext>
            </a:extLst>
          </p:cNvPr>
          <p:cNvGrpSpPr/>
          <p:nvPr/>
        </p:nvGrpSpPr>
        <p:grpSpPr>
          <a:xfrm>
            <a:off x="6766847" y="4734278"/>
            <a:ext cx="543484" cy="154552"/>
            <a:chOff x="7335260" y="2036040"/>
            <a:chExt cx="543484" cy="154552"/>
          </a:xfrm>
        </p:grpSpPr>
        <p:grpSp>
          <p:nvGrpSpPr>
            <p:cNvPr id="296" name="Groupe 92">
              <a:extLst>
                <a:ext uri="{FF2B5EF4-FFF2-40B4-BE49-F238E27FC236}">
                  <a16:creationId xmlns:a16="http://schemas.microsoft.com/office/drawing/2014/main" id="{AE3D9E53-1D60-4EB8-B6D5-A42E0E7BE8CC}"/>
                </a:ext>
              </a:extLst>
            </p:cNvPr>
            <p:cNvGrpSpPr/>
            <p:nvPr>
              <p:custDataLst>
                <p:tags r:id="rId30"/>
              </p:custDataLst>
            </p:nvPr>
          </p:nvGrpSpPr>
          <p:grpSpPr>
            <a:xfrm rot="16200000">
              <a:off x="7408900" y="1998625"/>
              <a:ext cx="93886" cy="241166"/>
              <a:chOff x="7840271" y="2416521"/>
              <a:chExt cx="70414" cy="180874"/>
            </a:xfrm>
          </p:grpSpPr>
          <p:sp>
            <p:nvSpPr>
              <p:cNvPr id="298" name="Rectangle : coins arrondis 89">
                <a:extLst>
                  <a:ext uri="{FF2B5EF4-FFF2-40B4-BE49-F238E27FC236}">
                    <a16:creationId xmlns:a16="http://schemas.microsoft.com/office/drawing/2014/main" id="{3BA357DB-C7C5-BB7E-40EE-3B8409D640B9}"/>
                  </a:ext>
                </a:extLst>
              </p:cNvPr>
              <p:cNvSpPr/>
              <p:nvPr/>
            </p:nvSpPr>
            <p:spPr>
              <a:xfrm>
                <a:off x="7840271" y="2416521"/>
                <a:ext cx="70406" cy="704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300" name="Rectangle : coins arrondis 91">
                <a:extLst>
                  <a:ext uri="{FF2B5EF4-FFF2-40B4-BE49-F238E27FC236}">
                    <a16:creationId xmlns:a16="http://schemas.microsoft.com/office/drawing/2014/main" id="{6C6BC5D3-7D4C-5F52-4671-B9FC82AB0350}"/>
                  </a:ext>
                </a:extLst>
              </p:cNvPr>
              <p:cNvSpPr/>
              <p:nvPr/>
            </p:nvSpPr>
            <p:spPr>
              <a:xfrm>
                <a:off x="7840279" y="2526989"/>
                <a:ext cx="70406" cy="704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grpSp>
        <p:sp>
          <p:nvSpPr>
            <p:cNvPr id="297" name="Forme en L 199">
              <a:extLst>
                <a:ext uri="{FF2B5EF4-FFF2-40B4-BE49-F238E27FC236}">
                  <a16:creationId xmlns:a16="http://schemas.microsoft.com/office/drawing/2014/main" id="{F1BEE86F-01C6-15F8-1CE2-176949C63DD2}"/>
                </a:ext>
              </a:extLst>
            </p:cNvPr>
            <p:cNvSpPr/>
            <p:nvPr/>
          </p:nvSpPr>
          <p:spPr>
            <a:xfrm rot="13482135">
              <a:off x="7724192" y="2036040"/>
              <a:ext cx="154552" cy="154552"/>
            </a:xfrm>
            <a:prstGeom prst="corner">
              <a:avLst>
                <a:gd name="adj1" fmla="val 21641"/>
                <a:gd name="adj2" fmla="val 20168"/>
              </a:avLst>
            </a:prstGeom>
            <a:solidFill>
              <a:srgbClr val="BFBFBF"/>
            </a:solidFill>
            <a:ln w="28575">
              <a:solidFill>
                <a:srgbClr val="BFBF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grpSp>
      <p:grpSp>
        <p:nvGrpSpPr>
          <p:cNvPr id="304" name="Groupe 60">
            <a:extLst>
              <a:ext uri="{FF2B5EF4-FFF2-40B4-BE49-F238E27FC236}">
                <a16:creationId xmlns:a16="http://schemas.microsoft.com/office/drawing/2014/main" id="{5CAA267B-BD31-45A6-F707-1D6CA99D4D12}"/>
              </a:ext>
            </a:extLst>
          </p:cNvPr>
          <p:cNvGrpSpPr/>
          <p:nvPr>
            <p:custDataLst>
              <p:tags r:id="rId23"/>
            </p:custDataLst>
          </p:nvPr>
        </p:nvGrpSpPr>
        <p:grpSpPr>
          <a:xfrm rot="15787976">
            <a:off x="5858897" y="4785715"/>
            <a:ext cx="1440407" cy="1271617"/>
            <a:chOff x="5902324" y="3258621"/>
            <a:chExt cx="663592" cy="646874"/>
          </a:xfrm>
        </p:grpSpPr>
        <p:pic>
          <p:nvPicPr>
            <p:cNvPr id="305" name="Graphique 58" descr="Tag avec un remplissage uni">
              <a:extLst>
                <a:ext uri="{FF2B5EF4-FFF2-40B4-BE49-F238E27FC236}">
                  <a16:creationId xmlns:a16="http://schemas.microsoft.com/office/drawing/2014/main" id="{BAE85658-BF6C-C2A9-BCB8-4B3AEFDCE3FD}"/>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rot="16200000" flipV="1">
              <a:off x="5902324" y="3258621"/>
              <a:ext cx="646874" cy="646874"/>
            </a:xfrm>
            <a:prstGeom prst="rect">
              <a:avLst/>
            </a:prstGeom>
          </p:spPr>
        </p:pic>
        <p:sp>
          <p:nvSpPr>
            <p:cNvPr id="306" name="ZoneTexte 59">
              <a:extLst>
                <a:ext uri="{FF2B5EF4-FFF2-40B4-BE49-F238E27FC236}">
                  <a16:creationId xmlns:a16="http://schemas.microsoft.com/office/drawing/2014/main" id="{986DB3AB-AD38-EC60-D428-62636D7539AB}"/>
                </a:ext>
              </a:extLst>
            </p:cNvPr>
            <p:cNvSpPr txBox="1"/>
            <p:nvPr/>
          </p:nvSpPr>
          <p:spPr>
            <a:xfrm rot="2624420">
              <a:off x="5958556" y="3520301"/>
              <a:ext cx="607360" cy="21919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fr-CA" sz="1100" b="0" i="0" u="none" strike="noStrike" kern="0" cap="none" spc="0" normalizeH="0" baseline="0" noProof="0">
                  <a:ln>
                    <a:noFill/>
                  </a:ln>
                  <a:solidFill>
                    <a:srgbClr val="13395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rPr>
                <a:t>ESRI REST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fr-CA" sz="1100" b="0" i="0" u="none" strike="noStrike" kern="0" cap="none" spc="0" normalizeH="0" baseline="0" noProof="0">
                  <a:ln>
                    <a:noFill/>
                  </a:ln>
                  <a:solidFill>
                    <a:srgbClr val="13395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rPr>
                <a:t>OGC WMS</a:t>
              </a:r>
              <a:endParaRPr kumimoji="0" lang="en-CA" sz="1100" b="0" i="0" u="none" strike="noStrike" kern="0" cap="none" spc="0" normalizeH="0" baseline="0" noProof="0">
                <a:ln>
                  <a:noFill/>
                </a:ln>
                <a:solidFill>
                  <a:srgbClr val="13395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endParaRPr>
            </a:p>
          </p:txBody>
        </p:sp>
      </p:grpSp>
      <p:pic>
        <p:nvPicPr>
          <p:cNvPr id="74" name="Graphique 74" descr="Laptop avec un remplissage uni">
            <a:extLst>
              <a:ext uri="{FF2B5EF4-FFF2-40B4-BE49-F238E27FC236}">
                <a16:creationId xmlns:a16="http://schemas.microsoft.com/office/drawing/2014/main" id="{04631BE3-B878-2BB3-49FD-29542B339CFD}"/>
              </a:ext>
            </a:extLst>
          </p:cNvPr>
          <p:cNvPicPr>
            <a:picLocks noChangeAspect="1"/>
          </p:cNvPicPr>
          <p:nvPr>
            <p:custDataLst>
              <p:tags r:id="rId24"/>
            </p:custDataLst>
          </p:nvPr>
        </p:nvPicPr>
        <p:blipFill>
          <a:blip r:embed="rId53">
            <a:extLst>
              <a:ext uri="{96DAC541-7B7A-43D3-8B79-37D633B846F1}">
                <asvg:svgBlip xmlns:asvg="http://schemas.microsoft.com/office/drawing/2016/SVG/main" r:embed="rId54"/>
              </a:ext>
            </a:extLst>
          </a:blip>
          <a:stretch>
            <a:fillRect/>
          </a:stretch>
        </p:blipFill>
        <p:spPr>
          <a:xfrm>
            <a:off x="1107206" y="3195214"/>
            <a:ext cx="1382340" cy="1382340"/>
          </a:xfrm>
          <a:prstGeom prst="rect">
            <a:avLst/>
          </a:prstGeom>
        </p:spPr>
      </p:pic>
      <p:grpSp>
        <p:nvGrpSpPr>
          <p:cNvPr id="207" name="Groupe 60">
            <a:extLst>
              <a:ext uri="{FF2B5EF4-FFF2-40B4-BE49-F238E27FC236}">
                <a16:creationId xmlns:a16="http://schemas.microsoft.com/office/drawing/2014/main" id="{218E9DD5-27F8-BB7E-9939-702DCB0E03C6}"/>
              </a:ext>
            </a:extLst>
          </p:cNvPr>
          <p:cNvGrpSpPr/>
          <p:nvPr>
            <p:custDataLst>
              <p:tags r:id="rId25"/>
            </p:custDataLst>
          </p:nvPr>
        </p:nvGrpSpPr>
        <p:grpSpPr>
          <a:xfrm rot="18949902">
            <a:off x="5610498" y="2493550"/>
            <a:ext cx="1489984" cy="1455573"/>
            <a:chOff x="5426359" y="2782653"/>
            <a:chExt cx="1122840" cy="1122840"/>
          </a:xfrm>
        </p:grpSpPr>
        <p:pic>
          <p:nvPicPr>
            <p:cNvPr id="208" name="Graphique 58" descr="Tag avec un remplissage uni">
              <a:extLst>
                <a:ext uri="{FF2B5EF4-FFF2-40B4-BE49-F238E27FC236}">
                  <a16:creationId xmlns:a16="http://schemas.microsoft.com/office/drawing/2014/main" id="{C3F9B405-1982-CA2E-EE05-ECD3D10DFE0F}"/>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rot="16200000" flipV="1">
              <a:off x="5426359" y="2782653"/>
              <a:ext cx="1122840" cy="1122840"/>
            </a:xfrm>
            <a:prstGeom prst="rect">
              <a:avLst/>
            </a:prstGeom>
          </p:spPr>
        </p:pic>
        <p:sp>
          <p:nvSpPr>
            <p:cNvPr id="209" name="ZoneTexte 59">
              <a:extLst>
                <a:ext uri="{FF2B5EF4-FFF2-40B4-BE49-F238E27FC236}">
                  <a16:creationId xmlns:a16="http://schemas.microsoft.com/office/drawing/2014/main" id="{B4764530-14CE-2CC2-9747-7B5035903DE8}"/>
                </a:ext>
              </a:extLst>
            </p:cNvPr>
            <p:cNvSpPr txBox="1"/>
            <p:nvPr/>
          </p:nvSpPr>
          <p:spPr>
            <a:xfrm rot="2695348">
              <a:off x="5536266" y="3254143"/>
              <a:ext cx="927322" cy="22188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CA" sz="1200" b="0" i="0" u="none" strike="noStrike" kern="0" cap="none" spc="0" normalizeH="0" baseline="0" noProof="0">
                  <a:ln>
                    <a:noFill/>
                  </a:ln>
                  <a:solidFill>
                    <a:srgbClr val="13395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rPr>
                <a:t>Harvester</a:t>
              </a:r>
            </a:p>
          </p:txBody>
        </p:sp>
      </p:grpSp>
      <p:grpSp>
        <p:nvGrpSpPr>
          <p:cNvPr id="23" name="Group 22">
            <a:extLst>
              <a:ext uri="{FF2B5EF4-FFF2-40B4-BE49-F238E27FC236}">
                <a16:creationId xmlns:a16="http://schemas.microsoft.com/office/drawing/2014/main" id="{35C662A2-D99E-1C2A-FA81-9F32A7CEE80D}"/>
              </a:ext>
            </a:extLst>
          </p:cNvPr>
          <p:cNvGrpSpPr/>
          <p:nvPr/>
        </p:nvGrpSpPr>
        <p:grpSpPr>
          <a:xfrm>
            <a:off x="8651214" y="976654"/>
            <a:ext cx="1321155" cy="307777"/>
            <a:chOff x="8569153" y="1130266"/>
            <a:chExt cx="1321155" cy="307777"/>
          </a:xfrm>
        </p:grpSpPr>
        <p:sp>
          <p:nvSpPr>
            <p:cNvPr id="13" name="Rectangle: Rounded Corners 12">
              <a:extLst>
                <a:ext uri="{FF2B5EF4-FFF2-40B4-BE49-F238E27FC236}">
                  <a16:creationId xmlns:a16="http://schemas.microsoft.com/office/drawing/2014/main" id="{5BDD203A-27AA-1B25-E8DA-8114FA8EC9F3}"/>
                </a:ext>
              </a:extLst>
            </p:cNvPr>
            <p:cNvSpPr/>
            <p:nvPr/>
          </p:nvSpPr>
          <p:spPr>
            <a:xfrm>
              <a:off x="8569153" y="1187502"/>
              <a:ext cx="1300806" cy="227095"/>
            </a:xfrm>
            <a:prstGeom prst="roundRect">
              <a:avLst/>
            </a:prstGeom>
            <a:gradFill rotWithShape="1">
              <a:gsLst>
                <a:gs pos="0">
                  <a:srgbClr val="00AFFA">
                    <a:satMod val="103000"/>
                    <a:lumMod val="102000"/>
                    <a:tint val="94000"/>
                  </a:srgbClr>
                </a:gs>
                <a:gs pos="50000">
                  <a:srgbClr val="00AFFA">
                    <a:satMod val="110000"/>
                    <a:lumMod val="100000"/>
                    <a:shade val="100000"/>
                  </a:srgbClr>
                </a:gs>
                <a:gs pos="100000">
                  <a:srgbClr val="00AFFA">
                    <a:lumMod val="99000"/>
                    <a:satMod val="120000"/>
                    <a:shade val="78000"/>
                  </a:srgbClr>
                </a:gs>
              </a:gsLst>
              <a:lin ang="5400000" scaled="0"/>
            </a:gradFill>
            <a:ln w="6350" cap="flat" cmpd="sng" algn="ctr">
              <a:solidFill>
                <a:srgbClr val="00AF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Open Sans"/>
                <a:ea typeface="+mn-ea"/>
                <a:cs typeface="+mn-cs"/>
              </a:endParaRPr>
            </a:p>
          </p:txBody>
        </p:sp>
        <p:sp>
          <p:nvSpPr>
            <p:cNvPr id="187" name="TextBox 186">
              <a:extLst>
                <a:ext uri="{FF2B5EF4-FFF2-40B4-BE49-F238E27FC236}">
                  <a16:creationId xmlns:a16="http://schemas.microsoft.com/office/drawing/2014/main" id="{F839B7DB-5543-1419-CFDB-13F81D90FBCE}"/>
                </a:ext>
              </a:extLst>
            </p:cNvPr>
            <p:cNvSpPr txBox="1"/>
            <p:nvPr/>
          </p:nvSpPr>
          <p:spPr>
            <a:xfrm>
              <a:off x="8647286" y="1130266"/>
              <a:ext cx="124302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gcgeo.gc.ca</a:t>
              </a:r>
            </a:p>
          </p:txBody>
        </p:sp>
      </p:grpSp>
      <p:grpSp>
        <p:nvGrpSpPr>
          <p:cNvPr id="25" name="Group 24">
            <a:extLst>
              <a:ext uri="{FF2B5EF4-FFF2-40B4-BE49-F238E27FC236}">
                <a16:creationId xmlns:a16="http://schemas.microsoft.com/office/drawing/2014/main" id="{5EC743A9-B75E-5991-9935-30BDD2B50C0D}"/>
              </a:ext>
            </a:extLst>
          </p:cNvPr>
          <p:cNvGrpSpPr/>
          <p:nvPr/>
        </p:nvGrpSpPr>
        <p:grpSpPr>
          <a:xfrm>
            <a:off x="9419452" y="2064748"/>
            <a:ext cx="1564084" cy="307777"/>
            <a:chOff x="9355656" y="2221143"/>
            <a:chExt cx="1564084" cy="307777"/>
          </a:xfrm>
        </p:grpSpPr>
        <p:sp>
          <p:nvSpPr>
            <p:cNvPr id="14" name="Rectangle: Rounded Corners 13">
              <a:extLst>
                <a:ext uri="{FF2B5EF4-FFF2-40B4-BE49-F238E27FC236}">
                  <a16:creationId xmlns:a16="http://schemas.microsoft.com/office/drawing/2014/main" id="{15C0AD23-68AB-FEB1-8111-37B85CBA2EEC}"/>
                </a:ext>
              </a:extLst>
            </p:cNvPr>
            <p:cNvSpPr/>
            <p:nvPr/>
          </p:nvSpPr>
          <p:spPr>
            <a:xfrm>
              <a:off x="9393041" y="2265843"/>
              <a:ext cx="1452168" cy="227095"/>
            </a:xfrm>
            <a:prstGeom prst="roundRect">
              <a:avLst/>
            </a:prstGeom>
            <a:gradFill rotWithShape="1">
              <a:gsLst>
                <a:gs pos="0">
                  <a:srgbClr val="0099EE">
                    <a:satMod val="103000"/>
                    <a:lumMod val="102000"/>
                    <a:tint val="94000"/>
                  </a:srgbClr>
                </a:gs>
                <a:gs pos="50000">
                  <a:srgbClr val="0099EE">
                    <a:satMod val="110000"/>
                    <a:lumMod val="100000"/>
                    <a:shade val="100000"/>
                  </a:srgbClr>
                </a:gs>
                <a:gs pos="100000">
                  <a:srgbClr val="0099EE">
                    <a:lumMod val="99000"/>
                    <a:satMod val="120000"/>
                    <a:shade val="78000"/>
                  </a:srgbClr>
                </a:gs>
              </a:gsLst>
              <a:lin ang="5400000" scaled="0"/>
            </a:gradFill>
            <a:ln w="6350" cap="flat" cmpd="sng" algn="ctr">
              <a:solidFill>
                <a:srgbClr val="0099E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Open Sans"/>
                <a:ea typeface="+mn-ea"/>
                <a:cs typeface="+mn-cs"/>
              </a:endParaRPr>
            </a:p>
          </p:txBody>
        </p:sp>
        <p:sp>
          <p:nvSpPr>
            <p:cNvPr id="262" name="TextBox 261">
              <a:extLst>
                <a:ext uri="{FF2B5EF4-FFF2-40B4-BE49-F238E27FC236}">
                  <a16:creationId xmlns:a16="http://schemas.microsoft.com/office/drawing/2014/main" id="{BAAE31BB-ED53-D443-E754-B043B02CCFB7}"/>
                </a:ext>
              </a:extLst>
            </p:cNvPr>
            <p:cNvSpPr txBox="1"/>
            <p:nvPr/>
          </p:nvSpPr>
          <p:spPr>
            <a:xfrm>
              <a:off x="9355656" y="2221143"/>
              <a:ext cx="15640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open.canada.ca</a:t>
              </a:r>
            </a:p>
          </p:txBody>
        </p:sp>
      </p:grpSp>
      <p:grpSp>
        <p:nvGrpSpPr>
          <p:cNvPr id="26" name="Group 25">
            <a:extLst>
              <a:ext uri="{FF2B5EF4-FFF2-40B4-BE49-F238E27FC236}">
                <a16:creationId xmlns:a16="http://schemas.microsoft.com/office/drawing/2014/main" id="{EB8A17A3-1739-45E0-2D23-027D0CAAF895}"/>
              </a:ext>
            </a:extLst>
          </p:cNvPr>
          <p:cNvGrpSpPr/>
          <p:nvPr/>
        </p:nvGrpSpPr>
        <p:grpSpPr>
          <a:xfrm>
            <a:off x="9673106" y="3152252"/>
            <a:ext cx="2031988" cy="307777"/>
            <a:chOff x="9565543" y="3354365"/>
            <a:chExt cx="2031988" cy="307777"/>
          </a:xfrm>
        </p:grpSpPr>
        <p:sp>
          <p:nvSpPr>
            <p:cNvPr id="15" name="Rectangle: Rounded Corners 14">
              <a:extLst>
                <a:ext uri="{FF2B5EF4-FFF2-40B4-BE49-F238E27FC236}">
                  <a16:creationId xmlns:a16="http://schemas.microsoft.com/office/drawing/2014/main" id="{B9DE3B19-41F0-4007-4135-F176B93155F3}"/>
                </a:ext>
              </a:extLst>
            </p:cNvPr>
            <p:cNvSpPr/>
            <p:nvPr/>
          </p:nvSpPr>
          <p:spPr>
            <a:xfrm>
              <a:off x="9593758" y="3402343"/>
              <a:ext cx="1896144" cy="227095"/>
            </a:xfrm>
            <a:prstGeom prst="roundRect">
              <a:avLst/>
            </a:prstGeom>
            <a:gradFill rotWithShape="1">
              <a:gsLst>
                <a:gs pos="0">
                  <a:srgbClr val="007EE6">
                    <a:satMod val="103000"/>
                    <a:lumMod val="102000"/>
                    <a:tint val="94000"/>
                  </a:srgbClr>
                </a:gs>
                <a:gs pos="50000">
                  <a:srgbClr val="007EE6">
                    <a:satMod val="110000"/>
                    <a:lumMod val="100000"/>
                    <a:shade val="100000"/>
                  </a:srgbClr>
                </a:gs>
                <a:gs pos="100000">
                  <a:srgbClr val="007EE6">
                    <a:lumMod val="99000"/>
                    <a:satMod val="120000"/>
                    <a:shade val="78000"/>
                  </a:srgbClr>
                </a:gs>
              </a:gsLst>
              <a:lin ang="5400000" scaled="0"/>
            </a:gradFill>
            <a:ln w="6350" cap="flat" cmpd="sng" algn="ctr">
              <a:solidFill>
                <a:srgbClr val="007EE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Open Sans"/>
                <a:ea typeface="+mn-ea"/>
                <a:cs typeface="+mn-cs"/>
              </a:endParaRPr>
            </a:p>
          </p:txBody>
        </p:sp>
        <p:sp>
          <p:nvSpPr>
            <p:cNvPr id="264" name="TextBox 263">
              <a:extLst>
                <a:ext uri="{FF2B5EF4-FFF2-40B4-BE49-F238E27FC236}">
                  <a16:creationId xmlns:a16="http://schemas.microsoft.com/office/drawing/2014/main" id="{2FDE90C0-161F-57ED-AB66-34A3CC9DC562}"/>
                </a:ext>
              </a:extLst>
            </p:cNvPr>
            <p:cNvSpPr txBox="1"/>
            <p:nvPr/>
          </p:nvSpPr>
          <p:spPr>
            <a:xfrm>
              <a:off x="9565543" y="3354365"/>
              <a:ext cx="20319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osdp-pdso.canada.ca</a:t>
              </a:r>
            </a:p>
          </p:txBody>
        </p:sp>
      </p:grpSp>
      <p:grpSp>
        <p:nvGrpSpPr>
          <p:cNvPr id="27" name="Group 26">
            <a:extLst>
              <a:ext uri="{FF2B5EF4-FFF2-40B4-BE49-F238E27FC236}">
                <a16:creationId xmlns:a16="http://schemas.microsoft.com/office/drawing/2014/main" id="{91BFB809-286C-BC58-2F4A-3569F6D2AB63}"/>
              </a:ext>
            </a:extLst>
          </p:cNvPr>
          <p:cNvGrpSpPr/>
          <p:nvPr/>
        </p:nvGrpSpPr>
        <p:grpSpPr>
          <a:xfrm>
            <a:off x="10813214" y="4229388"/>
            <a:ext cx="1182675" cy="307777"/>
            <a:chOff x="10943169" y="4408353"/>
            <a:chExt cx="1182675" cy="307777"/>
          </a:xfrm>
        </p:grpSpPr>
        <p:sp>
          <p:nvSpPr>
            <p:cNvPr id="21" name="Rectangle: Rounded Corners 20">
              <a:extLst>
                <a:ext uri="{FF2B5EF4-FFF2-40B4-BE49-F238E27FC236}">
                  <a16:creationId xmlns:a16="http://schemas.microsoft.com/office/drawing/2014/main" id="{F1D5B71E-93E0-E865-E623-88BED0314B00}"/>
                </a:ext>
              </a:extLst>
            </p:cNvPr>
            <p:cNvSpPr/>
            <p:nvPr/>
          </p:nvSpPr>
          <p:spPr>
            <a:xfrm>
              <a:off x="10943169" y="4465927"/>
              <a:ext cx="1182675" cy="227095"/>
            </a:xfrm>
            <a:prstGeom prst="roundRect">
              <a:avLst/>
            </a:prstGeom>
            <a:gradFill rotWithShape="1">
              <a:gsLst>
                <a:gs pos="0">
                  <a:srgbClr val="0073D2">
                    <a:satMod val="103000"/>
                    <a:lumMod val="102000"/>
                    <a:tint val="94000"/>
                  </a:srgbClr>
                </a:gs>
                <a:gs pos="50000">
                  <a:srgbClr val="0073D2">
                    <a:satMod val="110000"/>
                    <a:lumMod val="100000"/>
                    <a:shade val="100000"/>
                  </a:srgbClr>
                </a:gs>
                <a:gs pos="100000">
                  <a:srgbClr val="0073D2">
                    <a:lumMod val="99000"/>
                    <a:satMod val="120000"/>
                    <a:shade val="78000"/>
                  </a:srgbClr>
                </a:gs>
              </a:gsLst>
              <a:lin ang="5400000" scaled="0"/>
            </a:gradFill>
            <a:ln w="6350" cap="flat" cmpd="sng" algn="ctr">
              <a:solidFill>
                <a:srgbClr val="0073D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Open Sans"/>
                <a:ea typeface="+mn-ea"/>
                <a:cs typeface="+mn-cs"/>
              </a:endParaRPr>
            </a:p>
          </p:txBody>
        </p:sp>
        <p:sp>
          <p:nvSpPr>
            <p:cNvPr id="263" name="TextBox 262">
              <a:extLst>
                <a:ext uri="{FF2B5EF4-FFF2-40B4-BE49-F238E27FC236}">
                  <a16:creationId xmlns:a16="http://schemas.microsoft.com/office/drawing/2014/main" id="{14EB1EF8-C424-DCA5-28B9-23C6E07B2175}"/>
                </a:ext>
              </a:extLst>
            </p:cNvPr>
            <p:cNvSpPr txBox="1"/>
            <p:nvPr/>
          </p:nvSpPr>
          <p:spPr>
            <a:xfrm>
              <a:off x="11190556" y="4408353"/>
              <a:ext cx="74863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geo.ca</a:t>
              </a:r>
            </a:p>
          </p:txBody>
        </p:sp>
      </p:grpSp>
      <p:sp>
        <p:nvSpPr>
          <p:cNvPr id="29" name="TextBox 28">
            <a:extLst>
              <a:ext uri="{FF2B5EF4-FFF2-40B4-BE49-F238E27FC236}">
                <a16:creationId xmlns:a16="http://schemas.microsoft.com/office/drawing/2014/main" id="{52BE5469-9FEA-6150-500F-813F7C9D14B4}"/>
              </a:ext>
            </a:extLst>
          </p:cNvPr>
          <p:cNvSpPr txBox="1"/>
          <p:nvPr/>
        </p:nvSpPr>
        <p:spPr>
          <a:xfrm>
            <a:off x="2566204" y="3381268"/>
            <a:ext cx="38191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a:ln>
                  <a:noFill/>
                </a:ln>
                <a:solidFill>
                  <a:schemeClr val="accent1">
                    <a:lumMod val="60000"/>
                    <a:lumOff val="40000"/>
                  </a:schemeClr>
                </a:solidFill>
                <a:effectLst/>
                <a:uLnTx/>
                <a:uFillTx/>
                <a:latin typeface="Calibri Light" panose="020F0302020204030204" pitchFamily="34" charset="0"/>
                <a:ea typeface="ADLaM Display" panose="02010000000000000000" pitchFamily="2" charset="0"/>
                <a:cs typeface="Calibri Light" panose="020F0302020204030204" pitchFamily="34" charset="0"/>
              </a:rPr>
              <a:t>Data Dissemination Repository</a:t>
            </a:r>
          </a:p>
        </p:txBody>
      </p:sp>
      <p:sp>
        <p:nvSpPr>
          <p:cNvPr id="58" name="Titre 4">
            <a:extLst>
              <a:ext uri="{FF2B5EF4-FFF2-40B4-BE49-F238E27FC236}">
                <a16:creationId xmlns:a16="http://schemas.microsoft.com/office/drawing/2014/main" id="{7109F175-A4BC-3687-1A85-CCCF25690A1D}"/>
              </a:ext>
            </a:extLst>
          </p:cNvPr>
          <p:cNvSpPr>
            <a:spLocks noGrp="1"/>
          </p:cNvSpPr>
          <p:nvPr>
            <p:ph type="title"/>
            <p:custDataLst>
              <p:tags r:id="rId26"/>
            </p:custDataLst>
          </p:nvPr>
        </p:nvSpPr>
        <p:spPr>
          <a:xfrm>
            <a:off x="80291" y="15881"/>
            <a:ext cx="5240327" cy="901080"/>
          </a:xfrm>
        </p:spPr>
        <p:txBody>
          <a:bodyPr>
            <a:normAutofit/>
          </a:bodyPr>
          <a:lstStyle/>
          <a:p>
            <a:r>
              <a:rPr lang="en-CA" sz="3600">
                <a:solidFill>
                  <a:schemeClr val="bg1"/>
                </a:solidFill>
                <a:latin typeface="Calibri Light" panose="020F0302020204030204" pitchFamily="34" charset="0"/>
                <a:cs typeface="Calibri Light" panose="020F0302020204030204" pitchFamily="34" charset="0"/>
              </a:rPr>
              <a:t>Current publishing process</a:t>
            </a:r>
          </a:p>
        </p:txBody>
      </p:sp>
      <p:grpSp>
        <p:nvGrpSpPr>
          <p:cNvPr id="2" name="Groupe 8">
            <a:extLst>
              <a:ext uri="{FF2B5EF4-FFF2-40B4-BE49-F238E27FC236}">
                <a16:creationId xmlns:a16="http://schemas.microsoft.com/office/drawing/2014/main" id="{8F6E55E0-C285-5DAD-26A1-0298A7EA0100}"/>
              </a:ext>
            </a:extLst>
          </p:cNvPr>
          <p:cNvGrpSpPr/>
          <p:nvPr>
            <p:custDataLst>
              <p:tags r:id="rId27"/>
            </p:custDataLst>
          </p:nvPr>
        </p:nvGrpSpPr>
        <p:grpSpPr>
          <a:xfrm rot="16200000">
            <a:off x="6922799" y="2705206"/>
            <a:ext cx="854883" cy="854883"/>
            <a:chOff x="5899894" y="1342382"/>
            <a:chExt cx="784469" cy="784469"/>
          </a:xfrm>
          <a:solidFill>
            <a:schemeClr val="bg1">
              <a:lumMod val="75000"/>
            </a:schemeClr>
          </a:solidFill>
        </p:grpSpPr>
        <p:pic>
          <p:nvPicPr>
            <p:cNvPr id="3" name="Graphique 9" descr="Single gear avec un remplissage uni">
              <a:extLst>
                <a:ext uri="{FF2B5EF4-FFF2-40B4-BE49-F238E27FC236}">
                  <a16:creationId xmlns:a16="http://schemas.microsoft.com/office/drawing/2014/main" id="{9FFBE0A4-DF84-BBBC-DB6A-49A9E1080171}"/>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6096523" y="1511477"/>
              <a:ext cx="419349" cy="419349"/>
            </a:xfrm>
            <a:prstGeom prst="rect">
              <a:avLst/>
            </a:prstGeom>
          </p:spPr>
        </p:pic>
        <p:pic>
          <p:nvPicPr>
            <p:cNvPr id="4" name="Graphique 10" descr="Arrow circle avec un remplissage uni">
              <a:extLst>
                <a:ext uri="{FF2B5EF4-FFF2-40B4-BE49-F238E27FC236}">
                  <a16:creationId xmlns:a16="http://schemas.microsoft.com/office/drawing/2014/main" id="{A5993583-35CA-5DE7-92B5-C46C761164CA}"/>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5899894" y="1342382"/>
              <a:ext cx="784469" cy="784469"/>
            </a:xfrm>
            <a:prstGeom prst="rect">
              <a:avLst/>
            </a:prstGeom>
          </p:spPr>
        </p:pic>
      </p:grpSp>
      <p:grpSp>
        <p:nvGrpSpPr>
          <p:cNvPr id="5" name="Groupe 60">
            <a:extLst>
              <a:ext uri="{FF2B5EF4-FFF2-40B4-BE49-F238E27FC236}">
                <a16:creationId xmlns:a16="http://schemas.microsoft.com/office/drawing/2014/main" id="{D1BE0C54-65AC-1A1B-79A9-DD487DAA6727}"/>
              </a:ext>
            </a:extLst>
          </p:cNvPr>
          <p:cNvGrpSpPr/>
          <p:nvPr>
            <p:custDataLst>
              <p:tags r:id="rId28"/>
            </p:custDataLst>
          </p:nvPr>
        </p:nvGrpSpPr>
        <p:grpSpPr>
          <a:xfrm rot="6640742">
            <a:off x="10699112" y="568952"/>
            <a:ext cx="1183130" cy="1198086"/>
            <a:chOff x="5426359" y="2782653"/>
            <a:chExt cx="1122840" cy="1122840"/>
          </a:xfrm>
        </p:grpSpPr>
        <p:pic>
          <p:nvPicPr>
            <p:cNvPr id="6" name="Graphique 58" descr="Tag avec un remplissage uni">
              <a:extLst>
                <a:ext uri="{FF2B5EF4-FFF2-40B4-BE49-F238E27FC236}">
                  <a16:creationId xmlns:a16="http://schemas.microsoft.com/office/drawing/2014/main" id="{3348607F-F0FE-775E-7833-20EE4EA8616A}"/>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rot="16200000" flipV="1">
              <a:off x="5426359" y="2782653"/>
              <a:ext cx="1122840" cy="1122840"/>
            </a:xfrm>
            <a:prstGeom prst="rect">
              <a:avLst/>
            </a:prstGeom>
          </p:spPr>
        </p:pic>
        <p:sp>
          <p:nvSpPr>
            <p:cNvPr id="8" name="ZoneTexte 59">
              <a:extLst>
                <a:ext uri="{FF2B5EF4-FFF2-40B4-BE49-F238E27FC236}">
                  <a16:creationId xmlns:a16="http://schemas.microsoft.com/office/drawing/2014/main" id="{66CA2D98-7DF1-4803-609D-F4FE36CC85E6}"/>
                </a:ext>
              </a:extLst>
            </p:cNvPr>
            <p:cNvSpPr txBox="1"/>
            <p:nvPr/>
          </p:nvSpPr>
          <p:spPr>
            <a:xfrm rot="13519772">
              <a:off x="5622120" y="3149030"/>
              <a:ext cx="524898" cy="26288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CA" sz="1200" b="0" i="0" u="none" strike="noStrike" kern="0" cap="none" spc="0" normalizeH="0" baseline="0" noProof="0">
                  <a:ln>
                    <a:noFill/>
                  </a:ln>
                  <a:solidFill>
                    <a:srgbClr val="13395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rPr>
                <a:t>CSW</a:t>
              </a:r>
            </a:p>
          </p:txBody>
        </p:sp>
      </p:grpSp>
      <p:sp>
        <p:nvSpPr>
          <p:cNvPr id="12" name="Rectangle : coins arrondis 89">
            <a:extLst>
              <a:ext uri="{FF2B5EF4-FFF2-40B4-BE49-F238E27FC236}">
                <a16:creationId xmlns:a16="http://schemas.microsoft.com/office/drawing/2014/main" id="{A5418A32-DD45-A2B6-603A-7B94706A29FD}"/>
              </a:ext>
            </a:extLst>
          </p:cNvPr>
          <p:cNvSpPr/>
          <p:nvPr/>
        </p:nvSpPr>
        <p:spPr>
          <a:xfrm rot="16200000">
            <a:off x="7070860" y="4771456"/>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2" name="Rectangle : coins arrondis 90">
            <a:extLst>
              <a:ext uri="{FF2B5EF4-FFF2-40B4-BE49-F238E27FC236}">
                <a16:creationId xmlns:a16="http://schemas.microsoft.com/office/drawing/2014/main" id="{FE3DED80-3F2A-72B6-435C-E74097ABFA76}"/>
              </a:ext>
            </a:extLst>
          </p:cNvPr>
          <p:cNvSpPr/>
          <p:nvPr/>
        </p:nvSpPr>
        <p:spPr>
          <a:xfrm rot="16200000">
            <a:off x="7313748" y="2724116"/>
            <a:ext cx="93875" cy="9387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pic>
        <p:nvPicPr>
          <p:cNvPr id="237" name="Graphique 88" descr="User avec un remplissage uni">
            <a:extLst>
              <a:ext uri="{FF2B5EF4-FFF2-40B4-BE49-F238E27FC236}">
                <a16:creationId xmlns:a16="http://schemas.microsoft.com/office/drawing/2014/main" id="{0537C23A-EDD5-7AD1-42CF-127CE481C9EE}"/>
              </a:ext>
            </a:extLst>
          </p:cNvPr>
          <p:cNvPicPr>
            <a:picLocks noChangeAspect="1"/>
          </p:cNvPicPr>
          <p:nvPr>
            <p:custDataLst>
              <p:tags r:id="rId29"/>
            </p:custDataLst>
          </p:nvPr>
        </p:nvPicPr>
        <p:blipFill>
          <a:blip r:embed="rId55">
            <a:extLst>
              <a:ext uri="{96DAC541-7B7A-43D3-8B79-37D633B846F1}">
                <asvg:svgBlip xmlns:asvg="http://schemas.microsoft.com/office/drawing/2016/SVG/main" r:embed="rId56"/>
              </a:ext>
            </a:extLst>
          </a:blip>
          <a:stretch>
            <a:fillRect/>
          </a:stretch>
        </p:blipFill>
        <p:spPr>
          <a:xfrm>
            <a:off x="822002" y="2910648"/>
            <a:ext cx="867371" cy="867371"/>
          </a:xfrm>
          <a:prstGeom prst="rect">
            <a:avLst/>
          </a:prstGeom>
        </p:spPr>
      </p:pic>
      <p:grpSp>
        <p:nvGrpSpPr>
          <p:cNvPr id="224" name="Group 223">
            <a:extLst>
              <a:ext uri="{FF2B5EF4-FFF2-40B4-BE49-F238E27FC236}">
                <a16:creationId xmlns:a16="http://schemas.microsoft.com/office/drawing/2014/main" id="{7F8A8891-EA8C-DA50-113D-8853F67E79C1}"/>
              </a:ext>
            </a:extLst>
          </p:cNvPr>
          <p:cNvGrpSpPr/>
          <p:nvPr/>
        </p:nvGrpSpPr>
        <p:grpSpPr>
          <a:xfrm>
            <a:off x="11596976" y="112702"/>
            <a:ext cx="440722" cy="422360"/>
            <a:chOff x="624441" y="2438418"/>
            <a:chExt cx="440722" cy="422360"/>
          </a:xfrm>
        </p:grpSpPr>
        <p:sp>
          <p:nvSpPr>
            <p:cNvPr id="227" name="Oval 226">
              <a:extLst>
                <a:ext uri="{FF2B5EF4-FFF2-40B4-BE49-F238E27FC236}">
                  <a16:creationId xmlns:a16="http://schemas.microsoft.com/office/drawing/2014/main" id="{F0EF532B-CC84-BB0E-2D22-7FDDD692FDE9}"/>
                </a:ext>
              </a:extLst>
            </p:cNvPr>
            <p:cNvSpPr/>
            <p:nvPr/>
          </p:nvSpPr>
          <p:spPr>
            <a:xfrm>
              <a:off x="624441" y="2438418"/>
              <a:ext cx="422360" cy="422360"/>
            </a:xfrm>
            <a:prstGeom prst="ellipse">
              <a:avLst/>
            </a:prstGeom>
            <a:gradFill>
              <a:gsLst>
                <a:gs pos="0">
                  <a:srgbClr val="25ACF7"/>
                </a:gs>
                <a:gs pos="50000">
                  <a:srgbClr val="099FF0"/>
                </a:gs>
                <a:gs pos="100000">
                  <a:srgbClr val="0887CE"/>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150" b="1" i="0" u="none" strike="noStrike" kern="1200" cap="none" spc="0" normalizeH="0" baseline="0" noProof="0">
                <a:ln>
                  <a:noFill/>
                </a:ln>
                <a:solidFill>
                  <a:prstClr val="white"/>
                </a:solidFill>
                <a:effectLst/>
                <a:uLnTx/>
                <a:uFillTx/>
                <a:latin typeface="Open Sans"/>
                <a:ea typeface="+mn-ea"/>
                <a:cs typeface="+mn-cs"/>
              </a:endParaRPr>
            </a:p>
          </p:txBody>
        </p:sp>
        <p:sp>
          <p:nvSpPr>
            <p:cNvPr id="228" name="TextBox 227">
              <a:extLst>
                <a:ext uri="{FF2B5EF4-FFF2-40B4-BE49-F238E27FC236}">
                  <a16:creationId xmlns:a16="http://schemas.microsoft.com/office/drawing/2014/main" id="{3C59A7E3-DCF2-98AA-24B3-8DD0D023728A}"/>
                </a:ext>
              </a:extLst>
            </p:cNvPr>
            <p:cNvSpPr txBox="1"/>
            <p:nvPr/>
          </p:nvSpPr>
          <p:spPr>
            <a:xfrm>
              <a:off x="642803" y="2474953"/>
              <a:ext cx="4223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08</a:t>
              </a:r>
              <a:endParaRPr kumimoji="0" lang="en-CA"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710960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70678989-8089-C623-1FC0-0BF02C773080}"/>
              </a:ext>
            </a:extLst>
          </p:cNvPr>
          <p:cNvSpPr>
            <a:spLocks noGrp="1"/>
          </p:cNvSpPr>
          <p:nvPr>
            <p:ph type="body" idx="1"/>
            <p:custDataLst>
              <p:tags r:id="rId1"/>
            </p:custDataLst>
          </p:nvPr>
        </p:nvSpPr>
        <p:spPr>
          <a:xfrm>
            <a:off x="167964" y="838232"/>
            <a:ext cx="11742223" cy="1792608"/>
          </a:xfrm>
        </p:spPr>
        <p:txBody>
          <a:bodyPr>
            <a:normAutofit/>
          </a:bodyPr>
          <a:lstStyle/>
          <a:p>
            <a:pPr marL="495296" indent="-342900">
              <a:lnSpc>
                <a:spcPct val="100000"/>
              </a:lnSpc>
              <a:spcAft>
                <a:spcPts val="100"/>
              </a:spcAft>
              <a:buFont typeface="Arial" panose="020B0604020202020204" pitchFamily="34" charset="0"/>
              <a:buChar char="•"/>
            </a:pPr>
            <a:r>
              <a:rPr lang="en-CA" sz="2000">
                <a:solidFill>
                  <a:schemeClr val="bg1"/>
                </a:solidFill>
                <a:latin typeface="Calibri" panose="020F0502020204030204" pitchFamily="34" charset="0"/>
                <a:cs typeface="Calibri" panose="020F0502020204030204" pitchFamily="34" charset="0"/>
              </a:rPr>
              <a:t>GeoDiscovery solution to facilitate Geospatial Data Dissemination for CCMEO</a:t>
            </a:r>
          </a:p>
          <a:p>
            <a:pPr marL="495296" indent="-342900">
              <a:lnSpc>
                <a:spcPct val="100000"/>
              </a:lnSpc>
              <a:spcAft>
                <a:spcPts val="100"/>
              </a:spcAft>
              <a:buFont typeface="Arial" panose="020B0604020202020204" pitchFamily="34" charset="0"/>
              <a:buChar char="•"/>
            </a:pPr>
            <a:r>
              <a:rPr lang="en-CA" sz="2000">
                <a:solidFill>
                  <a:schemeClr val="bg1"/>
                </a:solidFill>
                <a:latin typeface="Calibri" panose="020F0502020204030204" pitchFamily="34" charset="0"/>
                <a:cs typeface="Calibri" panose="020F0502020204030204" pitchFamily="34" charset="0"/>
              </a:rPr>
              <a:t>Improvement of current solution (DDR): Standard-oriented, multi-software, external/various sources, flexibility</a:t>
            </a:r>
          </a:p>
          <a:p>
            <a:pPr marL="495296" indent="-342900">
              <a:lnSpc>
                <a:spcPct val="100000"/>
              </a:lnSpc>
              <a:spcAft>
                <a:spcPts val="100"/>
              </a:spcAft>
              <a:buFont typeface="Arial" panose="020B0604020202020204" pitchFamily="34" charset="0"/>
              <a:buChar char="•"/>
            </a:pPr>
            <a:r>
              <a:rPr lang="en-CA" sz="2000">
                <a:solidFill>
                  <a:schemeClr val="bg1"/>
                </a:solidFill>
                <a:latin typeface="Calibri" panose="020F0502020204030204" pitchFamily="34" charset="0"/>
                <a:cs typeface="Calibri" panose="020F0502020204030204" pitchFamily="34" charset="0"/>
              </a:rPr>
              <a:t>Deployed in </a:t>
            </a:r>
            <a:r>
              <a:rPr lang="en-CA" sz="2000" b="1">
                <a:solidFill>
                  <a:schemeClr val="bg1"/>
                </a:solidFill>
                <a:latin typeface="Calibri" panose="020F0502020204030204" pitchFamily="34" charset="0"/>
                <a:cs typeface="Calibri" panose="020F0502020204030204" pitchFamily="34" charset="0"/>
              </a:rPr>
              <a:t>CCMEO IT FRAMEWORK</a:t>
            </a:r>
            <a:endParaRPr lang="en-CA" sz="2000">
              <a:solidFill>
                <a:schemeClr val="bg1"/>
              </a:solidFill>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0DC4BE2C-86D3-AE71-F846-6A536879DE79}"/>
              </a:ext>
            </a:extLst>
          </p:cNvPr>
          <p:cNvGrpSpPr/>
          <p:nvPr/>
        </p:nvGrpSpPr>
        <p:grpSpPr>
          <a:xfrm>
            <a:off x="-10625" y="2054844"/>
            <a:ext cx="12005584" cy="4521131"/>
            <a:chOff x="-10625" y="1667219"/>
            <a:chExt cx="12005584" cy="4521131"/>
          </a:xfrm>
        </p:grpSpPr>
        <p:pic>
          <p:nvPicPr>
            <p:cNvPr id="10" name="Picture 9">
              <a:extLst>
                <a:ext uri="{FF2B5EF4-FFF2-40B4-BE49-F238E27FC236}">
                  <a16:creationId xmlns:a16="http://schemas.microsoft.com/office/drawing/2014/main" id="{5E704BC1-AA24-9529-57B5-9B97AB59EEC0}"/>
                </a:ext>
              </a:extLst>
            </p:cNvPr>
            <p:cNvPicPr>
              <a:picLocks noChangeAspect="1" noChangeArrowheads="1"/>
            </p:cNvPicPr>
            <p:nvPr/>
          </p:nvPicPr>
          <p:blipFill rotWithShape="1">
            <a:blip r:embed="rId35" r:link="rId36">
              <a:extLst>
                <a:ext uri="{28A0092B-C50C-407E-A947-70E740481C1C}">
                  <a14:useLocalDpi xmlns:a14="http://schemas.microsoft.com/office/drawing/2010/main" val="0"/>
                </a:ext>
              </a:extLst>
            </a:blip>
            <a:srcRect l="3017" t="29255" r="2268" b="9973"/>
            <a:stretch>
              <a:fillRect/>
            </a:stretch>
          </p:blipFill>
          <p:spPr bwMode="auto">
            <a:xfrm>
              <a:off x="252735" y="2017645"/>
              <a:ext cx="11657453" cy="4170705"/>
            </a:xfrm>
            <a:custGeom>
              <a:avLst/>
              <a:gdLst>
                <a:gd name="connsiteX0" fmla="*/ 695131 w 11657453"/>
                <a:gd name="connsiteY0" fmla="*/ 0 h 4170705"/>
                <a:gd name="connsiteX1" fmla="*/ 10962322 w 11657453"/>
                <a:gd name="connsiteY1" fmla="*/ 0 h 4170705"/>
                <a:gd name="connsiteX2" fmla="*/ 11657453 w 11657453"/>
                <a:gd name="connsiteY2" fmla="*/ 695131 h 4170705"/>
                <a:gd name="connsiteX3" fmla="*/ 11657453 w 11657453"/>
                <a:gd name="connsiteY3" fmla="*/ 3475574 h 4170705"/>
                <a:gd name="connsiteX4" fmla="*/ 10962322 w 11657453"/>
                <a:gd name="connsiteY4" fmla="*/ 4170705 h 4170705"/>
                <a:gd name="connsiteX5" fmla="*/ 695131 w 11657453"/>
                <a:gd name="connsiteY5" fmla="*/ 4170705 h 4170705"/>
                <a:gd name="connsiteX6" fmla="*/ 0 w 11657453"/>
                <a:gd name="connsiteY6" fmla="*/ 3475574 h 4170705"/>
                <a:gd name="connsiteX7" fmla="*/ 0 w 11657453"/>
                <a:gd name="connsiteY7" fmla="*/ 695131 h 4170705"/>
                <a:gd name="connsiteX8" fmla="*/ 695131 w 11657453"/>
                <a:gd name="connsiteY8" fmla="*/ 0 h 41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7453" h="4170705">
                  <a:moveTo>
                    <a:pt x="695131" y="0"/>
                  </a:moveTo>
                  <a:lnTo>
                    <a:pt x="10962322" y="0"/>
                  </a:lnTo>
                  <a:cubicBezTo>
                    <a:pt x="11346232" y="0"/>
                    <a:pt x="11657453" y="311221"/>
                    <a:pt x="11657453" y="695131"/>
                  </a:cubicBezTo>
                  <a:lnTo>
                    <a:pt x="11657453" y="3475574"/>
                  </a:lnTo>
                  <a:cubicBezTo>
                    <a:pt x="11657453" y="3859484"/>
                    <a:pt x="11346232" y="4170705"/>
                    <a:pt x="10962322" y="4170705"/>
                  </a:cubicBezTo>
                  <a:lnTo>
                    <a:pt x="695131" y="4170705"/>
                  </a:lnTo>
                  <a:cubicBezTo>
                    <a:pt x="311221" y="4170705"/>
                    <a:pt x="0" y="3859484"/>
                    <a:pt x="0" y="3475574"/>
                  </a:cubicBezTo>
                  <a:lnTo>
                    <a:pt x="0" y="695131"/>
                  </a:lnTo>
                  <a:cubicBezTo>
                    <a:pt x="0" y="311221"/>
                    <a:pt x="311221" y="0"/>
                    <a:pt x="695131" y="0"/>
                  </a:cubicBezTo>
                  <a:close/>
                </a:path>
              </a:pathLst>
            </a:custGeom>
            <a:noFill/>
            <a:extLst>
              <a:ext uri="{909E8E84-426E-40DD-AFC4-6F175D3DCCD1}">
                <a14:hiddenFill xmlns:a14="http://schemas.microsoft.com/office/drawing/2010/main">
                  <a:solidFill>
                    <a:srgbClr val="FFFFFF"/>
                  </a:solidFill>
                </a14:hiddenFill>
              </a:ext>
            </a:extLst>
          </p:spPr>
        </p:pic>
        <p:sp>
          <p:nvSpPr>
            <p:cNvPr id="204" name="Rectangle : coins arrondis 203">
              <a:extLst>
                <a:ext uri="{FF2B5EF4-FFF2-40B4-BE49-F238E27FC236}">
                  <a16:creationId xmlns:a16="http://schemas.microsoft.com/office/drawing/2014/main" id="{9CC04DF2-F8CB-05DE-255F-15786C09D428}"/>
                </a:ext>
              </a:extLst>
            </p:cNvPr>
            <p:cNvSpPr/>
            <p:nvPr>
              <p:custDataLst>
                <p:tags r:id="rId3"/>
              </p:custDataLst>
            </p:nvPr>
          </p:nvSpPr>
          <p:spPr>
            <a:xfrm>
              <a:off x="5661539" y="3073668"/>
              <a:ext cx="3001431" cy="2903149"/>
            </a:xfrm>
            <a:prstGeom prst="roundRect">
              <a:avLst>
                <a:gd name="adj" fmla="val 4524"/>
              </a:avLst>
            </a:prstGeom>
            <a:noFill/>
            <a:ln w="19050">
              <a:solidFill>
                <a:schemeClr val="accent1">
                  <a:lumMod val="20000"/>
                  <a:lumOff val="8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solidFill>
                    <a:prstClr val="white"/>
                  </a:solidFill>
                </a:ln>
                <a:solidFill>
                  <a:prstClr val="white"/>
                </a:solidFill>
                <a:effectLst/>
                <a:uLnTx/>
                <a:uFillTx/>
                <a:latin typeface="Arial"/>
                <a:ea typeface="+mn-ea"/>
                <a:cs typeface="+mn-cs"/>
                <a:sym typeface="Arial"/>
              </a:endParaRPr>
            </a:p>
          </p:txBody>
        </p:sp>
        <p:pic>
          <p:nvPicPr>
            <p:cNvPr id="34" name="Picture 2" descr="Deploying QGIS Server with Systemd – Oslandia">
              <a:extLst>
                <a:ext uri="{FF2B5EF4-FFF2-40B4-BE49-F238E27FC236}">
                  <a16:creationId xmlns:a16="http://schemas.microsoft.com/office/drawing/2014/main" id="{FAC8B768-CC53-CE98-D380-00218FDCEF1D}"/>
                </a:ext>
              </a:extLst>
            </p:cNvPr>
            <p:cNvPicPr>
              <a:picLocks noChangeAspect="1" noChangeArrowheads="1"/>
            </p:cNvPicPr>
            <p:nvPr>
              <p:custDataLst>
                <p:tags r:id="rId4"/>
              </p:custDataLst>
            </p:nvPr>
          </p:nvPicPr>
          <p:blipFill>
            <a:blip r:embed="rId37">
              <a:extLst>
                <a:ext uri="{28A0092B-C50C-407E-A947-70E740481C1C}">
                  <a14:useLocalDpi xmlns:a14="http://schemas.microsoft.com/office/drawing/2010/main" val="0"/>
                </a:ext>
              </a:extLst>
            </a:blip>
            <a:srcRect/>
            <a:stretch>
              <a:fillRect/>
            </a:stretch>
          </p:blipFill>
          <p:spPr bwMode="auto">
            <a:xfrm>
              <a:off x="6296850" y="3435416"/>
              <a:ext cx="940937" cy="36933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8" descr="GitHub - geopython/pygeoapi: pygeoapi is a Python server implementation of  the OGC API suite of standards. The project emerged as part of the next  generation OGC API efforts in 2018 and provides">
              <a:extLst>
                <a:ext uri="{FF2B5EF4-FFF2-40B4-BE49-F238E27FC236}">
                  <a16:creationId xmlns:a16="http://schemas.microsoft.com/office/drawing/2014/main" id="{A9EF1D9B-224D-5C8D-20DE-FA610D06DF4B}"/>
                </a:ext>
              </a:extLst>
            </p:cNvPr>
            <p:cNvPicPr>
              <a:picLocks noChangeAspect="1" noChangeArrowheads="1"/>
            </p:cNvPicPr>
            <p:nvPr>
              <p:custDataLst>
                <p:tags r:id="rId5"/>
              </p:custDataLst>
            </p:nvPr>
          </p:nvPicPr>
          <p:blipFill>
            <a:blip r:embed="rId38">
              <a:extLst>
                <a:ext uri="{28A0092B-C50C-407E-A947-70E740481C1C}">
                  <a14:useLocalDpi xmlns:a14="http://schemas.microsoft.com/office/drawing/2010/main" val="0"/>
                </a:ext>
              </a:extLst>
            </a:blip>
            <a:srcRect/>
            <a:stretch>
              <a:fillRect/>
            </a:stretch>
          </p:blipFill>
          <p:spPr bwMode="auto">
            <a:xfrm>
              <a:off x="6081461" y="3984257"/>
              <a:ext cx="1388808" cy="390848"/>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78" name="ZoneTexte 77">
              <a:extLst>
                <a:ext uri="{FF2B5EF4-FFF2-40B4-BE49-F238E27FC236}">
                  <a16:creationId xmlns:a16="http://schemas.microsoft.com/office/drawing/2014/main" id="{F4537385-6CE9-A36D-0FC3-4B0B9187645A}"/>
                </a:ext>
              </a:extLst>
            </p:cNvPr>
            <p:cNvSpPr txBox="1"/>
            <p:nvPr>
              <p:custDataLst>
                <p:tags r:id="rId6"/>
              </p:custDataLst>
            </p:nvPr>
          </p:nvSpPr>
          <p:spPr>
            <a:xfrm>
              <a:off x="2367116" y="2906269"/>
              <a:ext cx="1121305"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CA" sz="1200" b="0" i="0" u="none" strike="noStrike" kern="0" cap="none" spc="0" normalizeH="0" baseline="0" noProof="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rPr>
                <a:t>Output protocols,</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CA" sz="1200" b="0" i="0" u="none" strike="noStrike" kern="0" cap="none" spc="0" normalizeH="0" baseline="0" noProof="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rPr>
                <a:t>data source,</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CA" sz="1200" b="0" i="0" u="none" strike="noStrike" kern="0" cap="none" spc="0" normalizeH="0" baseline="0" noProof="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rPr>
                <a:t>etc.</a:t>
              </a:r>
            </a:p>
          </p:txBody>
        </p:sp>
        <p:sp>
          <p:nvSpPr>
            <p:cNvPr id="101" name="Organigramme : Multidocument 100">
              <a:extLst>
                <a:ext uri="{FF2B5EF4-FFF2-40B4-BE49-F238E27FC236}">
                  <a16:creationId xmlns:a16="http://schemas.microsoft.com/office/drawing/2014/main" id="{E4815597-F255-6E4E-034C-C7068242E593}"/>
                </a:ext>
              </a:extLst>
            </p:cNvPr>
            <p:cNvSpPr/>
            <p:nvPr>
              <p:custDataLst>
                <p:tags r:id="rId7"/>
              </p:custDataLst>
            </p:nvPr>
          </p:nvSpPr>
          <p:spPr>
            <a:xfrm>
              <a:off x="1370159" y="5415106"/>
              <a:ext cx="576000" cy="386857"/>
            </a:xfrm>
            <a:prstGeom prst="flowChartMultidocument">
              <a:avLst/>
            </a:prstGeom>
            <a:solidFill>
              <a:srgbClr val="7EA7D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fr-CA"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05" name="ZoneTexte 104">
              <a:extLst>
                <a:ext uri="{FF2B5EF4-FFF2-40B4-BE49-F238E27FC236}">
                  <a16:creationId xmlns:a16="http://schemas.microsoft.com/office/drawing/2014/main" id="{DC99EDB6-111A-783D-91E6-ADCA1DC4B952}"/>
                </a:ext>
              </a:extLst>
            </p:cNvPr>
            <p:cNvSpPr txBox="1"/>
            <p:nvPr>
              <p:custDataLst>
                <p:tags r:id="rId8"/>
              </p:custDataLst>
            </p:nvPr>
          </p:nvSpPr>
          <p:spPr>
            <a:xfrm>
              <a:off x="-10625" y="3161283"/>
              <a:ext cx="1287644" cy="738664"/>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CA" sz="1400" b="0" i="0" u="none" strike="noStrike" kern="0" cap="none" spc="0" normalizeH="0" baseline="0" noProof="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rPr>
                <a:t>CCRS</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CA" sz="1400" b="0" i="0" u="none" strike="noStrike" kern="0" cap="none" spc="0" normalizeH="0" baseline="0" noProof="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rPr>
                <a:t>CGDI</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CA" sz="1400" b="0" i="0" u="none" strike="noStrike" kern="0" cap="none" spc="0" normalizeH="0" baseline="0" noProof="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rPr>
                <a:t>GeoBase</a:t>
              </a:r>
            </a:p>
          </p:txBody>
        </p:sp>
        <p:pic>
          <p:nvPicPr>
            <p:cNvPr id="107" name="Graphique 106" descr="Cube avec un remplissage uni">
              <a:extLst>
                <a:ext uri="{FF2B5EF4-FFF2-40B4-BE49-F238E27FC236}">
                  <a16:creationId xmlns:a16="http://schemas.microsoft.com/office/drawing/2014/main" id="{9627AEBE-A520-24CD-D908-68BEFF960281}"/>
                </a:ext>
              </a:extLst>
            </p:cNvPr>
            <p:cNvPicPr>
              <a:picLocks noChangeAspect="1"/>
            </p:cNvPicPr>
            <p:nvPr>
              <p:custDataLst>
                <p:tags r:id="rId9"/>
              </p:custDataLst>
            </p:nvPr>
          </p:nvPicPr>
          <p:blipFill>
            <a:blip r:embed="rId39">
              <a:extLst>
                <a:ext uri="{96DAC541-7B7A-43D3-8B79-37D633B846F1}">
                  <asvg:svgBlip xmlns:asvg="http://schemas.microsoft.com/office/drawing/2016/SVG/main" r:embed="rId40"/>
                </a:ext>
              </a:extLst>
            </a:blip>
            <a:stretch>
              <a:fillRect/>
            </a:stretch>
          </p:blipFill>
          <p:spPr>
            <a:xfrm>
              <a:off x="2076341" y="4534469"/>
              <a:ext cx="791116" cy="791116"/>
            </a:xfrm>
            <a:prstGeom prst="rect">
              <a:avLst/>
            </a:prstGeom>
          </p:spPr>
        </p:pic>
        <p:pic>
          <p:nvPicPr>
            <p:cNvPr id="124" name="Image 123">
              <a:extLst>
                <a:ext uri="{FF2B5EF4-FFF2-40B4-BE49-F238E27FC236}">
                  <a16:creationId xmlns:a16="http://schemas.microsoft.com/office/drawing/2014/main" id="{D4B7330A-05D5-857B-EF36-00DC48F3D761}"/>
                </a:ext>
              </a:extLst>
            </p:cNvPr>
            <p:cNvPicPr>
              <a:picLocks noChangeAspect="1"/>
            </p:cNvPicPr>
            <p:nvPr>
              <p:custDataLst>
                <p:tags r:id="rId10"/>
              </p:custDataLst>
            </p:nvPr>
          </p:nvPicPr>
          <p:blipFill>
            <a:blip r:embed="rId41"/>
            <a:stretch>
              <a:fillRect/>
            </a:stretch>
          </p:blipFill>
          <p:spPr>
            <a:xfrm>
              <a:off x="2151104" y="5394259"/>
              <a:ext cx="641587" cy="428549"/>
            </a:xfrm>
            <a:prstGeom prst="rect">
              <a:avLst/>
            </a:prstGeom>
            <a:ln w="28575">
              <a:solidFill>
                <a:schemeClr val="bg1"/>
              </a:solidFill>
            </a:ln>
          </p:spPr>
        </p:pic>
        <p:pic>
          <p:nvPicPr>
            <p:cNvPr id="126" name="Image 125">
              <a:extLst>
                <a:ext uri="{FF2B5EF4-FFF2-40B4-BE49-F238E27FC236}">
                  <a16:creationId xmlns:a16="http://schemas.microsoft.com/office/drawing/2014/main" id="{4D52376C-D9F0-5ACE-E299-262741DFE38B}"/>
                </a:ext>
              </a:extLst>
            </p:cNvPr>
            <p:cNvPicPr>
              <a:picLocks noChangeAspect="1"/>
            </p:cNvPicPr>
            <p:nvPr>
              <p:custDataLst>
                <p:tags r:id="rId11"/>
              </p:custDataLst>
            </p:nvPr>
          </p:nvPicPr>
          <p:blipFill>
            <a:blip r:embed="rId42"/>
            <a:stretch>
              <a:fillRect/>
            </a:stretch>
          </p:blipFill>
          <p:spPr>
            <a:xfrm>
              <a:off x="1334817" y="4597908"/>
              <a:ext cx="667003" cy="664235"/>
            </a:xfrm>
            <a:prstGeom prst="rect">
              <a:avLst/>
            </a:prstGeom>
          </p:spPr>
        </p:pic>
        <p:grpSp>
          <p:nvGrpSpPr>
            <p:cNvPr id="201" name="Groupe 200">
              <a:extLst>
                <a:ext uri="{FF2B5EF4-FFF2-40B4-BE49-F238E27FC236}">
                  <a16:creationId xmlns:a16="http://schemas.microsoft.com/office/drawing/2014/main" id="{111F622F-DED7-8CE8-4A34-5DC335B7C529}"/>
                </a:ext>
              </a:extLst>
            </p:cNvPr>
            <p:cNvGrpSpPr/>
            <p:nvPr>
              <p:custDataLst>
                <p:tags r:id="rId12"/>
              </p:custDataLst>
            </p:nvPr>
          </p:nvGrpSpPr>
          <p:grpSpPr>
            <a:xfrm>
              <a:off x="2353739" y="2884710"/>
              <a:ext cx="1091972" cy="867373"/>
              <a:chOff x="2727781" y="2260944"/>
              <a:chExt cx="715339" cy="650530"/>
            </a:xfrm>
          </p:grpSpPr>
          <p:sp>
            <p:nvSpPr>
              <p:cNvPr id="132" name="Rectangle : coins arrondis 131">
                <a:extLst>
                  <a:ext uri="{FF2B5EF4-FFF2-40B4-BE49-F238E27FC236}">
                    <a16:creationId xmlns:a16="http://schemas.microsoft.com/office/drawing/2014/main" id="{18922DB6-E7B2-1B4F-4F5D-4CAEE99A830D}"/>
                  </a:ext>
                </a:extLst>
              </p:cNvPr>
              <p:cNvSpPr/>
              <p:nvPr/>
            </p:nvSpPr>
            <p:spPr>
              <a:xfrm>
                <a:off x="2727781" y="2260945"/>
                <a:ext cx="715339" cy="650529"/>
              </a:xfrm>
              <a:prstGeom prst="roundRect">
                <a:avLst/>
              </a:prstGeom>
              <a:noFill/>
              <a:ln w="19050">
                <a:solidFill>
                  <a:schemeClr val="accent1">
                    <a:lumMod val="60000"/>
                    <a:lumOff val="4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solidFill>
                      <a:prstClr val="white"/>
                    </a:solidFill>
                  </a:ln>
                  <a:solidFill>
                    <a:prstClr val="white"/>
                  </a:solidFill>
                  <a:effectLst/>
                  <a:uLnTx/>
                  <a:uFillTx/>
                  <a:latin typeface="Arial"/>
                  <a:ea typeface="+mn-ea"/>
                  <a:cs typeface="+mn-cs"/>
                  <a:sym typeface="Arial"/>
                </a:endParaRPr>
              </a:p>
            </p:txBody>
          </p:sp>
          <p:sp>
            <p:nvSpPr>
              <p:cNvPr id="133" name="Rectangle : coins arrondis 132">
                <a:extLst>
                  <a:ext uri="{FF2B5EF4-FFF2-40B4-BE49-F238E27FC236}">
                    <a16:creationId xmlns:a16="http://schemas.microsoft.com/office/drawing/2014/main" id="{3F05CD11-C1DA-1C8F-C4D4-10B85E7D22F2}"/>
                  </a:ext>
                </a:extLst>
              </p:cNvPr>
              <p:cNvSpPr/>
              <p:nvPr/>
            </p:nvSpPr>
            <p:spPr>
              <a:xfrm>
                <a:off x="2727781" y="2260944"/>
                <a:ext cx="715339" cy="650530"/>
              </a:xfrm>
              <a:prstGeom prst="roundRect">
                <a:avLst/>
              </a:prstGeom>
              <a:noFill/>
              <a:ln w="19050">
                <a:solidFill>
                  <a:schemeClr val="accent1">
                    <a:lumMod val="60000"/>
                    <a:lumOff val="4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solidFill>
                      <a:prstClr val="white"/>
                    </a:solidFill>
                  </a:ln>
                  <a:solidFill>
                    <a:prstClr val="white"/>
                  </a:solidFill>
                  <a:effectLst/>
                  <a:uLnTx/>
                  <a:uFillTx/>
                  <a:latin typeface="Arial"/>
                  <a:ea typeface="+mn-ea"/>
                  <a:cs typeface="+mn-cs"/>
                  <a:sym typeface="Arial"/>
                </a:endParaRPr>
              </a:p>
            </p:txBody>
          </p:sp>
        </p:grpSp>
        <p:sp>
          <p:nvSpPr>
            <p:cNvPr id="136" name="ZoneTexte 135">
              <a:extLst>
                <a:ext uri="{FF2B5EF4-FFF2-40B4-BE49-F238E27FC236}">
                  <a16:creationId xmlns:a16="http://schemas.microsoft.com/office/drawing/2014/main" id="{F642B9B5-4AED-333A-03BE-26F337FAB164}"/>
                </a:ext>
              </a:extLst>
            </p:cNvPr>
            <p:cNvSpPr txBox="1"/>
            <p:nvPr>
              <p:custDataLst>
                <p:tags r:id="rId13"/>
              </p:custDataLst>
            </p:nvPr>
          </p:nvSpPr>
          <p:spPr>
            <a:xfrm>
              <a:off x="7456719" y="5173891"/>
              <a:ext cx="1087347" cy="33855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CA" sz="1600" b="0" i="0" u="none" strike="noStrike" kern="0" cap="none" spc="0" normalizeH="0" baseline="0" noProof="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rPr>
                <a:t>MapML</a:t>
              </a:r>
            </a:p>
          </p:txBody>
        </p:sp>
        <p:sp>
          <p:nvSpPr>
            <p:cNvPr id="137" name="Rectangle : coins arrondis 136">
              <a:extLst>
                <a:ext uri="{FF2B5EF4-FFF2-40B4-BE49-F238E27FC236}">
                  <a16:creationId xmlns:a16="http://schemas.microsoft.com/office/drawing/2014/main" id="{78575B03-C688-42A9-8CC0-6559C9914D98}"/>
                </a:ext>
              </a:extLst>
            </p:cNvPr>
            <p:cNvSpPr/>
            <p:nvPr>
              <p:custDataLst>
                <p:tags r:id="rId14"/>
              </p:custDataLst>
            </p:nvPr>
          </p:nvSpPr>
          <p:spPr>
            <a:xfrm>
              <a:off x="5661539" y="3073669"/>
              <a:ext cx="3001431" cy="1605895"/>
            </a:xfrm>
            <a:prstGeom prst="roundRect">
              <a:avLst>
                <a:gd name="adj" fmla="val 8338"/>
              </a:avLst>
            </a:prstGeom>
            <a:noFill/>
            <a:ln w="190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solidFill>
                    <a:prstClr val="white"/>
                  </a:solidFill>
                </a:ln>
                <a:solidFill>
                  <a:prstClr val="white"/>
                </a:solidFill>
                <a:effectLst/>
                <a:uLnTx/>
                <a:uFillTx/>
                <a:latin typeface="Arial"/>
                <a:ea typeface="+mn-ea"/>
                <a:cs typeface="+mn-cs"/>
                <a:sym typeface="Arial"/>
              </a:endParaRPr>
            </a:p>
          </p:txBody>
        </p:sp>
        <p:pic>
          <p:nvPicPr>
            <p:cNvPr id="157" name="Image 156">
              <a:extLst>
                <a:ext uri="{FF2B5EF4-FFF2-40B4-BE49-F238E27FC236}">
                  <a16:creationId xmlns:a16="http://schemas.microsoft.com/office/drawing/2014/main" id="{4B64D5CF-C862-D5BA-6AEC-3A8E0EB7A138}"/>
                </a:ext>
              </a:extLst>
            </p:cNvPr>
            <p:cNvPicPr>
              <a:picLocks noChangeAspect="1"/>
            </p:cNvPicPr>
            <p:nvPr>
              <p:custDataLst>
                <p:tags r:id="rId15"/>
              </p:custDataLst>
            </p:nvPr>
          </p:nvPicPr>
          <p:blipFill>
            <a:blip r:embed="rId43"/>
            <a:stretch>
              <a:fillRect/>
            </a:stretch>
          </p:blipFill>
          <p:spPr>
            <a:xfrm>
              <a:off x="6243757" y="5453029"/>
              <a:ext cx="1036856" cy="298375"/>
            </a:xfrm>
            <a:prstGeom prst="rect">
              <a:avLst/>
            </a:prstGeom>
            <a:ln w="38100">
              <a:solidFill>
                <a:schemeClr val="bg1"/>
              </a:solidFill>
            </a:ln>
          </p:spPr>
        </p:pic>
        <p:sp>
          <p:nvSpPr>
            <p:cNvPr id="160" name="ZoneTexte 159">
              <a:extLst>
                <a:ext uri="{FF2B5EF4-FFF2-40B4-BE49-F238E27FC236}">
                  <a16:creationId xmlns:a16="http://schemas.microsoft.com/office/drawing/2014/main" id="{D7C57961-653A-3DB8-F14B-B29376B0BE56}"/>
                </a:ext>
              </a:extLst>
            </p:cNvPr>
            <p:cNvSpPr txBox="1"/>
            <p:nvPr>
              <p:custDataLst>
                <p:tags r:id="rId16"/>
              </p:custDataLst>
            </p:nvPr>
          </p:nvSpPr>
          <p:spPr>
            <a:xfrm>
              <a:off x="7497094" y="3964239"/>
              <a:ext cx="864311"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CA" sz="2000" b="0" i="0" u="none" strike="noStrike" kern="0" cap="none" spc="0" normalizeH="0" baseline="0" noProof="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rPr>
                <a:t>OWS</a:t>
              </a:r>
            </a:p>
          </p:txBody>
        </p:sp>
        <p:pic>
          <p:nvPicPr>
            <p:cNvPr id="161" name="Image 160">
              <a:extLst>
                <a:ext uri="{FF2B5EF4-FFF2-40B4-BE49-F238E27FC236}">
                  <a16:creationId xmlns:a16="http://schemas.microsoft.com/office/drawing/2014/main" id="{2E606EC0-A124-6240-8E1F-9546E8A3ECC0}"/>
                </a:ext>
              </a:extLst>
            </p:cNvPr>
            <p:cNvPicPr>
              <a:picLocks noChangeAspect="1"/>
            </p:cNvPicPr>
            <p:nvPr>
              <p:custDataLst>
                <p:tags r:id="rId17"/>
              </p:custDataLst>
            </p:nvPr>
          </p:nvPicPr>
          <p:blipFill>
            <a:blip r:embed="rId41"/>
            <a:stretch>
              <a:fillRect/>
            </a:stretch>
          </p:blipFill>
          <p:spPr>
            <a:xfrm>
              <a:off x="7608456" y="3414552"/>
              <a:ext cx="641587" cy="428549"/>
            </a:xfrm>
            <a:prstGeom prst="rect">
              <a:avLst/>
            </a:prstGeom>
            <a:ln w="28575">
              <a:solidFill>
                <a:schemeClr val="bg1"/>
              </a:solidFill>
            </a:ln>
          </p:spPr>
        </p:pic>
        <p:grpSp>
          <p:nvGrpSpPr>
            <p:cNvPr id="197" name="Groupe 196">
              <a:extLst>
                <a:ext uri="{FF2B5EF4-FFF2-40B4-BE49-F238E27FC236}">
                  <a16:creationId xmlns:a16="http://schemas.microsoft.com/office/drawing/2014/main" id="{35C6B339-470A-56E1-412A-BCDAE09565A7}"/>
                </a:ext>
              </a:extLst>
            </p:cNvPr>
            <p:cNvGrpSpPr/>
            <p:nvPr>
              <p:custDataLst>
                <p:tags r:id="rId18"/>
              </p:custDataLst>
            </p:nvPr>
          </p:nvGrpSpPr>
          <p:grpSpPr>
            <a:xfrm>
              <a:off x="9662916" y="4200123"/>
              <a:ext cx="1961531" cy="1893539"/>
              <a:chOff x="6716120" y="3504165"/>
              <a:chExt cx="1293602" cy="1248763"/>
            </a:xfrm>
          </p:grpSpPr>
          <p:pic>
            <p:nvPicPr>
              <p:cNvPr id="163" name="Graphique 162" descr="Laptop avec un remplissage uni">
                <a:extLst>
                  <a:ext uri="{FF2B5EF4-FFF2-40B4-BE49-F238E27FC236}">
                    <a16:creationId xmlns:a16="http://schemas.microsoft.com/office/drawing/2014/main" id="{A16957D3-CED6-6B4B-BE97-DE2FD343461D}"/>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6932858" y="3676064"/>
                <a:ext cx="1076864" cy="1076864"/>
              </a:xfrm>
              <a:prstGeom prst="rect">
                <a:avLst/>
              </a:prstGeom>
            </p:spPr>
          </p:pic>
          <p:pic>
            <p:nvPicPr>
              <p:cNvPr id="164" name="Graphique 163" descr="User avec un remplissage uni">
                <a:extLst>
                  <a:ext uri="{FF2B5EF4-FFF2-40B4-BE49-F238E27FC236}">
                    <a16:creationId xmlns:a16="http://schemas.microsoft.com/office/drawing/2014/main" id="{B21D5204-4B3D-F88C-9A59-023AFF178A57}"/>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6716120" y="3504165"/>
                <a:ext cx="650528" cy="650528"/>
              </a:xfrm>
              <a:prstGeom prst="rect">
                <a:avLst/>
              </a:prstGeom>
            </p:spPr>
          </p:pic>
          <p:sp>
            <p:nvSpPr>
              <p:cNvPr id="165" name="ZoneTexte 164">
                <a:extLst>
                  <a:ext uri="{FF2B5EF4-FFF2-40B4-BE49-F238E27FC236}">
                    <a16:creationId xmlns:a16="http://schemas.microsoft.com/office/drawing/2014/main" id="{FE7F3C35-9017-90F5-4A75-C927EBF1CDE2}"/>
                  </a:ext>
                </a:extLst>
              </p:cNvPr>
              <p:cNvSpPr txBox="1"/>
              <p:nvPr>
                <p:custDataLst>
                  <p:tags r:id="rId32"/>
                </p:custDataLst>
              </p:nvPr>
            </p:nvSpPr>
            <p:spPr>
              <a:xfrm>
                <a:off x="7077997" y="4038124"/>
                <a:ext cx="793726" cy="22309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CA" sz="1333" b="0" i="0" u="none" strike="noStrike" kern="0" cap="none" spc="0" normalizeH="0" baseline="0" noProof="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rPr>
                  <a:t>GeoView</a:t>
                </a:r>
              </a:p>
            </p:txBody>
          </p:sp>
        </p:grpSp>
        <p:pic>
          <p:nvPicPr>
            <p:cNvPr id="170" name="Graphique 169" descr="Cloud avec un remplissage uni">
              <a:extLst>
                <a:ext uri="{FF2B5EF4-FFF2-40B4-BE49-F238E27FC236}">
                  <a16:creationId xmlns:a16="http://schemas.microsoft.com/office/drawing/2014/main" id="{0E56CC1E-7CB4-ACC0-3F6D-83A44FD44076}"/>
                </a:ext>
              </a:extLst>
            </p:cNvPr>
            <p:cNvPicPr>
              <a:picLocks noChangeAspect="1"/>
            </p:cNvPicPr>
            <p:nvPr>
              <p:custDataLst>
                <p:tags r:id="rId19"/>
              </p:custDataLst>
            </p:nvPr>
          </p:nvPicPr>
          <p:blipFill>
            <a:blip r:embed="rId48">
              <a:extLst>
                <a:ext uri="{96DAC541-7B7A-43D3-8B79-37D633B846F1}">
                  <asvg:svgBlip xmlns:asvg="http://schemas.microsoft.com/office/drawing/2016/SVG/main" r:embed="rId49"/>
                </a:ext>
              </a:extLst>
            </a:blip>
            <a:stretch>
              <a:fillRect/>
            </a:stretch>
          </p:blipFill>
          <p:spPr>
            <a:xfrm>
              <a:off x="9734669" y="1667219"/>
              <a:ext cx="1961532" cy="1961532"/>
            </a:xfrm>
            <a:prstGeom prst="rect">
              <a:avLst/>
            </a:prstGeom>
          </p:spPr>
        </p:pic>
        <p:sp>
          <p:nvSpPr>
            <p:cNvPr id="179" name="ZoneTexte 178">
              <a:extLst>
                <a:ext uri="{FF2B5EF4-FFF2-40B4-BE49-F238E27FC236}">
                  <a16:creationId xmlns:a16="http://schemas.microsoft.com/office/drawing/2014/main" id="{16A2BA16-F760-99A4-C0B9-546B1194D2E2}"/>
                </a:ext>
              </a:extLst>
            </p:cNvPr>
            <p:cNvSpPr txBox="1"/>
            <p:nvPr>
              <p:custDataLst>
                <p:tags r:id="rId20"/>
              </p:custDataLst>
            </p:nvPr>
          </p:nvSpPr>
          <p:spPr>
            <a:xfrm>
              <a:off x="9567072" y="3200693"/>
              <a:ext cx="2427887"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CA" sz="1200" b="0" i="0" u="none" strike="noStrike" kern="0" cap="none" spc="0" normalizeH="0" baseline="0" noProof="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rPr>
                <a:t>Dynamic extraction (CZS)</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CA" sz="1200" b="0" i="0" u="none" strike="noStrike" kern="0" cap="none" spc="0" normalizeH="0" baseline="0" noProof="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rPr>
                <a:t>Geospatial APIs</a:t>
              </a:r>
            </a:p>
          </p:txBody>
        </p:sp>
        <p:pic>
          <p:nvPicPr>
            <p:cNvPr id="182" name="Graphique 181" descr="Server avec un remplissage uni">
              <a:extLst>
                <a:ext uri="{FF2B5EF4-FFF2-40B4-BE49-F238E27FC236}">
                  <a16:creationId xmlns:a16="http://schemas.microsoft.com/office/drawing/2014/main" id="{89C269AF-64F1-CD59-7575-CF93D59BC279}"/>
                </a:ext>
              </a:extLst>
            </p:cNvPr>
            <p:cNvPicPr>
              <a:picLocks noChangeAspect="1"/>
            </p:cNvPicPr>
            <p:nvPr>
              <p:custDataLst>
                <p:tags r:id="rId21"/>
              </p:custDataLst>
            </p:nvPr>
          </p:nvPicPr>
          <p:blipFill>
            <a:blip r:embed="rId50">
              <a:extLst>
                <a:ext uri="{96DAC541-7B7A-43D3-8B79-37D633B846F1}">
                  <asvg:svgBlip xmlns:asvg="http://schemas.microsoft.com/office/drawing/2016/SVG/main" r:embed="rId51"/>
                </a:ext>
              </a:extLst>
            </a:blip>
            <a:stretch>
              <a:fillRect/>
            </a:stretch>
          </p:blipFill>
          <p:spPr>
            <a:xfrm>
              <a:off x="10158097" y="2300686"/>
              <a:ext cx="863076" cy="863076"/>
            </a:xfrm>
            <a:prstGeom prst="rect">
              <a:avLst/>
            </a:prstGeom>
          </p:spPr>
        </p:pic>
        <p:grpSp>
          <p:nvGrpSpPr>
            <p:cNvPr id="184" name="Groupe 183">
              <a:extLst>
                <a:ext uri="{FF2B5EF4-FFF2-40B4-BE49-F238E27FC236}">
                  <a16:creationId xmlns:a16="http://schemas.microsoft.com/office/drawing/2014/main" id="{E7D12D85-E433-918B-9C32-0244B1BDBC80}"/>
                </a:ext>
              </a:extLst>
            </p:cNvPr>
            <p:cNvGrpSpPr/>
            <p:nvPr>
              <p:custDataLst>
                <p:tags r:id="rId22"/>
              </p:custDataLst>
            </p:nvPr>
          </p:nvGrpSpPr>
          <p:grpSpPr>
            <a:xfrm rot="19762826">
              <a:off x="8966300" y="3153623"/>
              <a:ext cx="669185" cy="93875"/>
              <a:chOff x="2109621" y="3490009"/>
              <a:chExt cx="501889" cy="70406"/>
            </a:xfrm>
          </p:grpSpPr>
          <p:sp>
            <p:nvSpPr>
              <p:cNvPr id="185" name="Rectangle : coins arrondis 184">
                <a:extLst>
                  <a:ext uri="{FF2B5EF4-FFF2-40B4-BE49-F238E27FC236}">
                    <a16:creationId xmlns:a16="http://schemas.microsoft.com/office/drawing/2014/main" id="{F1A78FC5-94C4-A321-2B44-DA67D0791909}"/>
                  </a:ext>
                </a:extLst>
              </p:cNvPr>
              <p:cNvSpPr/>
              <p:nvPr/>
            </p:nvSpPr>
            <p:spPr>
              <a:xfrm rot="5400000">
                <a:off x="2433234" y="3490009"/>
                <a:ext cx="70406" cy="704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86" name="Rectangle : coins arrondis 185">
                <a:extLst>
                  <a:ext uri="{FF2B5EF4-FFF2-40B4-BE49-F238E27FC236}">
                    <a16:creationId xmlns:a16="http://schemas.microsoft.com/office/drawing/2014/main" id="{6EE37A5D-5928-64F8-599A-8D7841662A3C}"/>
                  </a:ext>
                </a:extLst>
              </p:cNvPr>
              <p:cNvSpPr/>
              <p:nvPr/>
            </p:nvSpPr>
            <p:spPr>
              <a:xfrm rot="5400000">
                <a:off x="2541104" y="3490009"/>
                <a:ext cx="70406" cy="704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87" name="Rectangle : coins arrondis 186">
                <a:extLst>
                  <a:ext uri="{FF2B5EF4-FFF2-40B4-BE49-F238E27FC236}">
                    <a16:creationId xmlns:a16="http://schemas.microsoft.com/office/drawing/2014/main" id="{89E78F15-43CB-4012-04E4-BBA4C7268F0A}"/>
                  </a:ext>
                </a:extLst>
              </p:cNvPr>
              <p:cNvSpPr/>
              <p:nvPr/>
            </p:nvSpPr>
            <p:spPr>
              <a:xfrm rot="5400000">
                <a:off x="2325363" y="3490009"/>
                <a:ext cx="70406" cy="704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88" name="Rectangle : coins arrondis 187">
                <a:extLst>
                  <a:ext uri="{FF2B5EF4-FFF2-40B4-BE49-F238E27FC236}">
                    <a16:creationId xmlns:a16="http://schemas.microsoft.com/office/drawing/2014/main" id="{E3F9D794-669D-ADEC-09D7-1F6C4425E484}"/>
                  </a:ext>
                </a:extLst>
              </p:cNvPr>
              <p:cNvSpPr/>
              <p:nvPr/>
            </p:nvSpPr>
            <p:spPr>
              <a:xfrm rot="5400000">
                <a:off x="2217492" y="3490009"/>
                <a:ext cx="70406" cy="704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89" name="Rectangle : coins arrondis 188">
                <a:extLst>
                  <a:ext uri="{FF2B5EF4-FFF2-40B4-BE49-F238E27FC236}">
                    <a16:creationId xmlns:a16="http://schemas.microsoft.com/office/drawing/2014/main" id="{E0356AC5-0132-FC1F-C730-B73072945A72}"/>
                  </a:ext>
                </a:extLst>
              </p:cNvPr>
              <p:cNvSpPr/>
              <p:nvPr/>
            </p:nvSpPr>
            <p:spPr>
              <a:xfrm rot="5400000">
                <a:off x="2109621" y="3490009"/>
                <a:ext cx="70406" cy="704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grpSp>
        <p:grpSp>
          <p:nvGrpSpPr>
            <p:cNvPr id="190" name="Groupe 189">
              <a:extLst>
                <a:ext uri="{FF2B5EF4-FFF2-40B4-BE49-F238E27FC236}">
                  <a16:creationId xmlns:a16="http://schemas.microsoft.com/office/drawing/2014/main" id="{C153A727-1FD5-6726-C30F-EDC75CDE47E9}"/>
                </a:ext>
              </a:extLst>
            </p:cNvPr>
            <p:cNvGrpSpPr/>
            <p:nvPr>
              <p:custDataLst>
                <p:tags r:id="rId23"/>
              </p:custDataLst>
            </p:nvPr>
          </p:nvGrpSpPr>
          <p:grpSpPr>
            <a:xfrm rot="1800000">
              <a:off x="8967686" y="4616315"/>
              <a:ext cx="669185" cy="93875"/>
              <a:chOff x="2109621" y="3490009"/>
              <a:chExt cx="501889" cy="70406"/>
            </a:xfrm>
          </p:grpSpPr>
          <p:sp>
            <p:nvSpPr>
              <p:cNvPr id="191" name="Rectangle : coins arrondis 190">
                <a:extLst>
                  <a:ext uri="{FF2B5EF4-FFF2-40B4-BE49-F238E27FC236}">
                    <a16:creationId xmlns:a16="http://schemas.microsoft.com/office/drawing/2014/main" id="{90450BD8-D8A9-2148-825D-7F1F20289571}"/>
                  </a:ext>
                </a:extLst>
              </p:cNvPr>
              <p:cNvSpPr/>
              <p:nvPr/>
            </p:nvSpPr>
            <p:spPr>
              <a:xfrm rot="5400000">
                <a:off x="2433234" y="3490009"/>
                <a:ext cx="70406" cy="704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92" name="Rectangle : coins arrondis 191">
                <a:extLst>
                  <a:ext uri="{FF2B5EF4-FFF2-40B4-BE49-F238E27FC236}">
                    <a16:creationId xmlns:a16="http://schemas.microsoft.com/office/drawing/2014/main" id="{7E4A565D-5891-64A7-4BE6-01811161823E}"/>
                  </a:ext>
                </a:extLst>
              </p:cNvPr>
              <p:cNvSpPr/>
              <p:nvPr/>
            </p:nvSpPr>
            <p:spPr>
              <a:xfrm rot="5400000">
                <a:off x="2541104" y="3490009"/>
                <a:ext cx="70406" cy="704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93" name="Rectangle : coins arrondis 192">
                <a:extLst>
                  <a:ext uri="{FF2B5EF4-FFF2-40B4-BE49-F238E27FC236}">
                    <a16:creationId xmlns:a16="http://schemas.microsoft.com/office/drawing/2014/main" id="{DB5C232C-006E-AC97-9487-0A5C5563C7D7}"/>
                  </a:ext>
                </a:extLst>
              </p:cNvPr>
              <p:cNvSpPr/>
              <p:nvPr/>
            </p:nvSpPr>
            <p:spPr>
              <a:xfrm rot="5400000">
                <a:off x="2325363" y="3490009"/>
                <a:ext cx="70406" cy="704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94" name="Rectangle : coins arrondis 193">
                <a:extLst>
                  <a:ext uri="{FF2B5EF4-FFF2-40B4-BE49-F238E27FC236}">
                    <a16:creationId xmlns:a16="http://schemas.microsoft.com/office/drawing/2014/main" id="{F6562A57-F5FE-5ACF-CF77-0670C766BAEE}"/>
                  </a:ext>
                </a:extLst>
              </p:cNvPr>
              <p:cNvSpPr/>
              <p:nvPr/>
            </p:nvSpPr>
            <p:spPr>
              <a:xfrm rot="5400000">
                <a:off x="2217492" y="3490009"/>
                <a:ext cx="70406" cy="704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95" name="Rectangle : coins arrondis 194">
                <a:extLst>
                  <a:ext uri="{FF2B5EF4-FFF2-40B4-BE49-F238E27FC236}">
                    <a16:creationId xmlns:a16="http://schemas.microsoft.com/office/drawing/2014/main" id="{3CB7DB92-1AA8-628C-969C-F258666213F3}"/>
                  </a:ext>
                </a:extLst>
              </p:cNvPr>
              <p:cNvSpPr/>
              <p:nvPr/>
            </p:nvSpPr>
            <p:spPr>
              <a:xfrm rot="5400000">
                <a:off x="2109621" y="3490009"/>
                <a:ext cx="70406" cy="704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grpSp>
        <p:sp>
          <p:nvSpPr>
            <p:cNvPr id="198" name="Ellipse 197">
              <a:extLst>
                <a:ext uri="{FF2B5EF4-FFF2-40B4-BE49-F238E27FC236}">
                  <a16:creationId xmlns:a16="http://schemas.microsoft.com/office/drawing/2014/main" id="{D1C887F3-7BE6-A3B7-3067-0E61133B9573}"/>
                </a:ext>
              </a:extLst>
            </p:cNvPr>
            <p:cNvSpPr/>
            <p:nvPr>
              <p:custDataLst>
                <p:tags r:id="rId24"/>
              </p:custDataLst>
            </p:nvPr>
          </p:nvSpPr>
          <p:spPr>
            <a:xfrm>
              <a:off x="5526261" y="4025945"/>
              <a:ext cx="262455" cy="262455"/>
            </a:xfrm>
            <a:prstGeom prst="ellipse">
              <a:avLst/>
            </a:prstGeom>
            <a:solidFill>
              <a:srgbClr val="1339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grpSp>
          <p:nvGrpSpPr>
            <p:cNvPr id="131" name="Groupe 130">
              <a:extLst>
                <a:ext uri="{FF2B5EF4-FFF2-40B4-BE49-F238E27FC236}">
                  <a16:creationId xmlns:a16="http://schemas.microsoft.com/office/drawing/2014/main" id="{442957A8-0A9A-AD7C-ABD1-E0428BD12838}"/>
                </a:ext>
              </a:extLst>
            </p:cNvPr>
            <p:cNvGrpSpPr/>
            <p:nvPr>
              <p:custDataLst>
                <p:tags r:id="rId25"/>
              </p:custDataLst>
            </p:nvPr>
          </p:nvGrpSpPr>
          <p:grpSpPr>
            <a:xfrm>
              <a:off x="4299885" y="3421599"/>
              <a:ext cx="1469780" cy="1469780"/>
              <a:chOff x="5698514" y="2063339"/>
              <a:chExt cx="1102335" cy="1102335"/>
            </a:xfrm>
          </p:grpSpPr>
          <p:pic>
            <p:nvPicPr>
              <p:cNvPr id="128" name="Graphique 127" descr="Internet Of Things avec un remplissage uni">
                <a:extLst>
                  <a:ext uri="{FF2B5EF4-FFF2-40B4-BE49-F238E27FC236}">
                    <a16:creationId xmlns:a16="http://schemas.microsoft.com/office/drawing/2014/main" id="{B3042FF3-62AC-092A-CB12-45F208E8B8DC}"/>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5698514" y="2063339"/>
                <a:ext cx="1102335" cy="1102335"/>
              </a:xfrm>
              <a:prstGeom prst="rect">
                <a:avLst/>
              </a:prstGeom>
            </p:spPr>
          </p:pic>
          <p:sp>
            <p:nvSpPr>
              <p:cNvPr id="129" name="ZoneTexte 128">
                <a:extLst>
                  <a:ext uri="{FF2B5EF4-FFF2-40B4-BE49-F238E27FC236}">
                    <a16:creationId xmlns:a16="http://schemas.microsoft.com/office/drawing/2014/main" id="{B674CD66-A7E0-A119-FC02-34AA77E116E1}"/>
                  </a:ext>
                </a:extLst>
              </p:cNvPr>
              <p:cNvSpPr txBox="1"/>
              <p:nvPr/>
            </p:nvSpPr>
            <p:spPr>
              <a:xfrm>
                <a:off x="5946540" y="2460589"/>
                <a:ext cx="621397" cy="2385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CA" sz="1467" b="0" i="0" u="none" strike="noStrike" kern="0" cap="none" spc="0" normalizeH="0" baseline="0" noProof="0">
                    <a:ln>
                      <a:noFill/>
                    </a:ln>
                    <a:solidFill>
                      <a:srgbClr val="13395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rPr>
                  <a:t>CDTK</a:t>
                </a:r>
              </a:p>
            </p:txBody>
          </p:sp>
          <p:sp>
            <p:nvSpPr>
              <p:cNvPr id="130" name="ZoneTexte 129">
                <a:extLst>
                  <a:ext uri="{FF2B5EF4-FFF2-40B4-BE49-F238E27FC236}">
                    <a16:creationId xmlns:a16="http://schemas.microsoft.com/office/drawing/2014/main" id="{B9080F2B-3CB8-801D-A115-733B5E8637AC}"/>
                  </a:ext>
                </a:extLst>
              </p:cNvPr>
              <p:cNvSpPr txBox="1"/>
              <p:nvPr/>
            </p:nvSpPr>
            <p:spPr>
              <a:xfrm>
                <a:off x="6092692" y="2579178"/>
                <a:ext cx="511313" cy="22309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CA" sz="1333" b="0" i="0" u="none" strike="noStrike" kern="0" cap="none" spc="0" normalizeH="0" baseline="0" noProof="0">
                    <a:ln>
                      <a:noFill/>
                    </a:ln>
                    <a:solidFill>
                      <a:srgbClr val="13395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rPr>
                  <a:t>API</a:t>
                </a:r>
              </a:p>
            </p:txBody>
          </p:sp>
        </p:grpSp>
        <p:grpSp>
          <p:nvGrpSpPr>
            <p:cNvPr id="206" name="Groupe 205">
              <a:extLst>
                <a:ext uri="{FF2B5EF4-FFF2-40B4-BE49-F238E27FC236}">
                  <a16:creationId xmlns:a16="http://schemas.microsoft.com/office/drawing/2014/main" id="{E498780E-B151-1CAC-6834-205E8EE63CA2}"/>
                </a:ext>
              </a:extLst>
            </p:cNvPr>
            <p:cNvGrpSpPr/>
            <p:nvPr>
              <p:custDataLst>
                <p:tags r:id="rId26"/>
              </p:custDataLst>
            </p:nvPr>
          </p:nvGrpSpPr>
          <p:grpSpPr>
            <a:xfrm>
              <a:off x="2965843" y="4054359"/>
              <a:ext cx="1028189" cy="154552"/>
              <a:chOff x="2287688" y="3440995"/>
              <a:chExt cx="771142" cy="115914"/>
            </a:xfrm>
          </p:grpSpPr>
          <p:grpSp>
            <p:nvGrpSpPr>
              <p:cNvPr id="155" name="Groupe 154">
                <a:extLst>
                  <a:ext uri="{FF2B5EF4-FFF2-40B4-BE49-F238E27FC236}">
                    <a16:creationId xmlns:a16="http://schemas.microsoft.com/office/drawing/2014/main" id="{E04B8B14-525C-65FB-C0F9-7427A1E1446C}"/>
                  </a:ext>
                </a:extLst>
              </p:cNvPr>
              <p:cNvGrpSpPr/>
              <p:nvPr/>
            </p:nvGrpSpPr>
            <p:grpSpPr>
              <a:xfrm>
                <a:off x="2420522" y="3463750"/>
                <a:ext cx="501889" cy="70406"/>
                <a:chOff x="2109621" y="3490009"/>
                <a:chExt cx="501889" cy="70406"/>
              </a:xfrm>
            </p:grpSpPr>
            <p:sp>
              <p:nvSpPr>
                <p:cNvPr id="145" name="Rectangle : coins arrondis 144">
                  <a:extLst>
                    <a:ext uri="{FF2B5EF4-FFF2-40B4-BE49-F238E27FC236}">
                      <a16:creationId xmlns:a16="http://schemas.microsoft.com/office/drawing/2014/main" id="{A47BAE69-E24D-33E6-9904-796B2A264874}"/>
                    </a:ext>
                  </a:extLst>
                </p:cNvPr>
                <p:cNvSpPr/>
                <p:nvPr/>
              </p:nvSpPr>
              <p:spPr>
                <a:xfrm rot="5400000">
                  <a:off x="2433234" y="3490009"/>
                  <a:ext cx="70406" cy="704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46" name="Rectangle : coins arrondis 145">
                  <a:extLst>
                    <a:ext uri="{FF2B5EF4-FFF2-40B4-BE49-F238E27FC236}">
                      <a16:creationId xmlns:a16="http://schemas.microsoft.com/office/drawing/2014/main" id="{7B193148-C0A2-E993-3AF5-CD2AEEAF27E6}"/>
                    </a:ext>
                  </a:extLst>
                </p:cNvPr>
                <p:cNvSpPr/>
                <p:nvPr/>
              </p:nvSpPr>
              <p:spPr>
                <a:xfrm rot="5400000">
                  <a:off x="2541104" y="3490009"/>
                  <a:ext cx="70406" cy="704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47" name="Rectangle : coins arrondis 146">
                  <a:extLst>
                    <a:ext uri="{FF2B5EF4-FFF2-40B4-BE49-F238E27FC236}">
                      <a16:creationId xmlns:a16="http://schemas.microsoft.com/office/drawing/2014/main" id="{AC489B94-22C2-8F34-9146-208E7CFC442F}"/>
                    </a:ext>
                  </a:extLst>
                </p:cNvPr>
                <p:cNvSpPr/>
                <p:nvPr/>
              </p:nvSpPr>
              <p:spPr>
                <a:xfrm rot="5400000">
                  <a:off x="2325363" y="3490009"/>
                  <a:ext cx="70406" cy="704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52" name="Rectangle : coins arrondis 151">
                  <a:extLst>
                    <a:ext uri="{FF2B5EF4-FFF2-40B4-BE49-F238E27FC236}">
                      <a16:creationId xmlns:a16="http://schemas.microsoft.com/office/drawing/2014/main" id="{6F02ECE3-9D0D-4ECE-433B-7518DD10C445}"/>
                    </a:ext>
                  </a:extLst>
                </p:cNvPr>
                <p:cNvSpPr/>
                <p:nvPr/>
              </p:nvSpPr>
              <p:spPr>
                <a:xfrm rot="5400000">
                  <a:off x="2217492" y="3490009"/>
                  <a:ext cx="70406" cy="704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53" name="Rectangle : coins arrondis 152">
                  <a:extLst>
                    <a:ext uri="{FF2B5EF4-FFF2-40B4-BE49-F238E27FC236}">
                      <a16:creationId xmlns:a16="http://schemas.microsoft.com/office/drawing/2014/main" id="{56A4C961-1694-5A35-0634-53B88BEEAADB}"/>
                    </a:ext>
                  </a:extLst>
                </p:cNvPr>
                <p:cNvSpPr/>
                <p:nvPr/>
              </p:nvSpPr>
              <p:spPr>
                <a:xfrm rot="5400000">
                  <a:off x="2109621" y="3490009"/>
                  <a:ext cx="70406" cy="704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grpSp>
          <p:sp>
            <p:nvSpPr>
              <p:cNvPr id="199" name="Forme en L 198">
                <a:extLst>
                  <a:ext uri="{FF2B5EF4-FFF2-40B4-BE49-F238E27FC236}">
                    <a16:creationId xmlns:a16="http://schemas.microsoft.com/office/drawing/2014/main" id="{31AB2912-B12F-70D6-A97B-6225C658F6A4}"/>
                  </a:ext>
                </a:extLst>
              </p:cNvPr>
              <p:cNvSpPr/>
              <p:nvPr/>
            </p:nvSpPr>
            <p:spPr>
              <a:xfrm rot="2700000">
                <a:off x="2287688" y="3440995"/>
                <a:ext cx="115914" cy="115914"/>
              </a:xfrm>
              <a:prstGeom prst="corner">
                <a:avLst>
                  <a:gd name="adj1" fmla="val 21641"/>
                  <a:gd name="adj2" fmla="val 20168"/>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00" name="Forme en L 199">
                <a:extLst>
                  <a:ext uri="{FF2B5EF4-FFF2-40B4-BE49-F238E27FC236}">
                    <a16:creationId xmlns:a16="http://schemas.microsoft.com/office/drawing/2014/main" id="{4F7FC7F9-4265-7CC0-7017-6E84F4C071AE}"/>
                  </a:ext>
                </a:extLst>
              </p:cNvPr>
              <p:cNvSpPr/>
              <p:nvPr/>
            </p:nvSpPr>
            <p:spPr>
              <a:xfrm rot="13500000">
                <a:off x="2942916" y="3440995"/>
                <a:ext cx="115914" cy="115914"/>
              </a:xfrm>
              <a:prstGeom prst="corner">
                <a:avLst>
                  <a:gd name="adj1" fmla="val 21641"/>
                  <a:gd name="adj2" fmla="val 20168"/>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grpSp>
        <p:pic>
          <p:nvPicPr>
            <p:cNvPr id="159" name="Image 158">
              <a:extLst>
                <a:ext uri="{FF2B5EF4-FFF2-40B4-BE49-F238E27FC236}">
                  <a16:creationId xmlns:a16="http://schemas.microsoft.com/office/drawing/2014/main" id="{C964E156-7245-141E-1F77-FFAA483FEF06}"/>
                </a:ext>
              </a:extLst>
            </p:cNvPr>
            <p:cNvPicPr>
              <a:picLocks noChangeAspect="1"/>
            </p:cNvPicPr>
            <p:nvPr>
              <p:custDataLst>
                <p:tags r:id="rId27"/>
              </p:custDataLst>
            </p:nvPr>
          </p:nvPicPr>
          <p:blipFill>
            <a:blip r:embed="rId54"/>
            <a:stretch>
              <a:fillRect/>
            </a:stretch>
          </p:blipFill>
          <p:spPr>
            <a:xfrm>
              <a:off x="6150146" y="4922597"/>
              <a:ext cx="1224081" cy="305016"/>
            </a:xfrm>
            <a:prstGeom prst="rect">
              <a:avLst/>
            </a:prstGeom>
            <a:ln w="38100">
              <a:solidFill>
                <a:schemeClr val="bg1"/>
              </a:solidFill>
            </a:ln>
          </p:spPr>
        </p:pic>
        <p:grpSp>
          <p:nvGrpSpPr>
            <p:cNvPr id="143" name="Groupe 142">
              <a:extLst>
                <a:ext uri="{FF2B5EF4-FFF2-40B4-BE49-F238E27FC236}">
                  <a16:creationId xmlns:a16="http://schemas.microsoft.com/office/drawing/2014/main" id="{69BDD5F4-DF86-2E62-375A-5F6288091EF8}"/>
                </a:ext>
              </a:extLst>
            </p:cNvPr>
            <p:cNvGrpSpPr/>
            <p:nvPr>
              <p:custDataLst>
                <p:tags r:id="rId28"/>
              </p:custDataLst>
            </p:nvPr>
          </p:nvGrpSpPr>
          <p:grpSpPr>
            <a:xfrm>
              <a:off x="5747757" y="2841272"/>
              <a:ext cx="1125928" cy="426493"/>
              <a:chOff x="4561309" y="2281997"/>
              <a:chExt cx="844446" cy="319870"/>
            </a:xfrm>
          </p:grpSpPr>
          <p:sp>
            <p:nvSpPr>
              <p:cNvPr id="139" name="Rectangle : coins arrondis 138">
                <a:extLst>
                  <a:ext uri="{FF2B5EF4-FFF2-40B4-BE49-F238E27FC236}">
                    <a16:creationId xmlns:a16="http://schemas.microsoft.com/office/drawing/2014/main" id="{5F7912D6-8C19-854D-BF4F-F29D4B5CC817}"/>
                  </a:ext>
                </a:extLst>
              </p:cNvPr>
              <p:cNvSpPr/>
              <p:nvPr/>
            </p:nvSpPr>
            <p:spPr>
              <a:xfrm>
                <a:off x="4629072" y="2300681"/>
                <a:ext cx="708920" cy="30118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CA"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38" name="ZoneTexte 137">
                <a:extLst>
                  <a:ext uri="{FF2B5EF4-FFF2-40B4-BE49-F238E27FC236}">
                    <a16:creationId xmlns:a16="http://schemas.microsoft.com/office/drawing/2014/main" id="{7DCBCA16-EC86-83DE-1881-8F35D29AE35A}"/>
                  </a:ext>
                </a:extLst>
              </p:cNvPr>
              <p:cNvSpPr txBox="1"/>
              <p:nvPr/>
            </p:nvSpPr>
            <p:spPr>
              <a:xfrm>
                <a:off x="4561309" y="2281997"/>
                <a:ext cx="844446" cy="31542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CA" sz="2133" b="0" i="0" u="none" strike="noStrike" kern="0" cap="none" spc="0" normalizeH="0" baseline="0" noProof="0">
                    <a:ln>
                      <a:noFill/>
                    </a:ln>
                    <a:solidFill>
                      <a:srgbClr val="13395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rPr>
                  <a:t>CDTK</a:t>
                </a:r>
              </a:p>
            </p:txBody>
          </p:sp>
        </p:grpSp>
        <p:sp>
          <p:nvSpPr>
            <p:cNvPr id="205" name="ZoneTexte 204">
              <a:extLst>
                <a:ext uri="{FF2B5EF4-FFF2-40B4-BE49-F238E27FC236}">
                  <a16:creationId xmlns:a16="http://schemas.microsoft.com/office/drawing/2014/main" id="{AFFD63CD-C36A-E134-095E-56CD840524AC}"/>
                </a:ext>
              </a:extLst>
            </p:cNvPr>
            <p:cNvSpPr txBox="1"/>
            <p:nvPr>
              <p:custDataLst>
                <p:tags r:id="rId29"/>
              </p:custDataLst>
            </p:nvPr>
          </p:nvSpPr>
          <p:spPr>
            <a:xfrm rot="5400000">
              <a:off x="5088081" y="5169141"/>
              <a:ext cx="1455679" cy="31810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CA" sz="1467" b="0" i="0" u="none" strike="noStrike" kern="0" cap="none" spc="0" normalizeH="0" baseline="0" noProof="0">
                  <a:ln>
                    <a:noFill/>
                  </a:ln>
                  <a:solidFill>
                    <a:schemeClr val="accent1">
                      <a:lumMod val="20000"/>
                      <a:lumOff val="80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rial"/>
                </a:rPr>
                <a:t>Near future</a:t>
              </a:r>
            </a:p>
          </p:txBody>
        </p:sp>
        <p:pic>
          <p:nvPicPr>
            <p:cNvPr id="75" name="Graphique 74" descr="Laptop avec un remplissage uni">
              <a:extLst>
                <a:ext uri="{FF2B5EF4-FFF2-40B4-BE49-F238E27FC236}">
                  <a16:creationId xmlns:a16="http://schemas.microsoft.com/office/drawing/2014/main" id="{5AE4E117-D2BD-5F83-4F3D-9A8E37A91260}"/>
                </a:ext>
              </a:extLst>
            </p:cNvPr>
            <p:cNvPicPr>
              <a:picLocks noChangeAspect="1"/>
            </p:cNvPicPr>
            <p:nvPr>
              <p:custDataLst>
                <p:tags r:id="rId30"/>
              </p:custDataLst>
            </p:nvPr>
          </p:nvPicPr>
          <p:blipFill>
            <a:blip r:embed="rId44">
              <a:extLst>
                <a:ext uri="{96DAC541-7B7A-43D3-8B79-37D633B846F1}">
                  <asvg:svgBlip xmlns:asvg="http://schemas.microsoft.com/office/drawing/2016/SVG/main" r:embed="rId45"/>
                </a:ext>
              </a:extLst>
            </a:blip>
            <a:stretch>
              <a:fillRect/>
            </a:stretch>
          </p:blipFill>
          <p:spPr>
            <a:xfrm>
              <a:off x="1379103" y="3385693"/>
              <a:ext cx="1382340" cy="1382340"/>
            </a:xfrm>
            <a:prstGeom prst="rect">
              <a:avLst/>
            </a:prstGeom>
          </p:spPr>
        </p:pic>
        <p:pic>
          <p:nvPicPr>
            <p:cNvPr id="89" name="Graphique 88" descr="User avec un remplissage uni">
              <a:extLst>
                <a:ext uri="{FF2B5EF4-FFF2-40B4-BE49-F238E27FC236}">
                  <a16:creationId xmlns:a16="http://schemas.microsoft.com/office/drawing/2014/main" id="{94945CB1-88F8-3DFD-8045-CC49D6C055C5}"/>
                </a:ext>
              </a:extLst>
            </p:cNvPr>
            <p:cNvPicPr>
              <a:picLocks noChangeAspect="1"/>
            </p:cNvPicPr>
            <p:nvPr>
              <p:custDataLst>
                <p:tags r:id="rId31"/>
              </p:custDataLst>
            </p:nvPr>
          </p:nvPicPr>
          <p:blipFill>
            <a:blip r:embed="rId46">
              <a:extLst>
                <a:ext uri="{96DAC541-7B7A-43D3-8B79-37D633B846F1}">
                  <asvg:svgBlip xmlns:asvg="http://schemas.microsoft.com/office/drawing/2016/SVG/main" r:embed="rId47"/>
                </a:ext>
              </a:extLst>
            </a:blip>
            <a:stretch>
              <a:fillRect/>
            </a:stretch>
          </p:blipFill>
          <p:spPr>
            <a:xfrm>
              <a:off x="1056421" y="3099453"/>
              <a:ext cx="867371" cy="867371"/>
            </a:xfrm>
            <a:prstGeom prst="rect">
              <a:avLst/>
            </a:prstGeom>
          </p:spPr>
        </p:pic>
      </p:grpSp>
      <p:grpSp>
        <p:nvGrpSpPr>
          <p:cNvPr id="12" name="Group 11">
            <a:extLst>
              <a:ext uri="{FF2B5EF4-FFF2-40B4-BE49-F238E27FC236}">
                <a16:creationId xmlns:a16="http://schemas.microsoft.com/office/drawing/2014/main" id="{0C4A9768-DD94-DBF0-D09C-18F091570A68}"/>
              </a:ext>
            </a:extLst>
          </p:cNvPr>
          <p:cNvGrpSpPr/>
          <p:nvPr/>
        </p:nvGrpSpPr>
        <p:grpSpPr>
          <a:xfrm>
            <a:off x="11649035" y="110092"/>
            <a:ext cx="428365" cy="422360"/>
            <a:chOff x="624441" y="2438418"/>
            <a:chExt cx="428365" cy="422360"/>
          </a:xfrm>
        </p:grpSpPr>
        <p:sp>
          <p:nvSpPr>
            <p:cNvPr id="13" name="Oval 12">
              <a:extLst>
                <a:ext uri="{FF2B5EF4-FFF2-40B4-BE49-F238E27FC236}">
                  <a16:creationId xmlns:a16="http://schemas.microsoft.com/office/drawing/2014/main" id="{664A0DD5-FEA2-E56A-CB7E-193F97831BAF}"/>
                </a:ext>
              </a:extLst>
            </p:cNvPr>
            <p:cNvSpPr/>
            <p:nvPr/>
          </p:nvSpPr>
          <p:spPr>
            <a:xfrm>
              <a:off x="624441" y="2438418"/>
              <a:ext cx="422360" cy="422360"/>
            </a:xfrm>
            <a:prstGeom prst="ellipse">
              <a:avLst/>
            </a:prstGeom>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15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A1D1D16-6073-3665-29F8-B27F87812B93}"/>
                </a:ext>
              </a:extLst>
            </p:cNvPr>
            <p:cNvSpPr txBox="1"/>
            <p:nvPr/>
          </p:nvSpPr>
          <p:spPr>
            <a:xfrm>
              <a:off x="630446" y="2476800"/>
              <a:ext cx="4223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09</a:t>
              </a:r>
              <a:endParaRPr kumimoji="0" lang="en-CA"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5" name="Titre 4">
            <a:extLst>
              <a:ext uri="{FF2B5EF4-FFF2-40B4-BE49-F238E27FC236}">
                <a16:creationId xmlns:a16="http://schemas.microsoft.com/office/drawing/2014/main" id="{97010B33-ACF3-C044-799A-CF4565E421F8}"/>
              </a:ext>
            </a:extLst>
          </p:cNvPr>
          <p:cNvSpPr>
            <a:spLocks noGrp="1"/>
          </p:cNvSpPr>
          <p:nvPr>
            <p:ph type="title"/>
            <p:custDataLst>
              <p:tags r:id="rId2"/>
            </p:custDataLst>
          </p:nvPr>
        </p:nvSpPr>
        <p:spPr>
          <a:xfrm>
            <a:off x="-10625" y="29009"/>
            <a:ext cx="12202624" cy="763600"/>
          </a:xfrm>
        </p:spPr>
        <p:txBody>
          <a:bodyPr>
            <a:normAutofit/>
          </a:bodyPr>
          <a:lstStyle/>
          <a:p>
            <a:pPr algn="ctr"/>
            <a:r>
              <a:rPr lang="en-CA" sz="4200" b="0">
                <a:solidFill>
                  <a:schemeClr val="bg1"/>
                </a:solidFill>
                <a:latin typeface="Calibri Light" panose="020F0302020204030204" pitchFamily="34" charset="0"/>
                <a:cs typeface="Calibri Light" panose="020F0302020204030204" pitchFamily="34" charset="0"/>
              </a:rPr>
              <a:t>CCMEO Dissemination Toolkit (CDTK)</a:t>
            </a:r>
          </a:p>
        </p:txBody>
      </p:sp>
      <p:grpSp>
        <p:nvGrpSpPr>
          <p:cNvPr id="16" name="Group 15">
            <a:extLst>
              <a:ext uri="{FF2B5EF4-FFF2-40B4-BE49-F238E27FC236}">
                <a16:creationId xmlns:a16="http://schemas.microsoft.com/office/drawing/2014/main" id="{F728D3E7-E830-7718-5354-6D9A1577BDA9}"/>
              </a:ext>
            </a:extLst>
          </p:cNvPr>
          <p:cNvGrpSpPr/>
          <p:nvPr/>
        </p:nvGrpSpPr>
        <p:grpSpPr>
          <a:xfrm>
            <a:off x="11668198" y="73994"/>
            <a:ext cx="428365" cy="422360"/>
            <a:chOff x="624441" y="2438418"/>
            <a:chExt cx="428365" cy="422360"/>
          </a:xfrm>
        </p:grpSpPr>
        <p:sp>
          <p:nvSpPr>
            <p:cNvPr id="17" name="Oval 16">
              <a:extLst>
                <a:ext uri="{FF2B5EF4-FFF2-40B4-BE49-F238E27FC236}">
                  <a16:creationId xmlns:a16="http://schemas.microsoft.com/office/drawing/2014/main" id="{D4E1DE58-13DF-7BCB-8AEF-9BCF6969AB11}"/>
                </a:ext>
              </a:extLst>
            </p:cNvPr>
            <p:cNvSpPr/>
            <p:nvPr/>
          </p:nvSpPr>
          <p:spPr>
            <a:xfrm>
              <a:off x="624441" y="2438418"/>
              <a:ext cx="422360" cy="422360"/>
            </a:xfrm>
            <a:prstGeom prst="ellipse">
              <a:avLst/>
            </a:prstGeom>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15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D18318A-7BF9-3E32-B65A-0E0DDF4EA4F7}"/>
                </a:ext>
              </a:extLst>
            </p:cNvPr>
            <p:cNvSpPr txBox="1"/>
            <p:nvPr/>
          </p:nvSpPr>
          <p:spPr>
            <a:xfrm>
              <a:off x="630446" y="2476800"/>
              <a:ext cx="4223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09</a:t>
              </a:r>
              <a:endParaRPr kumimoji="0" lang="en-CA"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9190452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10.xml><?xml version="1.0" encoding="utf-8"?>
<p:tagLst xmlns:a="http://schemas.openxmlformats.org/drawingml/2006/main" xmlns:r="http://schemas.openxmlformats.org/officeDocument/2006/relationships" xmlns:p="http://schemas.openxmlformats.org/presentationml/2006/main">
  <p:tag name="NUM" val="17"/>
</p:tagLst>
</file>

<file path=ppt/tags/tag11.xml><?xml version="1.0" encoding="utf-8"?>
<p:tagLst xmlns:a="http://schemas.openxmlformats.org/drawingml/2006/main" xmlns:r="http://schemas.openxmlformats.org/officeDocument/2006/relationships" xmlns:p="http://schemas.openxmlformats.org/presentationml/2006/main">
  <p:tag name="NUM" val="22"/>
</p:tagLst>
</file>

<file path=ppt/tags/tag12.xml><?xml version="1.0" encoding="utf-8"?>
<p:tagLst xmlns:a="http://schemas.openxmlformats.org/drawingml/2006/main" xmlns:r="http://schemas.openxmlformats.org/officeDocument/2006/relationships" xmlns:p="http://schemas.openxmlformats.org/presentationml/2006/main">
  <p:tag name="NUM" val="23"/>
</p:tagLst>
</file>

<file path=ppt/tags/tag13.xml><?xml version="1.0" encoding="utf-8"?>
<p:tagLst xmlns:a="http://schemas.openxmlformats.org/drawingml/2006/main" xmlns:r="http://schemas.openxmlformats.org/officeDocument/2006/relationships" xmlns:p="http://schemas.openxmlformats.org/presentationml/2006/main">
  <p:tag name="NUM" val="26"/>
</p:tagLst>
</file>

<file path=ppt/tags/tag14.xml><?xml version="1.0" encoding="utf-8"?>
<p:tagLst xmlns:a="http://schemas.openxmlformats.org/drawingml/2006/main" xmlns:r="http://schemas.openxmlformats.org/officeDocument/2006/relationships" xmlns:p="http://schemas.openxmlformats.org/presentationml/2006/main">
  <p:tag name="NUM" val="10"/>
</p:tagLst>
</file>

<file path=ppt/tags/tag15.xml><?xml version="1.0" encoding="utf-8"?>
<p:tagLst xmlns:a="http://schemas.openxmlformats.org/drawingml/2006/main" xmlns:r="http://schemas.openxmlformats.org/officeDocument/2006/relationships" xmlns:p="http://schemas.openxmlformats.org/presentationml/2006/main">
  <p:tag name="NUM" val="17"/>
</p:tagLst>
</file>

<file path=ppt/tags/tag16.xml><?xml version="1.0" encoding="utf-8"?>
<p:tagLst xmlns:a="http://schemas.openxmlformats.org/drawingml/2006/main" xmlns:r="http://schemas.openxmlformats.org/officeDocument/2006/relationships" xmlns:p="http://schemas.openxmlformats.org/presentationml/2006/main">
  <p:tag name="NUM" val="23"/>
</p:tagLst>
</file>

<file path=ppt/tags/tag17.xml><?xml version="1.0" encoding="utf-8"?>
<p:tagLst xmlns:a="http://schemas.openxmlformats.org/drawingml/2006/main" xmlns:r="http://schemas.openxmlformats.org/officeDocument/2006/relationships" xmlns:p="http://schemas.openxmlformats.org/presentationml/2006/main">
  <p:tag name="NUM" val="26"/>
</p:tagLst>
</file>

<file path=ppt/tags/tag18.xml><?xml version="1.0" encoding="utf-8"?>
<p:tagLst xmlns:a="http://schemas.openxmlformats.org/drawingml/2006/main" xmlns:r="http://schemas.openxmlformats.org/officeDocument/2006/relationships" xmlns:p="http://schemas.openxmlformats.org/presentationml/2006/main">
  <p:tag name="NUM" val="22"/>
</p:tagLst>
</file>

<file path=ppt/tags/tag19.xml><?xml version="1.0" encoding="utf-8"?>
<p:tagLst xmlns:a="http://schemas.openxmlformats.org/drawingml/2006/main" xmlns:r="http://schemas.openxmlformats.org/officeDocument/2006/relationships" xmlns:p="http://schemas.openxmlformats.org/presentationml/2006/main">
  <p:tag name="NUM" val="5"/>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3"/>
</p:tagLst>
</file>

<file path=ppt/tags/tag21.xml><?xml version="1.0" encoding="utf-8"?>
<p:tagLst xmlns:a="http://schemas.openxmlformats.org/drawingml/2006/main" xmlns:r="http://schemas.openxmlformats.org/officeDocument/2006/relationships" xmlns:p="http://schemas.openxmlformats.org/presentationml/2006/main">
  <p:tag name="NUM" val="17"/>
</p:tagLst>
</file>

<file path=ppt/tags/tag22.xml><?xml version="1.0" encoding="utf-8"?>
<p:tagLst xmlns:a="http://schemas.openxmlformats.org/drawingml/2006/main" xmlns:r="http://schemas.openxmlformats.org/officeDocument/2006/relationships" xmlns:p="http://schemas.openxmlformats.org/presentationml/2006/main">
  <p:tag name="NUM" val="23"/>
</p:tagLst>
</file>

<file path=ppt/tags/tag23.xml><?xml version="1.0" encoding="utf-8"?>
<p:tagLst xmlns:a="http://schemas.openxmlformats.org/drawingml/2006/main" xmlns:r="http://schemas.openxmlformats.org/officeDocument/2006/relationships" xmlns:p="http://schemas.openxmlformats.org/presentationml/2006/main">
  <p:tag name="NUM" val="22"/>
</p:tagLst>
</file>

<file path=ppt/tags/tag24.xml><?xml version="1.0" encoding="utf-8"?>
<p:tagLst xmlns:a="http://schemas.openxmlformats.org/drawingml/2006/main" xmlns:r="http://schemas.openxmlformats.org/officeDocument/2006/relationships" xmlns:p="http://schemas.openxmlformats.org/presentationml/2006/main">
  <p:tag name="NUM" val="17"/>
</p:tagLst>
</file>

<file path=ppt/tags/tag25.xml><?xml version="1.0" encoding="utf-8"?>
<p:tagLst xmlns:a="http://schemas.openxmlformats.org/drawingml/2006/main" xmlns:r="http://schemas.openxmlformats.org/officeDocument/2006/relationships" xmlns:p="http://schemas.openxmlformats.org/presentationml/2006/main">
  <p:tag name="NUM" val="22"/>
</p:tagLst>
</file>

<file path=ppt/tags/tag26.xml><?xml version="1.0" encoding="utf-8"?>
<p:tagLst xmlns:a="http://schemas.openxmlformats.org/drawingml/2006/main" xmlns:r="http://schemas.openxmlformats.org/officeDocument/2006/relationships" xmlns:p="http://schemas.openxmlformats.org/presentationml/2006/main">
  <p:tag name="NUM" val="6"/>
</p:tagLst>
</file>

<file path=ppt/tags/tag27.xml><?xml version="1.0" encoding="utf-8"?>
<p:tagLst xmlns:a="http://schemas.openxmlformats.org/drawingml/2006/main" xmlns:r="http://schemas.openxmlformats.org/officeDocument/2006/relationships" xmlns:p="http://schemas.openxmlformats.org/presentationml/2006/main">
  <p:tag name="NUM" val="22"/>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17"/>
</p:tagLst>
</file>

<file path=ppt/tags/tag3.xml><?xml version="1.0" encoding="utf-8"?>
<p:tagLst xmlns:a="http://schemas.openxmlformats.org/drawingml/2006/main" xmlns:r="http://schemas.openxmlformats.org/officeDocument/2006/relationships" xmlns:p="http://schemas.openxmlformats.org/presentationml/2006/main">
  <p:tag name="NUM" val="5"/>
</p:tagLst>
</file>

<file path=ppt/tags/tag30.xml><?xml version="1.0" encoding="utf-8"?>
<p:tagLst xmlns:a="http://schemas.openxmlformats.org/drawingml/2006/main" xmlns:r="http://schemas.openxmlformats.org/officeDocument/2006/relationships" xmlns:p="http://schemas.openxmlformats.org/presentationml/2006/main">
  <p:tag name="NUM" val="22"/>
</p:tagLst>
</file>

<file path=ppt/tags/tag31.xml><?xml version="1.0" encoding="utf-8"?>
<p:tagLst xmlns:a="http://schemas.openxmlformats.org/drawingml/2006/main" xmlns:r="http://schemas.openxmlformats.org/officeDocument/2006/relationships" xmlns:p="http://schemas.openxmlformats.org/presentationml/2006/main">
  <p:tag name="NUM" val="8"/>
</p:tagLst>
</file>

<file path=ppt/tags/tag32.xml><?xml version="1.0" encoding="utf-8"?>
<p:tagLst xmlns:a="http://schemas.openxmlformats.org/drawingml/2006/main" xmlns:r="http://schemas.openxmlformats.org/officeDocument/2006/relationships" xmlns:p="http://schemas.openxmlformats.org/presentationml/2006/main">
  <p:tag name="NUM" val="13"/>
</p:tagLst>
</file>

<file path=ppt/tags/tag33.xml><?xml version="1.0" encoding="utf-8"?>
<p:tagLst xmlns:a="http://schemas.openxmlformats.org/drawingml/2006/main" xmlns:r="http://schemas.openxmlformats.org/officeDocument/2006/relationships" xmlns:p="http://schemas.openxmlformats.org/presentationml/2006/main">
  <p:tag name="NUM" val="13"/>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4"/>
</p:tagLst>
</file>

<file path=ppt/tags/tag38.xml><?xml version="1.0" encoding="utf-8"?>
<p:tagLst xmlns:a="http://schemas.openxmlformats.org/drawingml/2006/main" xmlns:r="http://schemas.openxmlformats.org/officeDocument/2006/relationships" xmlns:p="http://schemas.openxmlformats.org/presentationml/2006/main">
  <p:tag name="NUM" val="5"/>
</p:tagLst>
</file>

<file path=ppt/tags/tag39.xml><?xml version="1.0" encoding="utf-8"?>
<p:tagLst xmlns:a="http://schemas.openxmlformats.org/drawingml/2006/main" xmlns:r="http://schemas.openxmlformats.org/officeDocument/2006/relationships" xmlns:p="http://schemas.openxmlformats.org/presentationml/2006/main">
  <p:tag name="NUM" val="7"/>
</p:tagLst>
</file>

<file path=ppt/tags/tag4.xml><?xml version="1.0" encoding="utf-8"?>
<p:tagLst xmlns:a="http://schemas.openxmlformats.org/drawingml/2006/main" xmlns:r="http://schemas.openxmlformats.org/officeDocument/2006/relationships" xmlns:p="http://schemas.openxmlformats.org/presentationml/2006/main">
  <p:tag name="NUM" val="6"/>
</p:tagLst>
</file>

<file path=ppt/tags/tag40.xml><?xml version="1.0" encoding="utf-8"?>
<p:tagLst xmlns:a="http://schemas.openxmlformats.org/drawingml/2006/main" xmlns:r="http://schemas.openxmlformats.org/officeDocument/2006/relationships" xmlns:p="http://schemas.openxmlformats.org/presentationml/2006/main">
  <p:tag name="NUM" val="9"/>
</p:tagLst>
</file>

<file path=ppt/tags/tag41.xml><?xml version="1.0" encoding="utf-8"?>
<p:tagLst xmlns:a="http://schemas.openxmlformats.org/drawingml/2006/main" xmlns:r="http://schemas.openxmlformats.org/officeDocument/2006/relationships" xmlns:p="http://schemas.openxmlformats.org/presentationml/2006/main">
  <p:tag name="NUM" val="10"/>
</p:tagLst>
</file>

<file path=ppt/tags/tag42.xml><?xml version="1.0" encoding="utf-8"?>
<p:tagLst xmlns:a="http://schemas.openxmlformats.org/drawingml/2006/main" xmlns:r="http://schemas.openxmlformats.org/officeDocument/2006/relationships" xmlns:p="http://schemas.openxmlformats.org/presentationml/2006/main">
  <p:tag name="NUM" val="11"/>
</p:tagLst>
</file>

<file path=ppt/tags/tag43.xml><?xml version="1.0" encoding="utf-8"?>
<p:tagLst xmlns:a="http://schemas.openxmlformats.org/drawingml/2006/main" xmlns:r="http://schemas.openxmlformats.org/officeDocument/2006/relationships" xmlns:p="http://schemas.openxmlformats.org/presentationml/2006/main">
  <p:tag name="NUM" val="12"/>
</p:tagLst>
</file>

<file path=ppt/tags/tag44.xml><?xml version="1.0" encoding="utf-8"?>
<p:tagLst xmlns:a="http://schemas.openxmlformats.org/drawingml/2006/main" xmlns:r="http://schemas.openxmlformats.org/officeDocument/2006/relationships" xmlns:p="http://schemas.openxmlformats.org/presentationml/2006/main">
  <p:tag name="NUM" val="13"/>
</p:tagLst>
</file>

<file path=ppt/tags/tag45.xml><?xml version="1.0" encoding="utf-8"?>
<p:tagLst xmlns:a="http://schemas.openxmlformats.org/drawingml/2006/main" xmlns:r="http://schemas.openxmlformats.org/officeDocument/2006/relationships" xmlns:p="http://schemas.openxmlformats.org/presentationml/2006/main">
  <p:tag name="NUM" val="14"/>
</p:tagLst>
</file>

<file path=ppt/tags/tag46.xml><?xml version="1.0" encoding="utf-8"?>
<p:tagLst xmlns:a="http://schemas.openxmlformats.org/drawingml/2006/main" xmlns:r="http://schemas.openxmlformats.org/officeDocument/2006/relationships" xmlns:p="http://schemas.openxmlformats.org/presentationml/2006/main">
  <p:tag name="NUM" val="15"/>
</p:tagLst>
</file>

<file path=ppt/tags/tag47.xml><?xml version="1.0" encoding="utf-8"?>
<p:tagLst xmlns:a="http://schemas.openxmlformats.org/drawingml/2006/main" xmlns:r="http://schemas.openxmlformats.org/officeDocument/2006/relationships" xmlns:p="http://schemas.openxmlformats.org/presentationml/2006/main">
  <p:tag name="NUM" val="16"/>
</p:tagLst>
</file>

<file path=ppt/tags/tag48.xml><?xml version="1.0" encoding="utf-8"?>
<p:tagLst xmlns:a="http://schemas.openxmlformats.org/drawingml/2006/main" xmlns:r="http://schemas.openxmlformats.org/officeDocument/2006/relationships" xmlns:p="http://schemas.openxmlformats.org/presentationml/2006/main">
  <p:tag name="NUM" val="17"/>
</p:tagLst>
</file>

<file path=ppt/tags/tag49.xml><?xml version="1.0" encoding="utf-8"?>
<p:tagLst xmlns:a="http://schemas.openxmlformats.org/drawingml/2006/main" xmlns:r="http://schemas.openxmlformats.org/officeDocument/2006/relationships" xmlns:p="http://schemas.openxmlformats.org/presentationml/2006/main">
  <p:tag name="NUM" val="18"/>
</p:tagLst>
</file>

<file path=ppt/tags/tag5.xml><?xml version="1.0" encoding="utf-8"?>
<p:tagLst xmlns:a="http://schemas.openxmlformats.org/drawingml/2006/main" xmlns:r="http://schemas.openxmlformats.org/officeDocument/2006/relationships" xmlns:p="http://schemas.openxmlformats.org/presentationml/2006/main">
  <p:tag name="NUM" val="7"/>
</p:tagLst>
</file>

<file path=ppt/tags/tag50.xml><?xml version="1.0" encoding="utf-8"?>
<p:tagLst xmlns:a="http://schemas.openxmlformats.org/drawingml/2006/main" xmlns:r="http://schemas.openxmlformats.org/officeDocument/2006/relationships" xmlns:p="http://schemas.openxmlformats.org/presentationml/2006/main">
  <p:tag name="NUM" val="19"/>
</p:tagLst>
</file>

<file path=ppt/tags/tag51.xml><?xml version="1.0" encoding="utf-8"?>
<p:tagLst xmlns:a="http://schemas.openxmlformats.org/drawingml/2006/main" xmlns:r="http://schemas.openxmlformats.org/officeDocument/2006/relationships" xmlns:p="http://schemas.openxmlformats.org/presentationml/2006/main">
  <p:tag name="NUM" val="20"/>
</p:tagLst>
</file>

<file path=ppt/tags/tag52.xml><?xml version="1.0" encoding="utf-8"?>
<p:tagLst xmlns:a="http://schemas.openxmlformats.org/drawingml/2006/main" xmlns:r="http://schemas.openxmlformats.org/officeDocument/2006/relationships" xmlns:p="http://schemas.openxmlformats.org/presentationml/2006/main">
  <p:tag name="NUM" val="21"/>
</p:tagLst>
</file>

<file path=ppt/tags/tag53.xml><?xml version="1.0" encoding="utf-8"?>
<p:tagLst xmlns:a="http://schemas.openxmlformats.org/drawingml/2006/main" xmlns:r="http://schemas.openxmlformats.org/officeDocument/2006/relationships" xmlns:p="http://schemas.openxmlformats.org/presentationml/2006/main">
  <p:tag name="NUM" val="22"/>
</p:tagLst>
</file>

<file path=ppt/tags/tag54.xml><?xml version="1.0" encoding="utf-8"?>
<p:tagLst xmlns:a="http://schemas.openxmlformats.org/drawingml/2006/main" xmlns:r="http://schemas.openxmlformats.org/officeDocument/2006/relationships" xmlns:p="http://schemas.openxmlformats.org/presentationml/2006/main">
  <p:tag name="NUM" val="23"/>
</p:tagLst>
</file>

<file path=ppt/tags/tag55.xml><?xml version="1.0" encoding="utf-8"?>
<p:tagLst xmlns:a="http://schemas.openxmlformats.org/drawingml/2006/main" xmlns:r="http://schemas.openxmlformats.org/officeDocument/2006/relationships" xmlns:p="http://schemas.openxmlformats.org/presentationml/2006/main">
  <p:tag name="NUM" val="24"/>
</p:tagLst>
</file>

<file path=ppt/tags/tag56.xml><?xml version="1.0" encoding="utf-8"?>
<p:tagLst xmlns:a="http://schemas.openxmlformats.org/drawingml/2006/main" xmlns:r="http://schemas.openxmlformats.org/officeDocument/2006/relationships" xmlns:p="http://schemas.openxmlformats.org/presentationml/2006/main">
  <p:tag name="NUM" val="25"/>
</p:tagLst>
</file>

<file path=ppt/tags/tag57.xml><?xml version="1.0" encoding="utf-8"?>
<p:tagLst xmlns:a="http://schemas.openxmlformats.org/drawingml/2006/main" xmlns:r="http://schemas.openxmlformats.org/officeDocument/2006/relationships" xmlns:p="http://schemas.openxmlformats.org/presentationml/2006/main">
  <p:tag name="NUM" val="26"/>
</p:tagLst>
</file>

<file path=ppt/tags/tag58.xml><?xml version="1.0" encoding="utf-8"?>
<p:tagLst xmlns:a="http://schemas.openxmlformats.org/drawingml/2006/main" xmlns:r="http://schemas.openxmlformats.org/officeDocument/2006/relationships" xmlns:p="http://schemas.openxmlformats.org/presentationml/2006/main">
  <p:tag name="NUM" val="27"/>
</p:tagLst>
</file>

<file path=ppt/tags/tag59.xml><?xml version="1.0" encoding="utf-8"?>
<p:tagLst xmlns:a="http://schemas.openxmlformats.org/drawingml/2006/main" xmlns:r="http://schemas.openxmlformats.org/officeDocument/2006/relationships" xmlns:p="http://schemas.openxmlformats.org/presentationml/2006/main">
  <p:tag name="NUM" val="28"/>
</p:tagLst>
</file>

<file path=ppt/tags/tag6.xml><?xml version="1.0" encoding="utf-8"?>
<p:tagLst xmlns:a="http://schemas.openxmlformats.org/drawingml/2006/main" xmlns:r="http://schemas.openxmlformats.org/officeDocument/2006/relationships" xmlns:p="http://schemas.openxmlformats.org/presentationml/2006/main">
  <p:tag name="NUM" val="8"/>
</p:tagLst>
</file>

<file path=ppt/tags/tag60.xml><?xml version="1.0" encoding="utf-8"?>
<p:tagLst xmlns:a="http://schemas.openxmlformats.org/drawingml/2006/main" xmlns:r="http://schemas.openxmlformats.org/officeDocument/2006/relationships" xmlns:p="http://schemas.openxmlformats.org/presentationml/2006/main">
  <p:tag name="NUM" val="29"/>
</p:tagLst>
</file>

<file path=ppt/tags/tag61.xml><?xml version="1.0" encoding="utf-8"?>
<p:tagLst xmlns:a="http://schemas.openxmlformats.org/drawingml/2006/main" xmlns:r="http://schemas.openxmlformats.org/officeDocument/2006/relationships" xmlns:p="http://schemas.openxmlformats.org/presentationml/2006/main">
  <p:tag name="NUM" val="30"/>
</p:tagLst>
</file>

<file path=ppt/tags/tag62.xml><?xml version="1.0" encoding="utf-8"?>
<p:tagLst xmlns:a="http://schemas.openxmlformats.org/drawingml/2006/main" xmlns:r="http://schemas.openxmlformats.org/officeDocument/2006/relationships" xmlns:p="http://schemas.openxmlformats.org/presentationml/2006/main">
  <p:tag name="NUM" val="31"/>
</p:tagLst>
</file>

<file path=ppt/tags/tag63.xml><?xml version="1.0" encoding="utf-8"?>
<p:tagLst xmlns:a="http://schemas.openxmlformats.org/drawingml/2006/main" xmlns:r="http://schemas.openxmlformats.org/officeDocument/2006/relationships" xmlns:p="http://schemas.openxmlformats.org/presentationml/2006/main">
  <p:tag name="NUM" val="6"/>
</p:tagLst>
</file>

<file path=ppt/tags/tag64.xml><?xml version="1.0" encoding="utf-8"?>
<p:tagLst xmlns:a="http://schemas.openxmlformats.org/drawingml/2006/main" xmlns:r="http://schemas.openxmlformats.org/officeDocument/2006/relationships" xmlns:p="http://schemas.openxmlformats.org/presentationml/2006/main">
  <p:tag name="NUM" val="8"/>
</p:tagLst>
</file>

<file path=ppt/tags/tag65.xml><?xml version="1.0" encoding="utf-8"?>
<p:tagLst xmlns:a="http://schemas.openxmlformats.org/drawingml/2006/main" xmlns:r="http://schemas.openxmlformats.org/officeDocument/2006/relationships" xmlns:p="http://schemas.openxmlformats.org/presentationml/2006/main">
  <p:tag name="NUM" val="23"/>
</p:tagLst>
</file>

<file path=ppt/tags/tag66.xml><?xml version="1.0" encoding="utf-8"?>
<p:tagLst xmlns:a="http://schemas.openxmlformats.org/drawingml/2006/main" xmlns:r="http://schemas.openxmlformats.org/officeDocument/2006/relationships" xmlns:p="http://schemas.openxmlformats.org/presentationml/2006/main">
  <p:tag name="NUM" val="8"/>
</p:tagLst>
</file>

<file path=ppt/tags/tag67.xml><?xml version="1.0" encoding="utf-8"?>
<p:tagLst xmlns:a="http://schemas.openxmlformats.org/drawingml/2006/main" xmlns:r="http://schemas.openxmlformats.org/officeDocument/2006/relationships" xmlns:p="http://schemas.openxmlformats.org/presentationml/2006/main">
  <p:tag name="NUM" val="5"/>
</p:tagLst>
</file>

<file path=ppt/tags/tag68.xml><?xml version="1.0" encoding="utf-8"?>
<p:tagLst xmlns:a="http://schemas.openxmlformats.org/drawingml/2006/main" xmlns:r="http://schemas.openxmlformats.org/officeDocument/2006/relationships" xmlns:p="http://schemas.openxmlformats.org/presentationml/2006/main">
  <p:tag name="NUM" val="6"/>
</p:tagLst>
</file>

<file path=ppt/tags/tag69.xml><?xml version="1.0" encoding="utf-8"?>
<p:tagLst xmlns:a="http://schemas.openxmlformats.org/drawingml/2006/main" xmlns:r="http://schemas.openxmlformats.org/officeDocument/2006/relationships" xmlns:p="http://schemas.openxmlformats.org/presentationml/2006/main">
  <p:tag name="NUM" val="7"/>
</p:tagLst>
</file>

<file path=ppt/tags/tag7.xml><?xml version="1.0" encoding="utf-8"?>
<p:tagLst xmlns:a="http://schemas.openxmlformats.org/drawingml/2006/main" xmlns:r="http://schemas.openxmlformats.org/officeDocument/2006/relationships" xmlns:p="http://schemas.openxmlformats.org/presentationml/2006/main">
  <p:tag name="NUM" val="13"/>
</p:tagLst>
</file>

<file path=ppt/tags/tag70.xml><?xml version="1.0" encoding="utf-8"?>
<p:tagLst xmlns:a="http://schemas.openxmlformats.org/drawingml/2006/main" xmlns:r="http://schemas.openxmlformats.org/officeDocument/2006/relationships" xmlns:p="http://schemas.openxmlformats.org/presentationml/2006/main">
  <p:tag name="NUM" val="9"/>
</p:tagLst>
</file>

<file path=ppt/tags/tag71.xml><?xml version="1.0" encoding="utf-8"?>
<p:tagLst xmlns:a="http://schemas.openxmlformats.org/drawingml/2006/main" xmlns:r="http://schemas.openxmlformats.org/officeDocument/2006/relationships" xmlns:p="http://schemas.openxmlformats.org/presentationml/2006/main">
  <p:tag name="NUM" val="10"/>
</p:tagLst>
</file>

<file path=ppt/tags/tag72.xml><?xml version="1.0" encoding="utf-8"?>
<p:tagLst xmlns:a="http://schemas.openxmlformats.org/drawingml/2006/main" xmlns:r="http://schemas.openxmlformats.org/officeDocument/2006/relationships" xmlns:p="http://schemas.openxmlformats.org/presentationml/2006/main">
  <p:tag name="NUM" val="11"/>
</p:tagLst>
</file>

<file path=ppt/tags/tag73.xml><?xml version="1.0" encoding="utf-8"?>
<p:tagLst xmlns:a="http://schemas.openxmlformats.org/drawingml/2006/main" xmlns:r="http://schemas.openxmlformats.org/officeDocument/2006/relationships" xmlns:p="http://schemas.openxmlformats.org/presentationml/2006/main">
  <p:tag name="NUM" val="12"/>
</p:tagLst>
</file>

<file path=ppt/tags/tag74.xml><?xml version="1.0" encoding="utf-8"?>
<p:tagLst xmlns:a="http://schemas.openxmlformats.org/drawingml/2006/main" xmlns:r="http://schemas.openxmlformats.org/officeDocument/2006/relationships" xmlns:p="http://schemas.openxmlformats.org/presentationml/2006/main">
  <p:tag name="ENGAGECOLOR" val="{&quot;FillColor&quot;:{&quot;ColorIndex&quot;:3,&quot;ColorModifier&quot;:0,&quot;BrightnessModifier&quot;:0}}"/>
</p:tagLst>
</file>

<file path=ppt/tags/tag75.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8.xml><?xml version="1.0" encoding="utf-8"?>
<p:tagLst xmlns:a="http://schemas.openxmlformats.org/drawingml/2006/main" xmlns:r="http://schemas.openxmlformats.org/officeDocument/2006/relationships" xmlns:p="http://schemas.openxmlformats.org/presentationml/2006/main">
  <p:tag name="NUM" val="14"/>
</p:tagLst>
</file>

<file path=ppt/tags/tag9.xml><?xml version="1.0" encoding="utf-8"?>
<p:tagLst xmlns:a="http://schemas.openxmlformats.org/drawingml/2006/main" xmlns:r="http://schemas.openxmlformats.org/officeDocument/2006/relationships" xmlns:p="http://schemas.openxmlformats.org/presentationml/2006/main">
  <p:tag name="NUM"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7316</Words>
  <Application>Microsoft Office PowerPoint</Application>
  <PresentationFormat>Widescreen</PresentationFormat>
  <Paragraphs>511</Paragraphs>
  <Slides>31</Slides>
  <Notes>28</Notes>
  <HiddenSlides>0</HiddenSlides>
  <MMClips>4</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31</vt:i4>
      </vt:variant>
    </vt:vector>
  </HeadingPairs>
  <TitlesOfParts>
    <vt:vector size="51" baseType="lpstr">
      <vt:lpstr>Abadi</vt:lpstr>
      <vt:lpstr>Abadi Extra Light</vt:lpstr>
      <vt:lpstr>ADLaM Display</vt:lpstr>
      <vt:lpstr>Aptos</vt:lpstr>
      <vt:lpstr>Aptos Display</vt:lpstr>
      <vt:lpstr>Arial</vt:lpstr>
      <vt:lpstr>Arial Nova Light</vt:lpstr>
      <vt:lpstr>Calibri</vt:lpstr>
      <vt:lpstr>Calibri Light</vt:lpstr>
      <vt:lpstr>Courier New</vt:lpstr>
      <vt:lpstr>FontAwesome</vt:lpstr>
      <vt:lpstr>Georgia</vt:lpstr>
      <vt:lpstr>Helvetica</vt:lpstr>
      <vt:lpstr>Lato Light</vt:lpstr>
      <vt:lpstr>Open Sans</vt:lpstr>
      <vt:lpstr>Open Sans Light</vt:lpstr>
      <vt:lpstr>Open Sans Medium</vt:lpstr>
      <vt:lpstr>Poppins</vt:lpstr>
      <vt:lpstr>Roboto</vt:lpstr>
      <vt:lpstr>Office Theme</vt:lpstr>
      <vt:lpstr>Presenting Canada’s geospatial information</vt:lpstr>
      <vt:lpstr>PowerPoint Presentation</vt:lpstr>
      <vt:lpstr>PowerPoint Presentation</vt:lpstr>
      <vt:lpstr>PowerPoint Presentation</vt:lpstr>
      <vt:lpstr>PowerPoint Presentation</vt:lpstr>
      <vt:lpstr>PowerPoint Presentation</vt:lpstr>
      <vt:lpstr>How to publish data to inform analyses using GCGeo</vt:lpstr>
      <vt:lpstr>Current publishing process</vt:lpstr>
      <vt:lpstr>CCMEO Dissemination Toolkit (CDTK)</vt:lpstr>
      <vt:lpstr>PowerPoint Presentation</vt:lpstr>
      <vt:lpstr>PowerPoint Presentation</vt:lpstr>
      <vt:lpstr>PowerPoint Presentation</vt:lpstr>
      <vt:lpstr>PowerPoint Presentation</vt:lpstr>
      <vt:lpstr>GEO.ca Innovations</vt:lpstr>
      <vt:lpstr>PowerPoint Presentation</vt:lpstr>
      <vt:lpstr>PowerPoint Presentation</vt:lpstr>
      <vt:lpstr>PowerPoint Presentation</vt:lpstr>
      <vt:lpstr>PowerPoint Presentation</vt:lpstr>
      <vt:lpstr>GeoDiscovery: Emergency Geomatics Management, Products &amp; Services</vt:lpstr>
      <vt:lpstr>Scope of our Services</vt:lpstr>
      <vt:lpstr>PowerPoint Presentation</vt:lpstr>
      <vt:lpstr>© His Majesty the King in Right of Canada, as represented by the Minister of Natural Resources, 2022</vt:lpstr>
      <vt:lpstr>PowerPoint Presentation</vt:lpstr>
      <vt:lpstr>PowerPoint Presentation</vt:lpstr>
      <vt:lpstr>The Open Science and Data Platform</vt:lpstr>
      <vt:lpstr>PowerPoint Presentation</vt:lpstr>
      <vt:lpstr>Basemap of Canada</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Presenting Canada’s geospatial information</dc:title>
  <dc:creator>Tyrie, Alexander</dc:creator>
  <cp:lastModifiedBy>Tyrie, Alexander</cp:lastModifiedBy>
  <cp:revision>2</cp:revision>
  <dcterms:created xsi:type="dcterms:W3CDTF">2024-08-22T17:33:31Z</dcterms:created>
  <dcterms:modified xsi:type="dcterms:W3CDTF">2024-08-22T17:40:33Z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dc9ef4b-740a-42cb-ab8b-01034c2f2fff_Enabled">
    <vt:lpwstr>true</vt:lpwstr>
  </property>
  <property fmtid="{D5CDD505-2E9C-101B-9397-08002B2CF9AE}" pid="3" name="MSIP_Label_1dc9ef4b-740a-42cb-ab8b-01034c2f2fff_SetDate">
    <vt:lpwstr>2024-08-22T17:36:01Z</vt:lpwstr>
  </property>
  <property fmtid="{D5CDD505-2E9C-101B-9397-08002B2CF9AE}" pid="4" name="MSIP_Label_1dc9ef4b-740a-42cb-ab8b-01034c2f2fff_Method">
    <vt:lpwstr>Privileged</vt:lpwstr>
  </property>
  <property fmtid="{D5CDD505-2E9C-101B-9397-08002B2CF9AE}" pid="5" name="MSIP_Label_1dc9ef4b-740a-42cb-ab8b-01034c2f2fff_Name">
    <vt:lpwstr>Standard Unclass-nonclass</vt:lpwstr>
  </property>
  <property fmtid="{D5CDD505-2E9C-101B-9397-08002B2CF9AE}" pid="6" name="MSIP_Label_1dc9ef4b-740a-42cb-ab8b-01034c2f2fff_SiteId">
    <vt:lpwstr>2d28dd40-a4f2-4317-a351-bc709c183c85</vt:lpwstr>
  </property>
  <property fmtid="{D5CDD505-2E9C-101B-9397-08002B2CF9AE}" pid="7" name="MSIP_Label_1dc9ef4b-740a-42cb-ab8b-01034c2f2fff_ActionId">
    <vt:lpwstr>1a29c28e-510f-4c1d-a4a1-cc13135517f0</vt:lpwstr>
  </property>
  <property fmtid="{D5CDD505-2E9C-101B-9397-08002B2CF9AE}" pid="8" name="MSIP_Label_1dc9ef4b-740a-42cb-ab8b-01034c2f2fff_ContentBits">
    <vt:lpwstr>3</vt:lpwstr>
  </property>
  <property fmtid="{D5CDD505-2E9C-101B-9397-08002B2CF9AE}" pid="9" name="ClassificationContentMarkingFooterLocations">
    <vt:lpwstr>Office Theme:10</vt:lpwstr>
  </property>
  <property fmtid="{D5CDD505-2E9C-101B-9397-08002B2CF9AE}" pid="10" name="ClassificationContentMarkingFooterText">
    <vt:lpwstr>Unclassified | Non classifié</vt:lpwstr>
  </property>
  <property fmtid="{D5CDD505-2E9C-101B-9397-08002B2CF9AE}" pid="11" name="ClassificationContentMarkingHeaderLocations">
    <vt:lpwstr>Office Theme:9</vt:lpwstr>
  </property>
  <property fmtid="{D5CDD505-2E9C-101B-9397-08002B2CF9AE}" pid="12" name="ClassificationContentMarkingHeaderText">
    <vt:lpwstr>Unclassified | Non classifié</vt:lpwstr>
  </property>
</Properties>
</file>