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15"/>
  </p:notesMasterIdLst>
  <p:handoutMasterIdLst>
    <p:handoutMasterId r:id="rId16"/>
  </p:handoutMasterIdLst>
  <p:sldIdLst>
    <p:sldId id="328" r:id="rId5"/>
    <p:sldId id="351" r:id="rId6"/>
    <p:sldId id="348" r:id="rId7"/>
    <p:sldId id="352" r:id="rId8"/>
    <p:sldId id="354" r:id="rId9"/>
    <p:sldId id="353" r:id="rId10"/>
    <p:sldId id="332" r:id="rId11"/>
    <p:sldId id="356" r:id="rId12"/>
    <p:sldId id="346" r:id="rId13"/>
    <p:sldId id="347" r:id="rId14"/>
  </p:sldIdLst>
  <p:sldSz cx="17881600" cy="100584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563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8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E1320"/>
    <a:srgbClr val="AC1F2D"/>
    <a:srgbClr val="18B4CD"/>
    <a:srgbClr val="C00000"/>
    <a:srgbClr val="ED7F7F"/>
    <a:srgbClr val="595959"/>
    <a:srgbClr val="FBB7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98D851-8789-019E-3500-7CD148DFFEEE}" v="12" dt="2024-04-30T16:14:28.693"/>
    <p1510:client id="{039E10F0-E00B-DD27-47B4-C7D37D2A51D5}" v="2" dt="2024-04-30T14:14:32.976"/>
    <p1510:client id="{048D4CFD-F17A-D467-46E5-2999343E7207}" v="15" dt="2024-04-30T14:01:41.272"/>
    <p1510:client id="{11631A8A-EE87-9F7F-0D26-5B5968F8CE66}" v="1" dt="2024-04-29T15:58:42.023"/>
    <p1510:client id="{185B7260-AED3-C99E-4453-509055B3DE61}" v="9" dt="2024-04-29T18:21:25.011"/>
    <p1510:client id="{1BADC004-A52B-3CC8-0628-2E791435CC48}" v="1906" dt="2024-04-30T12:18:23.891"/>
    <p1510:client id="{32C53153-2E2F-31C9-5269-53D3E0C6E241}" v="40" dt="2024-04-29T15:52:48.362"/>
    <p1510:client id="{34AC6247-E708-FEFD-82D6-1A2905593AF3}" v="606" dt="2024-04-30T18:11:05.363"/>
    <p1510:client id="{3539017E-02F4-D165-CD0D-A3C92EFEAB84}" v="18" dt="2024-04-30T13:15:55.179"/>
    <p1510:client id="{3CC59BB6-E7C5-6E48-EAD1-770526F9FA5E}" v="6" dt="2024-04-30T11:39:41.795"/>
    <p1510:client id="{3F87ACB8-3FDE-A80B-9972-D29EE2829F52}" v="6" dt="2024-04-30T15:45:25.722"/>
    <p1510:client id="{42505A5E-6B4C-1A4A-3C79-FEF00B5C4C40}" v="1" dt="2024-04-29T19:06:56.367"/>
    <p1510:client id="{4A71838F-FF14-0CED-461F-CD691B5DDC9E}" v="274" dt="2024-04-30T12:21:09.263"/>
    <p1510:client id="{4CE56ABB-E4C9-360C-A822-E2F2C86C2446}" v="6" dt="2024-04-29T15:10:59.829"/>
    <p1510:client id="{50BD46D4-DC77-724D-4167-5A4975425726}" v="70" dt="2024-04-30T14:59:42.167"/>
    <p1510:client id="{62EB875D-FF69-403A-A709-3F60B119041C}" v="9" dt="2024-04-30T13:48:25.970"/>
    <p1510:client id="{984C34FE-5A14-1A01-94A2-F5B6868C6143}" v="1" dt="2024-04-30T14:59:29.809"/>
    <p1510:client id="{A7114703-0904-7C87-6960-03D1551AA55F}" v="124" dt="2024-04-30T12:06:16.441"/>
    <p1510:client id="{B9063F6C-50CE-9107-91E8-49281FF83297}" v="995" dt="2024-04-29T18:23:59.082"/>
    <p1510:client id="{B9EA2878-2F40-AA37-1B83-0C88444173CA}" v="145" dt="2024-04-30T16:00:03.573"/>
    <p1510:client id="{C84E54D3-2B6A-4886-5519-7A049B82F285}" v="140" dt="2024-04-29T16:00:17.620"/>
    <p1510:client id="{C9733CB6-5095-8734-101C-F775DC509FE7}" v="227" dt="2024-04-30T12:20:25.775"/>
    <p1510:client id="{CBDD7D48-3504-E81B-9419-A47CEC631617}" v="462" dt="2024-04-30T13:21:03.781"/>
    <p1510:client id="{D943F324-E103-100C-49BE-F2EDF6EDD039}" v="4" dt="2024-04-30T16:56:03.230"/>
    <p1510:client id="{DE696647-5234-458F-432A-2629B7E77373}" v="21" dt="2024-04-29T16:48:03.049"/>
    <p1510:client id="{F36FC023-D28E-D987-093A-DCE7ACF78E86}" v="176" dt="2024-04-29T19:55:23.500"/>
    <p1510:client id="{F9FDD7B1-17D4-F28A-51A3-49C373918368}" v="55" dt="2024-04-29T15:20:47.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34" autoAdjust="0"/>
    <p:restoredTop sz="97440" autoAdjust="0"/>
  </p:normalViewPr>
  <p:slideViewPr>
    <p:cSldViewPr snapToGrid="0">
      <p:cViewPr>
        <p:scale>
          <a:sx n="100" d="100"/>
          <a:sy n="100" d="100"/>
        </p:scale>
        <p:origin x="72" y="-1254"/>
      </p:cViewPr>
      <p:guideLst>
        <p:guide orient="horz" pos="3168"/>
        <p:guide pos="5632"/>
      </p:guideLst>
    </p:cSldViewPr>
  </p:slideViewPr>
  <p:outlineViewPr>
    <p:cViewPr>
      <p:scale>
        <a:sx n="33" d="100"/>
        <a:sy n="33" d="100"/>
      </p:scale>
      <p:origin x="0" y="0"/>
    </p:cViewPr>
  </p:outlin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CE1113-FC28-7F84-314A-E2BE11FDC43B}"/>
              </a:ext>
            </a:extLst>
          </p:cNvPr>
          <p:cNvSpPr>
            <a:spLocks noGrp="1"/>
          </p:cNvSpPr>
          <p:nvPr>
            <p:ph type="hdr" sz="quarter"/>
          </p:nvPr>
        </p:nvSpPr>
        <p:spPr>
          <a:xfrm>
            <a:off x="0" y="0"/>
            <a:ext cx="3038475" cy="465138"/>
          </a:xfrm>
          <a:prstGeom prst="rect">
            <a:avLst/>
          </a:prstGeom>
        </p:spPr>
        <p:txBody>
          <a:bodyPr vert="horz" wrap="square" lIns="55262" tIns="27630" rIns="55262" bIns="27630" numCol="1" anchor="t" anchorCtr="0" compatLnSpc="1">
            <a:prstTxWarp prst="textNoShape">
              <a:avLst/>
            </a:prstTxWarp>
          </a:bodyPr>
          <a:lstStyle>
            <a:lvl1pPr eaLnBrk="1" fontAlgn="auto" hangingPunct="1">
              <a:spcBef>
                <a:spcPts val="0"/>
              </a:spcBef>
              <a:spcAft>
                <a:spcPts val="0"/>
              </a:spcAft>
              <a:defRPr sz="700">
                <a:latin typeface="+mn-lt"/>
              </a:defRPr>
            </a:lvl1pPr>
          </a:lstStyle>
          <a:p>
            <a:pPr>
              <a:defRPr/>
            </a:pPr>
            <a:endParaRPr lang="en-US" altLang="en-US"/>
          </a:p>
        </p:txBody>
      </p:sp>
      <p:sp>
        <p:nvSpPr>
          <p:cNvPr id="3" name="Date Placeholder 2">
            <a:extLst>
              <a:ext uri="{FF2B5EF4-FFF2-40B4-BE49-F238E27FC236}">
                <a16:creationId xmlns:a16="http://schemas.microsoft.com/office/drawing/2014/main" id="{73E27671-6612-4804-8B64-C367F9FE063D}"/>
              </a:ext>
            </a:extLst>
          </p:cNvPr>
          <p:cNvSpPr>
            <a:spLocks noGrp="1"/>
          </p:cNvSpPr>
          <p:nvPr>
            <p:ph type="dt" sz="quarter" idx="1"/>
          </p:nvPr>
        </p:nvSpPr>
        <p:spPr>
          <a:xfrm>
            <a:off x="3971925" y="0"/>
            <a:ext cx="3036888" cy="465138"/>
          </a:xfrm>
          <a:prstGeom prst="rect">
            <a:avLst/>
          </a:prstGeom>
        </p:spPr>
        <p:txBody>
          <a:bodyPr vert="horz" wrap="square" lIns="55262" tIns="27630" rIns="55262" bIns="27630" numCol="1" anchor="t" anchorCtr="0" compatLnSpc="1">
            <a:prstTxWarp prst="textNoShape">
              <a:avLst/>
            </a:prstTxWarp>
          </a:bodyPr>
          <a:lstStyle>
            <a:lvl1pPr algn="r" eaLnBrk="1" fontAlgn="auto" hangingPunct="1">
              <a:spcBef>
                <a:spcPts val="0"/>
              </a:spcBef>
              <a:spcAft>
                <a:spcPts val="0"/>
              </a:spcAft>
              <a:defRPr sz="700">
                <a:latin typeface="+mn-lt"/>
              </a:defRPr>
            </a:lvl1pPr>
          </a:lstStyle>
          <a:p>
            <a:pPr>
              <a:defRPr/>
            </a:pPr>
            <a:fld id="{0AB41FCC-AA15-40D5-86AA-93AC5F1C16F2}" type="datetimeFigureOut">
              <a:rPr lang="en-US" altLang="en-US"/>
              <a:pPr>
                <a:defRPr/>
              </a:pPr>
              <a:t>4/30/2024</a:t>
            </a:fld>
            <a:endParaRPr lang="en-US" altLang="en-US" dirty="0"/>
          </a:p>
        </p:txBody>
      </p:sp>
      <p:sp>
        <p:nvSpPr>
          <p:cNvPr id="4" name="Footer Placeholder 3">
            <a:extLst>
              <a:ext uri="{FF2B5EF4-FFF2-40B4-BE49-F238E27FC236}">
                <a16:creationId xmlns:a16="http://schemas.microsoft.com/office/drawing/2014/main" id="{B1884601-EBD5-734D-0234-FED9F2DAD6C0}"/>
              </a:ext>
            </a:extLst>
          </p:cNvPr>
          <p:cNvSpPr>
            <a:spLocks noGrp="1"/>
          </p:cNvSpPr>
          <p:nvPr>
            <p:ph type="ftr" sz="quarter" idx="2"/>
          </p:nvPr>
        </p:nvSpPr>
        <p:spPr>
          <a:xfrm>
            <a:off x="0" y="8831263"/>
            <a:ext cx="3038475" cy="465137"/>
          </a:xfrm>
          <a:prstGeom prst="rect">
            <a:avLst/>
          </a:prstGeom>
        </p:spPr>
        <p:txBody>
          <a:bodyPr vert="horz" wrap="square" lIns="55262" tIns="27630" rIns="55262" bIns="27630" numCol="1" anchor="b" anchorCtr="0" compatLnSpc="1">
            <a:prstTxWarp prst="textNoShape">
              <a:avLst/>
            </a:prstTxWarp>
          </a:bodyPr>
          <a:lstStyle>
            <a:lvl1pPr eaLnBrk="1" fontAlgn="auto" hangingPunct="1">
              <a:spcBef>
                <a:spcPts val="0"/>
              </a:spcBef>
              <a:spcAft>
                <a:spcPts val="0"/>
              </a:spcAft>
              <a:defRPr sz="700">
                <a:latin typeface="+mn-lt"/>
              </a:defRPr>
            </a:lvl1pPr>
          </a:lstStyle>
          <a:p>
            <a:pPr>
              <a:defRPr/>
            </a:pPr>
            <a:endParaRPr lang="en-US" altLang="en-US"/>
          </a:p>
        </p:txBody>
      </p:sp>
      <p:sp>
        <p:nvSpPr>
          <p:cNvPr id="5" name="Slide Number Placeholder 4">
            <a:extLst>
              <a:ext uri="{FF2B5EF4-FFF2-40B4-BE49-F238E27FC236}">
                <a16:creationId xmlns:a16="http://schemas.microsoft.com/office/drawing/2014/main" id="{93022E5A-9227-C8FF-4901-1D3DAE7D8CF3}"/>
              </a:ext>
            </a:extLst>
          </p:cNvPr>
          <p:cNvSpPr>
            <a:spLocks noGrp="1"/>
          </p:cNvSpPr>
          <p:nvPr>
            <p:ph type="sldNum" sz="quarter" idx="3"/>
          </p:nvPr>
        </p:nvSpPr>
        <p:spPr>
          <a:xfrm>
            <a:off x="3971925" y="8831263"/>
            <a:ext cx="3036888" cy="465137"/>
          </a:xfrm>
          <a:prstGeom prst="rect">
            <a:avLst/>
          </a:prstGeom>
        </p:spPr>
        <p:txBody>
          <a:bodyPr vert="horz" wrap="square" lIns="55262" tIns="27630" rIns="55262" bIns="27630" numCol="1" anchor="b" anchorCtr="0" compatLnSpc="1">
            <a:prstTxWarp prst="textNoShape">
              <a:avLst/>
            </a:prstTxWarp>
          </a:bodyPr>
          <a:lstStyle>
            <a:lvl1pPr algn="r" eaLnBrk="1" hangingPunct="1">
              <a:defRPr sz="700"/>
            </a:lvl1pPr>
          </a:lstStyle>
          <a:p>
            <a:pPr>
              <a:defRPr/>
            </a:pPr>
            <a:fld id="{D06CDD4D-E9E2-4AAD-A5C8-F3D311E81E8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85C054-6909-DE21-F75D-9677552F223B}"/>
              </a:ext>
            </a:extLst>
          </p:cNvPr>
          <p:cNvSpPr>
            <a:spLocks noGrp="1"/>
          </p:cNvSpPr>
          <p:nvPr>
            <p:ph type="hdr" sz="quarter"/>
          </p:nvPr>
        </p:nvSpPr>
        <p:spPr>
          <a:xfrm>
            <a:off x="0" y="0"/>
            <a:ext cx="3038475" cy="465138"/>
          </a:xfrm>
          <a:prstGeom prst="rect">
            <a:avLst/>
          </a:prstGeom>
        </p:spPr>
        <p:txBody>
          <a:bodyPr vert="horz" wrap="square" lIns="55262" tIns="27630" rIns="55262" bIns="27630" numCol="1" anchor="t" anchorCtr="0" compatLnSpc="1">
            <a:prstTxWarp prst="textNoShape">
              <a:avLst/>
            </a:prstTxWarp>
          </a:bodyPr>
          <a:lstStyle>
            <a:lvl1pPr eaLnBrk="1" fontAlgn="auto" hangingPunct="1">
              <a:spcBef>
                <a:spcPts val="0"/>
              </a:spcBef>
              <a:spcAft>
                <a:spcPts val="0"/>
              </a:spcAft>
              <a:defRPr sz="700">
                <a:latin typeface="+mn-lt"/>
              </a:defRPr>
            </a:lvl1pPr>
          </a:lstStyle>
          <a:p>
            <a:pPr>
              <a:defRPr/>
            </a:pPr>
            <a:endParaRPr lang="en-US" altLang="en-US"/>
          </a:p>
        </p:txBody>
      </p:sp>
      <p:sp>
        <p:nvSpPr>
          <p:cNvPr id="3" name="Date Placeholder 2">
            <a:extLst>
              <a:ext uri="{FF2B5EF4-FFF2-40B4-BE49-F238E27FC236}">
                <a16:creationId xmlns:a16="http://schemas.microsoft.com/office/drawing/2014/main" id="{A6E2EA9B-39A0-B97F-C5BA-20D6928BA3B6}"/>
              </a:ext>
            </a:extLst>
          </p:cNvPr>
          <p:cNvSpPr>
            <a:spLocks noGrp="1"/>
          </p:cNvSpPr>
          <p:nvPr>
            <p:ph type="dt" idx="1"/>
          </p:nvPr>
        </p:nvSpPr>
        <p:spPr>
          <a:xfrm>
            <a:off x="3971925" y="0"/>
            <a:ext cx="3036888" cy="465138"/>
          </a:xfrm>
          <a:prstGeom prst="rect">
            <a:avLst/>
          </a:prstGeom>
        </p:spPr>
        <p:txBody>
          <a:bodyPr vert="horz" wrap="square" lIns="55262" tIns="27630" rIns="55262" bIns="27630" numCol="1" anchor="t" anchorCtr="0" compatLnSpc="1">
            <a:prstTxWarp prst="textNoShape">
              <a:avLst/>
            </a:prstTxWarp>
          </a:bodyPr>
          <a:lstStyle>
            <a:lvl1pPr algn="r" eaLnBrk="1" fontAlgn="auto" hangingPunct="1">
              <a:spcBef>
                <a:spcPts val="0"/>
              </a:spcBef>
              <a:spcAft>
                <a:spcPts val="0"/>
              </a:spcAft>
              <a:defRPr sz="700">
                <a:latin typeface="+mn-lt"/>
              </a:defRPr>
            </a:lvl1pPr>
          </a:lstStyle>
          <a:p>
            <a:pPr>
              <a:defRPr/>
            </a:pPr>
            <a:fld id="{322649EA-0F9F-4D66-83A6-DE30572B9E62}" type="datetimeFigureOut">
              <a:rPr lang="en-US" altLang="en-US"/>
              <a:pPr>
                <a:defRPr/>
              </a:pPr>
              <a:t>4/30/2024</a:t>
            </a:fld>
            <a:endParaRPr lang="en-US" altLang="en-US" dirty="0"/>
          </a:p>
        </p:txBody>
      </p:sp>
      <p:sp>
        <p:nvSpPr>
          <p:cNvPr id="4" name="Slide Image Placeholder 3">
            <a:extLst>
              <a:ext uri="{FF2B5EF4-FFF2-40B4-BE49-F238E27FC236}">
                <a16:creationId xmlns:a16="http://schemas.microsoft.com/office/drawing/2014/main" id="{E921F3CF-BB16-3F6B-BB25-4EBCD926D94A}"/>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55262" tIns="27630" rIns="55262" bIns="27630" rtlCol="0" anchor="ctr"/>
          <a:lstStyle/>
          <a:p>
            <a:pPr lvl="0"/>
            <a:endParaRPr lang="en-US" noProof="0" dirty="0"/>
          </a:p>
        </p:txBody>
      </p:sp>
      <p:sp>
        <p:nvSpPr>
          <p:cNvPr id="5" name="Notes Placeholder 4">
            <a:extLst>
              <a:ext uri="{FF2B5EF4-FFF2-40B4-BE49-F238E27FC236}">
                <a16:creationId xmlns:a16="http://schemas.microsoft.com/office/drawing/2014/main" id="{4EBBC3C1-85A3-E840-4791-79D37B2DB7C6}"/>
              </a:ext>
            </a:extLst>
          </p:cNvPr>
          <p:cNvSpPr>
            <a:spLocks noGrp="1"/>
          </p:cNvSpPr>
          <p:nvPr>
            <p:ph type="body" sz="quarter" idx="3"/>
          </p:nvPr>
        </p:nvSpPr>
        <p:spPr>
          <a:xfrm>
            <a:off x="701675" y="4473575"/>
            <a:ext cx="5607050" cy="3660775"/>
          </a:xfrm>
          <a:prstGeom prst="rect">
            <a:avLst/>
          </a:prstGeom>
        </p:spPr>
        <p:txBody>
          <a:bodyPr vert="horz" lIns="55262" tIns="27630" rIns="55262" bIns="2763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CBC26B1-75F6-F0A1-A647-5225E15B8F50}"/>
              </a:ext>
            </a:extLst>
          </p:cNvPr>
          <p:cNvSpPr>
            <a:spLocks noGrp="1"/>
          </p:cNvSpPr>
          <p:nvPr>
            <p:ph type="ftr" sz="quarter" idx="4"/>
          </p:nvPr>
        </p:nvSpPr>
        <p:spPr>
          <a:xfrm>
            <a:off x="0" y="8831263"/>
            <a:ext cx="3038475" cy="465137"/>
          </a:xfrm>
          <a:prstGeom prst="rect">
            <a:avLst/>
          </a:prstGeom>
        </p:spPr>
        <p:txBody>
          <a:bodyPr vert="horz" wrap="square" lIns="55262" tIns="27630" rIns="55262" bIns="27630" numCol="1" anchor="b" anchorCtr="0" compatLnSpc="1">
            <a:prstTxWarp prst="textNoShape">
              <a:avLst/>
            </a:prstTxWarp>
          </a:bodyPr>
          <a:lstStyle>
            <a:lvl1pPr eaLnBrk="1" fontAlgn="auto" hangingPunct="1">
              <a:spcBef>
                <a:spcPts val="0"/>
              </a:spcBef>
              <a:spcAft>
                <a:spcPts val="0"/>
              </a:spcAft>
              <a:defRPr sz="700">
                <a:latin typeface="+mn-lt"/>
              </a:defRPr>
            </a:lvl1pPr>
          </a:lstStyle>
          <a:p>
            <a:pPr>
              <a:defRPr/>
            </a:pPr>
            <a:endParaRPr lang="en-US" altLang="en-US"/>
          </a:p>
        </p:txBody>
      </p:sp>
      <p:sp>
        <p:nvSpPr>
          <p:cNvPr id="7" name="Slide Number Placeholder 6">
            <a:extLst>
              <a:ext uri="{FF2B5EF4-FFF2-40B4-BE49-F238E27FC236}">
                <a16:creationId xmlns:a16="http://schemas.microsoft.com/office/drawing/2014/main" id="{6C0DDED2-E6A0-8E48-029F-045C7F230A00}"/>
              </a:ext>
            </a:extLst>
          </p:cNvPr>
          <p:cNvSpPr>
            <a:spLocks noGrp="1"/>
          </p:cNvSpPr>
          <p:nvPr>
            <p:ph type="sldNum" sz="quarter" idx="5"/>
          </p:nvPr>
        </p:nvSpPr>
        <p:spPr>
          <a:xfrm>
            <a:off x="3971925" y="8831263"/>
            <a:ext cx="3036888" cy="465137"/>
          </a:xfrm>
          <a:prstGeom prst="rect">
            <a:avLst/>
          </a:prstGeom>
        </p:spPr>
        <p:txBody>
          <a:bodyPr vert="horz" wrap="square" lIns="55262" tIns="27630" rIns="55262" bIns="27630" numCol="1" anchor="b" anchorCtr="0" compatLnSpc="1">
            <a:prstTxWarp prst="textNoShape">
              <a:avLst/>
            </a:prstTxWarp>
          </a:bodyPr>
          <a:lstStyle>
            <a:lvl1pPr algn="r" eaLnBrk="1" hangingPunct="1">
              <a:defRPr sz="700"/>
            </a:lvl1pPr>
          </a:lstStyle>
          <a:p>
            <a:pPr>
              <a:defRPr/>
            </a:pPr>
            <a:fld id="{D5A588F8-A2F9-4A24-90A9-DC41622118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defTabSz="1228725" rtl="0" eaLnBrk="0" fontAlgn="base" hangingPunct="0">
      <a:spcBef>
        <a:spcPct val="30000"/>
      </a:spcBef>
      <a:spcAft>
        <a:spcPct val="0"/>
      </a:spcAft>
      <a:defRPr sz="1600" kern="1200">
        <a:solidFill>
          <a:schemeClr val="tx1"/>
        </a:solidFill>
        <a:latin typeface="+mn-lt"/>
        <a:ea typeface="+mn-ea"/>
        <a:cs typeface="+mn-cs"/>
      </a:defRPr>
    </a:lvl1pPr>
    <a:lvl2pPr marL="614363" algn="l" defTabSz="1228725" rtl="0" eaLnBrk="0" fontAlgn="base" hangingPunct="0">
      <a:spcBef>
        <a:spcPct val="30000"/>
      </a:spcBef>
      <a:spcAft>
        <a:spcPct val="0"/>
      </a:spcAft>
      <a:defRPr sz="1600" kern="1200">
        <a:solidFill>
          <a:schemeClr val="tx1"/>
        </a:solidFill>
        <a:latin typeface="+mn-lt"/>
        <a:ea typeface="+mn-ea"/>
        <a:cs typeface="+mn-cs"/>
      </a:defRPr>
    </a:lvl2pPr>
    <a:lvl3pPr marL="1228725" algn="l" defTabSz="1228725" rtl="0" eaLnBrk="0" fontAlgn="base" hangingPunct="0">
      <a:spcBef>
        <a:spcPct val="30000"/>
      </a:spcBef>
      <a:spcAft>
        <a:spcPct val="0"/>
      </a:spcAft>
      <a:defRPr sz="1600" kern="1200">
        <a:solidFill>
          <a:schemeClr val="tx1"/>
        </a:solidFill>
        <a:latin typeface="+mn-lt"/>
        <a:ea typeface="+mn-ea"/>
        <a:cs typeface="+mn-cs"/>
      </a:defRPr>
    </a:lvl3pPr>
    <a:lvl4pPr marL="1843088" algn="l" defTabSz="1228725" rtl="0" eaLnBrk="0" fontAlgn="base" hangingPunct="0">
      <a:spcBef>
        <a:spcPct val="30000"/>
      </a:spcBef>
      <a:spcAft>
        <a:spcPct val="0"/>
      </a:spcAft>
      <a:defRPr sz="1600" kern="1200">
        <a:solidFill>
          <a:schemeClr val="tx1"/>
        </a:solidFill>
        <a:latin typeface="+mn-lt"/>
        <a:ea typeface="+mn-ea"/>
        <a:cs typeface="+mn-cs"/>
      </a:defRPr>
    </a:lvl4pPr>
    <a:lvl5pPr marL="2457450" algn="l" defTabSz="1228725" rtl="0" eaLnBrk="0" fontAlgn="base" hangingPunct="0">
      <a:spcBef>
        <a:spcPct val="30000"/>
      </a:spcBef>
      <a:spcAft>
        <a:spcPct val="0"/>
      </a:spcAft>
      <a:defRPr sz="1600" kern="1200">
        <a:solidFill>
          <a:schemeClr val="tx1"/>
        </a:solidFill>
        <a:latin typeface="+mn-lt"/>
        <a:ea typeface="+mn-ea"/>
        <a:cs typeface="+mn-cs"/>
      </a:defRPr>
    </a:lvl5pPr>
    <a:lvl6pPr marL="3072188" algn="l" defTabSz="1228876" rtl="0" eaLnBrk="1" latinLnBrk="0" hangingPunct="1">
      <a:defRPr sz="1613" kern="1200">
        <a:solidFill>
          <a:schemeClr val="tx1"/>
        </a:solidFill>
        <a:latin typeface="+mn-lt"/>
        <a:ea typeface="+mn-ea"/>
        <a:cs typeface="+mn-cs"/>
      </a:defRPr>
    </a:lvl6pPr>
    <a:lvl7pPr marL="3686626" algn="l" defTabSz="1228876" rtl="0" eaLnBrk="1" latinLnBrk="0" hangingPunct="1">
      <a:defRPr sz="1613" kern="1200">
        <a:solidFill>
          <a:schemeClr val="tx1"/>
        </a:solidFill>
        <a:latin typeface="+mn-lt"/>
        <a:ea typeface="+mn-ea"/>
        <a:cs typeface="+mn-cs"/>
      </a:defRPr>
    </a:lvl7pPr>
    <a:lvl8pPr marL="4301062" algn="l" defTabSz="1228876" rtl="0" eaLnBrk="1" latinLnBrk="0" hangingPunct="1">
      <a:defRPr sz="1613" kern="1200">
        <a:solidFill>
          <a:schemeClr val="tx1"/>
        </a:solidFill>
        <a:latin typeface="+mn-lt"/>
        <a:ea typeface="+mn-ea"/>
        <a:cs typeface="+mn-cs"/>
      </a:defRPr>
    </a:lvl8pPr>
    <a:lvl9pPr marL="4915500" algn="l" defTabSz="1228876"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2C987BB5-D75F-DE12-B166-D72687D544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EFAEFE6-4CB2-666A-A98A-7DF6BA2E80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069669F-2289-C31B-B238-78601AC0F7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16261E7A-428A-0D3E-2B56-A785298430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62680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069669F-2289-C31B-B238-78601AC0F7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16261E7A-428A-0D3E-2B56-A785298430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C6423DE-7E13-28FA-2520-C9B7B63DF7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6D2F17A0-B0A8-3833-E6DD-6DD5C16337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069669F-2289-C31B-B238-78601AC0F7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16261E7A-428A-0D3E-2B56-A785298430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302946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1B87449-EC61-4E18-A110-A03B5AF3F3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A6B039A-3967-41B6-9679-310D238E4A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420750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10BE638-8B61-D115-158B-0533875F03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7ACD5EB-C991-CAA0-66B1-E91CD2153B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35200" y="1646133"/>
            <a:ext cx="13411200" cy="3501813"/>
          </a:xfr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2235200" y="5282990"/>
            <a:ext cx="134112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E2391F0-527C-2DD5-DF23-7E244DC18FFA}"/>
              </a:ext>
            </a:extLst>
          </p:cNvPr>
          <p:cNvSpPr>
            <a:spLocks noGrp="1"/>
          </p:cNvSpPr>
          <p:nvPr>
            <p:ph type="dt" sz="half" idx="10"/>
          </p:nvPr>
        </p:nvSpPr>
        <p:spPr/>
        <p:txBody>
          <a:bodyPr/>
          <a:lstStyle>
            <a:lvl1pPr>
              <a:defRPr/>
            </a:lvl1pPr>
          </a:lstStyle>
          <a:p>
            <a:pPr>
              <a:defRPr/>
            </a:pPr>
            <a:fld id="{4908495E-9F8E-494A-B5DB-CA1CD97684AB}" type="datetimeFigureOut">
              <a:rPr lang="en-CA" altLang="en-US"/>
              <a:pPr>
                <a:defRPr/>
              </a:pPr>
              <a:t>2024-04-30</a:t>
            </a:fld>
            <a:endParaRPr lang="en-CA" altLang="en-US" dirty="0"/>
          </a:p>
        </p:txBody>
      </p:sp>
      <p:sp>
        <p:nvSpPr>
          <p:cNvPr id="5" name="Footer Placeholder 4">
            <a:extLst>
              <a:ext uri="{FF2B5EF4-FFF2-40B4-BE49-F238E27FC236}">
                <a16:creationId xmlns:a16="http://schemas.microsoft.com/office/drawing/2014/main" id="{E0B850BB-D682-A5B8-7F55-96499A4D7F55}"/>
              </a:ext>
            </a:extLst>
          </p:cNvPr>
          <p:cNvSpPr>
            <a:spLocks noGrp="1"/>
          </p:cNvSpPr>
          <p:nvPr>
            <p:ph type="ftr" sz="quarter" idx="11"/>
          </p:nvPr>
        </p:nvSpPr>
        <p:spPr/>
        <p:txBody>
          <a:bodyPr/>
          <a:lstStyle>
            <a:lvl1pPr>
              <a:defRPr/>
            </a:lvl1pPr>
          </a:lstStyle>
          <a:p>
            <a:pPr>
              <a:defRPr/>
            </a:pPr>
            <a:endParaRPr lang="en-CA" altLang="en-US"/>
          </a:p>
        </p:txBody>
      </p:sp>
      <p:sp>
        <p:nvSpPr>
          <p:cNvPr id="6" name="Slide Number Placeholder 5">
            <a:extLst>
              <a:ext uri="{FF2B5EF4-FFF2-40B4-BE49-F238E27FC236}">
                <a16:creationId xmlns:a16="http://schemas.microsoft.com/office/drawing/2014/main" id="{3907B17D-FACD-BE14-6306-651BFE7F543A}"/>
              </a:ext>
            </a:extLst>
          </p:cNvPr>
          <p:cNvSpPr>
            <a:spLocks noGrp="1"/>
          </p:cNvSpPr>
          <p:nvPr>
            <p:ph type="sldNum" sz="quarter" idx="12"/>
          </p:nvPr>
        </p:nvSpPr>
        <p:spPr/>
        <p:txBody>
          <a:bodyPr/>
          <a:lstStyle>
            <a:lvl1pPr>
              <a:defRPr/>
            </a:lvl1pPr>
          </a:lstStyle>
          <a:p>
            <a:pPr>
              <a:defRPr/>
            </a:pPr>
            <a:fld id="{4B225374-5C9F-4120-87BB-0393B9B0E961}" type="slidenum">
              <a:rPr lang="en-CA" altLang="en-US"/>
              <a:pPr>
                <a:defRPr/>
              </a:pPr>
              <a:t>‹#›</a:t>
            </a:fld>
            <a:endParaRPr lang="en-CA" altLang="en-US"/>
          </a:p>
        </p:txBody>
      </p:sp>
    </p:spTree>
    <p:extLst>
      <p:ext uri="{BB962C8B-B14F-4D97-AF65-F5344CB8AC3E}">
        <p14:creationId xmlns:p14="http://schemas.microsoft.com/office/powerpoint/2010/main" val="65439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4103F54-A79F-F89C-F26D-80DD43B393E2}"/>
              </a:ext>
            </a:extLst>
          </p:cNvPr>
          <p:cNvSpPr>
            <a:spLocks noGrp="1"/>
          </p:cNvSpPr>
          <p:nvPr>
            <p:ph type="dt" sz="half" idx="10"/>
          </p:nvPr>
        </p:nvSpPr>
        <p:spPr/>
        <p:txBody>
          <a:bodyPr/>
          <a:lstStyle>
            <a:lvl1pPr>
              <a:defRPr/>
            </a:lvl1pPr>
          </a:lstStyle>
          <a:p>
            <a:pPr>
              <a:defRPr/>
            </a:pPr>
            <a:fld id="{6F318EA5-797E-4C00-B550-D9ACA376AB88}" type="datetimeFigureOut">
              <a:rPr lang="en-CA" altLang="en-US"/>
              <a:pPr>
                <a:defRPr/>
              </a:pPr>
              <a:t>2024-04-30</a:t>
            </a:fld>
            <a:endParaRPr lang="en-CA" altLang="en-US" dirty="0"/>
          </a:p>
        </p:txBody>
      </p:sp>
      <p:sp>
        <p:nvSpPr>
          <p:cNvPr id="5" name="Footer Placeholder 4">
            <a:extLst>
              <a:ext uri="{FF2B5EF4-FFF2-40B4-BE49-F238E27FC236}">
                <a16:creationId xmlns:a16="http://schemas.microsoft.com/office/drawing/2014/main" id="{B4C144DF-F555-03CB-6025-523958635B02}"/>
              </a:ext>
            </a:extLst>
          </p:cNvPr>
          <p:cNvSpPr>
            <a:spLocks noGrp="1"/>
          </p:cNvSpPr>
          <p:nvPr>
            <p:ph type="ftr" sz="quarter" idx="11"/>
          </p:nvPr>
        </p:nvSpPr>
        <p:spPr/>
        <p:txBody>
          <a:bodyPr/>
          <a:lstStyle>
            <a:lvl1pPr>
              <a:defRPr/>
            </a:lvl1pPr>
          </a:lstStyle>
          <a:p>
            <a:pPr>
              <a:defRPr/>
            </a:pPr>
            <a:endParaRPr lang="en-CA" altLang="en-US"/>
          </a:p>
        </p:txBody>
      </p:sp>
      <p:sp>
        <p:nvSpPr>
          <p:cNvPr id="6" name="Slide Number Placeholder 5">
            <a:extLst>
              <a:ext uri="{FF2B5EF4-FFF2-40B4-BE49-F238E27FC236}">
                <a16:creationId xmlns:a16="http://schemas.microsoft.com/office/drawing/2014/main" id="{4D59D2CC-21F8-1F1E-AC6F-6802C53D1631}"/>
              </a:ext>
            </a:extLst>
          </p:cNvPr>
          <p:cNvSpPr>
            <a:spLocks noGrp="1"/>
          </p:cNvSpPr>
          <p:nvPr>
            <p:ph type="sldNum" sz="quarter" idx="12"/>
          </p:nvPr>
        </p:nvSpPr>
        <p:spPr/>
        <p:txBody>
          <a:bodyPr/>
          <a:lstStyle>
            <a:lvl1pPr>
              <a:defRPr/>
            </a:lvl1pPr>
          </a:lstStyle>
          <a:p>
            <a:pPr>
              <a:defRPr/>
            </a:pPr>
            <a:fld id="{C36E71E6-AFF9-4406-A307-41C9A2B534EA}" type="slidenum">
              <a:rPr lang="en-CA" altLang="en-US"/>
              <a:pPr>
                <a:defRPr/>
              </a:pPr>
              <a:t>‹#›</a:t>
            </a:fld>
            <a:endParaRPr lang="en-CA" altLang="en-US"/>
          </a:p>
        </p:txBody>
      </p:sp>
    </p:spTree>
    <p:extLst>
      <p:ext uri="{BB962C8B-B14F-4D97-AF65-F5344CB8AC3E}">
        <p14:creationId xmlns:p14="http://schemas.microsoft.com/office/powerpoint/2010/main" val="167493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96520" y="535519"/>
            <a:ext cx="3855720"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29360" y="535519"/>
            <a:ext cx="11343640"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470DAA-927D-83AF-DE90-FCA459FC5865}"/>
              </a:ext>
            </a:extLst>
          </p:cNvPr>
          <p:cNvSpPr>
            <a:spLocks noGrp="1"/>
          </p:cNvSpPr>
          <p:nvPr>
            <p:ph type="dt" sz="half" idx="10"/>
          </p:nvPr>
        </p:nvSpPr>
        <p:spPr/>
        <p:txBody>
          <a:bodyPr/>
          <a:lstStyle>
            <a:lvl1pPr>
              <a:defRPr/>
            </a:lvl1pPr>
          </a:lstStyle>
          <a:p>
            <a:pPr>
              <a:defRPr/>
            </a:pPr>
            <a:fld id="{0DF6B865-CE22-4968-BD0C-693F6848F457}" type="datetimeFigureOut">
              <a:rPr lang="en-CA" altLang="en-US"/>
              <a:pPr>
                <a:defRPr/>
              </a:pPr>
              <a:t>2024-04-30</a:t>
            </a:fld>
            <a:endParaRPr lang="en-CA" altLang="en-US" dirty="0"/>
          </a:p>
        </p:txBody>
      </p:sp>
      <p:sp>
        <p:nvSpPr>
          <p:cNvPr id="5" name="Footer Placeholder 4">
            <a:extLst>
              <a:ext uri="{FF2B5EF4-FFF2-40B4-BE49-F238E27FC236}">
                <a16:creationId xmlns:a16="http://schemas.microsoft.com/office/drawing/2014/main" id="{FBB61EEC-1442-5BAC-264D-A5E1A7CD3139}"/>
              </a:ext>
            </a:extLst>
          </p:cNvPr>
          <p:cNvSpPr>
            <a:spLocks noGrp="1"/>
          </p:cNvSpPr>
          <p:nvPr>
            <p:ph type="ftr" sz="quarter" idx="11"/>
          </p:nvPr>
        </p:nvSpPr>
        <p:spPr/>
        <p:txBody>
          <a:bodyPr/>
          <a:lstStyle>
            <a:lvl1pPr>
              <a:defRPr/>
            </a:lvl1pPr>
          </a:lstStyle>
          <a:p>
            <a:pPr>
              <a:defRPr/>
            </a:pPr>
            <a:endParaRPr lang="en-CA" altLang="en-US"/>
          </a:p>
        </p:txBody>
      </p:sp>
      <p:sp>
        <p:nvSpPr>
          <p:cNvPr id="6" name="Slide Number Placeholder 5">
            <a:extLst>
              <a:ext uri="{FF2B5EF4-FFF2-40B4-BE49-F238E27FC236}">
                <a16:creationId xmlns:a16="http://schemas.microsoft.com/office/drawing/2014/main" id="{45B6043C-AD50-CC54-3A72-B00B2BF6C59A}"/>
              </a:ext>
            </a:extLst>
          </p:cNvPr>
          <p:cNvSpPr>
            <a:spLocks noGrp="1"/>
          </p:cNvSpPr>
          <p:nvPr>
            <p:ph type="sldNum" sz="quarter" idx="12"/>
          </p:nvPr>
        </p:nvSpPr>
        <p:spPr/>
        <p:txBody>
          <a:bodyPr/>
          <a:lstStyle>
            <a:lvl1pPr>
              <a:defRPr/>
            </a:lvl1pPr>
          </a:lstStyle>
          <a:p>
            <a:pPr>
              <a:defRPr/>
            </a:pPr>
            <a:fld id="{FA35713F-6B88-4BA9-8137-D518EDAB71AE}" type="slidenum">
              <a:rPr lang="en-CA" altLang="en-US"/>
              <a:pPr>
                <a:defRPr/>
              </a:pPr>
              <a:t>‹#›</a:t>
            </a:fld>
            <a:endParaRPr lang="en-CA" altLang="en-US"/>
          </a:p>
        </p:txBody>
      </p:sp>
    </p:spTree>
    <p:extLst>
      <p:ext uri="{BB962C8B-B14F-4D97-AF65-F5344CB8AC3E}">
        <p14:creationId xmlns:p14="http://schemas.microsoft.com/office/powerpoint/2010/main" val="93723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AFB0A6-BE24-CEAF-A153-89BE9D08BD4E}"/>
              </a:ext>
            </a:extLst>
          </p:cNvPr>
          <p:cNvSpPr>
            <a:spLocks noGrp="1"/>
          </p:cNvSpPr>
          <p:nvPr>
            <p:ph type="dt" sz="half" idx="10"/>
          </p:nvPr>
        </p:nvSpPr>
        <p:spPr/>
        <p:txBody>
          <a:bodyPr/>
          <a:lstStyle>
            <a:lvl1pPr>
              <a:defRPr/>
            </a:lvl1pPr>
          </a:lstStyle>
          <a:p>
            <a:pPr>
              <a:defRPr/>
            </a:pPr>
            <a:fld id="{343AEFA4-FF09-4F22-B283-14640F4D232C}" type="datetimeFigureOut">
              <a:rPr lang="en-CA" altLang="en-US"/>
              <a:pPr>
                <a:defRPr/>
              </a:pPr>
              <a:t>2024-04-30</a:t>
            </a:fld>
            <a:endParaRPr lang="en-CA" altLang="en-US" dirty="0"/>
          </a:p>
        </p:txBody>
      </p:sp>
      <p:sp>
        <p:nvSpPr>
          <p:cNvPr id="5" name="Footer Placeholder 4">
            <a:extLst>
              <a:ext uri="{FF2B5EF4-FFF2-40B4-BE49-F238E27FC236}">
                <a16:creationId xmlns:a16="http://schemas.microsoft.com/office/drawing/2014/main" id="{8ACB8972-1106-4A99-5DBD-2335A263CF6E}"/>
              </a:ext>
            </a:extLst>
          </p:cNvPr>
          <p:cNvSpPr>
            <a:spLocks noGrp="1"/>
          </p:cNvSpPr>
          <p:nvPr>
            <p:ph type="ftr" sz="quarter" idx="11"/>
          </p:nvPr>
        </p:nvSpPr>
        <p:spPr/>
        <p:txBody>
          <a:bodyPr/>
          <a:lstStyle>
            <a:lvl1pPr>
              <a:defRPr/>
            </a:lvl1pPr>
          </a:lstStyle>
          <a:p>
            <a:pPr>
              <a:defRPr/>
            </a:pPr>
            <a:endParaRPr lang="en-CA" altLang="en-US"/>
          </a:p>
        </p:txBody>
      </p:sp>
      <p:sp>
        <p:nvSpPr>
          <p:cNvPr id="6" name="Slide Number Placeholder 5">
            <a:extLst>
              <a:ext uri="{FF2B5EF4-FFF2-40B4-BE49-F238E27FC236}">
                <a16:creationId xmlns:a16="http://schemas.microsoft.com/office/drawing/2014/main" id="{64F3017F-58E4-FF27-6942-F384236E76B4}"/>
              </a:ext>
            </a:extLst>
          </p:cNvPr>
          <p:cNvSpPr>
            <a:spLocks noGrp="1"/>
          </p:cNvSpPr>
          <p:nvPr>
            <p:ph type="sldNum" sz="quarter" idx="12"/>
          </p:nvPr>
        </p:nvSpPr>
        <p:spPr/>
        <p:txBody>
          <a:bodyPr/>
          <a:lstStyle>
            <a:lvl1pPr>
              <a:defRPr/>
            </a:lvl1pPr>
          </a:lstStyle>
          <a:p>
            <a:pPr>
              <a:defRPr/>
            </a:pPr>
            <a:fld id="{AF5D7978-BFF8-44FE-864B-038FD8EBC90B}" type="slidenum">
              <a:rPr lang="en-CA" altLang="en-US"/>
              <a:pPr>
                <a:defRPr/>
              </a:pPr>
              <a:t>‹#›</a:t>
            </a:fld>
            <a:endParaRPr lang="en-CA" altLang="en-US"/>
          </a:p>
        </p:txBody>
      </p:sp>
    </p:spTree>
    <p:extLst>
      <p:ext uri="{BB962C8B-B14F-4D97-AF65-F5344CB8AC3E}">
        <p14:creationId xmlns:p14="http://schemas.microsoft.com/office/powerpoint/2010/main" val="303844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0047" y="2507617"/>
            <a:ext cx="1542288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1220047" y="6731213"/>
            <a:ext cx="15422880"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0AB5BF-4C93-ABA5-7B9E-1DD7350AF6D7}"/>
              </a:ext>
            </a:extLst>
          </p:cNvPr>
          <p:cNvSpPr>
            <a:spLocks noGrp="1"/>
          </p:cNvSpPr>
          <p:nvPr>
            <p:ph type="dt" sz="half" idx="10"/>
          </p:nvPr>
        </p:nvSpPr>
        <p:spPr/>
        <p:txBody>
          <a:bodyPr/>
          <a:lstStyle>
            <a:lvl1pPr>
              <a:defRPr/>
            </a:lvl1pPr>
          </a:lstStyle>
          <a:p>
            <a:pPr>
              <a:defRPr/>
            </a:pPr>
            <a:fld id="{ED6B2E6C-D3BA-45FE-8D09-AC571E0B143F}" type="datetimeFigureOut">
              <a:rPr lang="en-CA" altLang="en-US"/>
              <a:pPr>
                <a:defRPr/>
              </a:pPr>
              <a:t>2024-04-30</a:t>
            </a:fld>
            <a:endParaRPr lang="en-CA" altLang="en-US" dirty="0"/>
          </a:p>
        </p:txBody>
      </p:sp>
      <p:sp>
        <p:nvSpPr>
          <p:cNvPr id="5" name="Footer Placeholder 4">
            <a:extLst>
              <a:ext uri="{FF2B5EF4-FFF2-40B4-BE49-F238E27FC236}">
                <a16:creationId xmlns:a16="http://schemas.microsoft.com/office/drawing/2014/main" id="{98D2BB2E-75DA-D2A0-36DA-D064C848CBB2}"/>
              </a:ext>
            </a:extLst>
          </p:cNvPr>
          <p:cNvSpPr>
            <a:spLocks noGrp="1"/>
          </p:cNvSpPr>
          <p:nvPr>
            <p:ph type="ftr" sz="quarter" idx="11"/>
          </p:nvPr>
        </p:nvSpPr>
        <p:spPr/>
        <p:txBody>
          <a:bodyPr/>
          <a:lstStyle>
            <a:lvl1pPr>
              <a:defRPr/>
            </a:lvl1pPr>
          </a:lstStyle>
          <a:p>
            <a:pPr>
              <a:defRPr/>
            </a:pPr>
            <a:endParaRPr lang="en-CA" altLang="en-US"/>
          </a:p>
        </p:txBody>
      </p:sp>
      <p:sp>
        <p:nvSpPr>
          <p:cNvPr id="6" name="Slide Number Placeholder 5">
            <a:extLst>
              <a:ext uri="{FF2B5EF4-FFF2-40B4-BE49-F238E27FC236}">
                <a16:creationId xmlns:a16="http://schemas.microsoft.com/office/drawing/2014/main" id="{5DC9240B-A4B7-5249-A52E-C65E875BD3B7}"/>
              </a:ext>
            </a:extLst>
          </p:cNvPr>
          <p:cNvSpPr>
            <a:spLocks noGrp="1"/>
          </p:cNvSpPr>
          <p:nvPr>
            <p:ph type="sldNum" sz="quarter" idx="12"/>
          </p:nvPr>
        </p:nvSpPr>
        <p:spPr/>
        <p:txBody>
          <a:bodyPr/>
          <a:lstStyle>
            <a:lvl1pPr>
              <a:defRPr/>
            </a:lvl1pPr>
          </a:lstStyle>
          <a:p>
            <a:pPr>
              <a:defRPr/>
            </a:pPr>
            <a:fld id="{3EC6F668-58F5-481A-A85D-9F639516656F}" type="slidenum">
              <a:rPr lang="en-CA" altLang="en-US"/>
              <a:pPr>
                <a:defRPr/>
              </a:pPr>
              <a:t>‹#›</a:t>
            </a:fld>
            <a:endParaRPr lang="en-CA" altLang="en-US"/>
          </a:p>
        </p:txBody>
      </p:sp>
    </p:spTree>
    <p:extLst>
      <p:ext uri="{BB962C8B-B14F-4D97-AF65-F5344CB8AC3E}">
        <p14:creationId xmlns:p14="http://schemas.microsoft.com/office/powerpoint/2010/main" val="40550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29360" y="2677584"/>
            <a:ext cx="759968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052560" y="2677584"/>
            <a:ext cx="759968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393D8A5-F40B-EBCF-8D98-044005EAA803}"/>
              </a:ext>
            </a:extLst>
          </p:cNvPr>
          <p:cNvSpPr>
            <a:spLocks noGrp="1"/>
          </p:cNvSpPr>
          <p:nvPr>
            <p:ph type="dt" sz="half" idx="10"/>
          </p:nvPr>
        </p:nvSpPr>
        <p:spPr/>
        <p:txBody>
          <a:bodyPr/>
          <a:lstStyle>
            <a:lvl1pPr>
              <a:defRPr/>
            </a:lvl1pPr>
          </a:lstStyle>
          <a:p>
            <a:pPr>
              <a:defRPr/>
            </a:pPr>
            <a:fld id="{9A14B54D-E347-4818-B72C-FEE595BB16C6}" type="datetimeFigureOut">
              <a:rPr lang="en-CA" altLang="en-US"/>
              <a:pPr>
                <a:defRPr/>
              </a:pPr>
              <a:t>2024-04-30</a:t>
            </a:fld>
            <a:endParaRPr lang="en-CA" altLang="en-US" dirty="0"/>
          </a:p>
        </p:txBody>
      </p:sp>
      <p:sp>
        <p:nvSpPr>
          <p:cNvPr id="6" name="Footer Placeholder 4">
            <a:extLst>
              <a:ext uri="{FF2B5EF4-FFF2-40B4-BE49-F238E27FC236}">
                <a16:creationId xmlns:a16="http://schemas.microsoft.com/office/drawing/2014/main" id="{A4E50023-E74A-D079-3194-80E7796D8F49}"/>
              </a:ext>
            </a:extLst>
          </p:cNvPr>
          <p:cNvSpPr>
            <a:spLocks noGrp="1"/>
          </p:cNvSpPr>
          <p:nvPr>
            <p:ph type="ftr" sz="quarter" idx="11"/>
          </p:nvPr>
        </p:nvSpPr>
        <p:spPr/>
        <p:txBody>
          <a:bodyPr/>
          <a:lstStyle>
            <a:lvl1pPr>
              <a:defRPr/>
            </a:lvl1pPr>
          </a:lstStyle>
          <a:p>
            <a:pPr>
              <a:defRPr/>
            </a:pPr>
            <a:endParaRPr lang="en-CA" altLang="en-US"/>
          </a:p>
        </p:txBody>
      </p:sp>
      <p:sp>
        <p:nvSpPr>
          <p:cNvPr id="7" name="Slide Number Placeholder 5">
            <a:extLst>
              <a:ext uri="{FF2B5EF4-FFF2-40B4-BE49-F238E27FC236}">
                <a16:creationId xmlns:a16="http://schemas.microsoft.com/office/drawing/2014/main" id="{E6A8DE92-3535-ECC0-9EEF-4FC4D8B6F142}"/>
              </a:ext>
            </a:extLst>
          </p:cNvPr>
          <p:cNvSpPr>
            <a:spLocks noGrp="1"/>
          </p:cNvSpPr>
          <p:nvPr>
            <p:ph type="sldNum" sz="quarter" idx="12"/>
          </p:nvPr>
        </p:nvSpPr>
        <p:spPr/>
        <p:txBody>
          <a:bodyPr/>
          <a:lstStyle>
            <a:lvl1pPr>
              <a:defRPr/>
            </a:lvl1pPr>
          </a:lstStyle>
          <a:p>
            <a:pPr>
              <a:defRPr/>
            </a:pPr>
            <a:fld id="{69EEDADE-23D3-4289-96BF-3C04CD707569}" type="slidenum">
              <a:rPr lang="en-CA" altLang="en-US"/>
              <a:pPr>
                <a:defRPr/>
              </a:pPr>
              <a:t>‹#›</a:t>
            </a:fld>
            <a:endParaRPr lang="en-CA" altLang="en-US"/>
          </a:p>
        </p:txBody>
      </p:sp>
    </p:spTree>
    <p:extLst>
      <p:ext uri="{BB962C8B-B14F-4D97-AF65-F5344CB8AC3E}">
        <p14:creationId xmlns:p14="http://schemas.microsoft.com/office/powerpoint/2010/main" val="396368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31689" y="535518"/>
            <a:ext cx="1542288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31689" y="2465706"/>
            <a:ext cx="756475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Edit Master text styles</a:t>
            </a:r>
          </a:p>
        </p:txBody>
      </p:sp>
      <p:sp>
        <p:nvSpPr>
          <p:cNvPr id="4" name="Content Placeholder 3"/>
          <p:cNvSpPr>
            <a:spLocks noGrp="1"/>
          </p:cNvSpPr>
          <p:nvPr>
            <p:ph sz="half" idx="2"/>
          </p:nvPr>
        </p:nvSpPr>
        <p:spPr>
          <a:xfrm>
            <a:off x="1231689" y="3674110"/>
            <a:ext cx="7564755"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052561" y="2465706"/>
            <a:ext cx="760200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Edit Master text styles</a:t>
            </a:r>
          </a:p>
        </p:txBody>
      </p:sp>
      <p:sp>
        <p:nvSpPr>
          <p:cNvPr id="6" name="Content Placeholder 5"/>
          <p:cNvSpPr>
            <a:spLocks noGrp="1"/>
          </p:cNvSpPr>
          <p:nvPr>
            <p:ph sz="quarter" idx="4"/>
          </p:nvPr>
        </p:nvSpPr>
        <p:spPr>
          <a:xfrm>
            <a:off x="9052561" y="3674110"/>
            <a:ext cx="760200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E8F10BB-7D5D-2849-8105-A16BB96027B1}"/>
              </a:ext>
            </a:extLst>
          </p:cNvPr>
          <p:cNvSpPr>
            <a:spLocks noGrp="1"/>
          </p:cNvSpPr>
          <p:nvPr>
            <p:ph type="dt" sz="half" idx="10"/>
          </p:nvPr>
        </p:nvSpPr>
        <p:spPr/>
        <p:txBody>
          <a:bodyPr/>
          <a:lstStyle>
            <a:lvl1pPr>
              <a:defRPr/>
            </a:lvl1pPr>
          </a:lstStyle>
          <a:p>
            <a:pPr>
              <a:defRPr/>
            </a:pPr>
            <a:fld id="{874A2FBC-0A25-4997-AC09-B06D1A54D5D2}" type="datetimeFigureOut">
              <a:rPr lang="en-CA" altLang="en-US"/>
              <a:pPr>
                <a:defRPr/>
              </a:pPr>
              <a:t>2024-04-30</a:t>
            </a:fld>
            <a:endParaRPr lang="en-CA" altLang="en-US" dirty="0"/>
          </a:p>
        </p:txBody>
      </p:sp>
      <p:sp>
        <p:nvSpPr>
          <p:cNvPr id="8" name="Footer Placeholder 4">
            <a:extLst>
              <a:ext uri="{FF2B5EF4-FFF2-40B4-BE49-F238E27FC236}">
                <a16:creationId xmlns:a16="http://schemas.microsoft.com/office/drawing/2014/main" id="{F6A239B1-3704-7358-12B1-D8A85662068C}"/>
              </a:ext>
            </a:extLst>
          </p:cNvPr>
          <p:cNvSpPr>
            <a:spLocks noGrp="1"/>
          </p:cNvSpPr>
          <p:nvPr>
            <p:ph type="ftr" sz="quarter" idx="11"/>
          </p:nvPr>
        </p:nvSpPr>
        <p:spPr/>
        <p:txBody>
          <a:bodyPr/>
          <a:lstStyle>
            <a:lvl1pPr>
              <a:defRPr/>
            </a:lvl1pPr>
          </a:lstStyle>
          <a:p>
            <a:pPr>
              <a:defRPr/>
            </a:pPr>
            <a:endParaRPr lang="en-CA" altLang="en-US"/>
          </a:p>
        </p:txBody>
      </p:sp>
      <p:sp>
        <p:nvSpPr>
          <p:cNvPr id="9" name="Slide Number Placeholder 5">
            <a:extLst>
              <a:ext uri="{FF2B5EF4-FFF2-40B4-BE49-F238E27FC236}">
                <a16:creationId xmlns:a16="http://schemas.microsoft.com/office/drawing/2014/main" id="{4399FB5B-EAD1-83D0-4D49-FF515873902B}"/>
              </a:ext>
            </a:extLst>
          </p:cNvPr>
          <p:cNvSpPr>
            <a:spLocks noGrp="1"/>
          </p:cNvSpPr>
          <p:nvPr>
            <p:ph type="sldNum" sz="quarter" idx="12"/>
          </p:nvPr>
        </p:nvSpPr>
        <p:spPr/>
        <p:txBody>
          <a:bodyPr/>
          <a:lstStyle>
            <a:lvl1pPr>
              <a:defRPr/>
            </a:lvl1pPr>
          </a:lstStyle>
          <a:p>
            <a:pPr>
              <a:defRPr/>
            </a:pPr>
            <a:fld id="{C7555E87-75B7-4CC1-AB1F-A1F6C8250BA0}" type="slidenum">
              <a:rPr lang="en-CA" altLang="en-US"/>
              <a:pPr>
                <a:defRPr/>
              </a:pPr>
              <a:t>‹#›</a:t>
            </a:fld>
            <a:endParaRPr lang="en-CA" altLang="en-US"/>
          </a:p>
        </p:txBody>
      </p:sp>
    </p:spTree>
    <p:extLst>
      <p:ext uri="{BB962C8B-B14F-4D97-AF65-F5344CB8AC3E}">
        <p14:creationId xmlns:p14="http://schemas.microsoft.com/office/powerpoint/2010/main" val="303053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FEDECC0-9131-9407-9F7C-5AF0F99C0090}"/>
              </a:ext>
            </a:extLst>
          </p:cNvPr>
          <p:cNvSpPr>
            <a:spLocks noGrp="1"/>
          </p:cNvSpPr>
          <p:nvPr>
            <p:ph type="dt" sz="half" idx="10"/>
          </p:nvPr>
        </p:nvSpPr>
        <p:spPr/>
        <p:txBody>
          <a:bodyPr/>
          <a:lstStyle>
            <a:lvl1pPr>
              <a:defRPr/>
            </a:lvl1pPr>
          </a:lstStyle>
          <a:p>
            <a:pPr>
              <a:defRPr/>
            </a:pPr>
            <a:fld id="{9FA06681-B65C-4DF7-8D53-13C4916F7D7F}" type="datetimeFigureOut">
              <a:rPr lang="en-CA" altLang="en-US"/>
              <a:pPr>
                <a:defRPr/>
              </a:pPr>
              <a:t>2024-04-30</a:t>
            </a:fld>
            <a:endParaRPr lang="en-CA" altLang="en-US" dirty="0"/>
          </a:p>
        </p:txBody>
      </p:sp>
      <p:sp>
        <p:nvSpPr>
          <p:cNvPr id="4" name="Footer Placeholder 4">
            <a:extLst>
              <a:ext uri="{FF2B5EF4-FFF2-40B4-BE49-F238E27FC236}">
                <a16:creationId xmlns:a16="http://schemas.microsoft.com/office/drawing/2014/main" id="{2AFADC98-120A-332A-2297-0AEA4FD8326E}"/>
              </a:ext>
            </a:extLst>
          </p:cNvPr>
          <p:cNvSpPr>
            <a:spLocks noGrp="1"/>
          </p:cNvSpPr>
          <p:nvPr>
            <p:ph type="ftr" sz="quarter" idx="11"/>
          </p:nvPr>
        </p:nvSpPr>
        <p:spPr/>
        <p:txBody>
          <a:bodyPr/>
          <a:lstStyle>
            <a:lvl1pPr>
              <a:defRPr/>
            </a:lvl1pPr>
          </a:lstStyle>
          <a:p>
            <a:pPr>
              <a:defRPr/>
            </a:pPr>
            <a:endParaRPr lang="en-CA" altLang="en-US"/>
          </a:p>
        </p:txBody>
      </p:sp>
      <p:sp>
        <p:nvSpPr>
          <p:cNvPr id="5" name="Slide Number Placeholder 5">
            <a:extLst>
              <a:ext uri="{FF2B5EF4-FFF2-40B4-BE49-F238E27FC236}">
                <a16:creationId xmlns:a16="http://schemas.microsoft.com/office/drawing/2014/main" id="{994EB5F8-5931-E109-5262-E59F7FCEBC2A}"/>
              </a:ext>
            </a:extLst>
          </p:cNvPr>
          <p:cNvSpPr>
            <a:spLocks noGrp="1"/>
          </p:cNvSpPr>
          <p:nvPr>
            <p:ph type="sldNum" sz="quarter" idx="12"/>
          </p:nvPr>
        </p:nvSpPr>
        <p:spPr/>
        <p:txBody>
          <a:bodyPr/>
          <a:lstStyle>
            <a:lvl1pPr>
              <a:defRPr/>
            </a:lvl1pPr>
          </a:lstStyle>
          <a:p>
            <a:pPr>
              <a:defRPr/>
            </a:pPr>
            <a:fld id="{876ACECC-E810-46DD-918F-AC6BD5B8D539}" type="slidenum">
              <a:rPr lang="en-CA" altLang="en-US"/>
              <a:pPr>
                <a:defRPr/>
              </a:pPr>
              <a:t>‹#›</a:t>
            </a:fld>
            <a:endParaRPr lang="en-CA" altLang="en-US"/>
          </a:p>
        </p:txBody>
      </p:sp>
    </p:spTree>
    <p:extLst>
      <p:ext uri="{BB962C8B-B14F-4D97-AF65-F5344CB8AC3E}">
        <p14:creationId xmlns:p14="http://schemas.microsoft.com/office/powerpoint/2010/main" val="288026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C9C360B-7710-B302-3340-7D11892F1A78}"/>
              </a:ext>
            </a:extLst>
          </p:cNvPr>
          <p:cNvSpPr>
            <a:spLocks noGrp="1"/>
          </p:cNvSpPr>
          <p:nvPr>
            <p:ph type="dt" sz="half" idx="10"/>
          </p:nvPr>
        </p:nvSpPr>
        <p:spPr/>
        <p:txBody>
          <a:bodyPr/>
          <a:lstStyle>
            <a:lvl1pPr>
              <a:defRPr/>
            </a:lvl1pPr>
          </a:lstStyle>
          <a:p>
            <a:pPr>
              <a:defRPr/>
            </a:pPr>
            <a:fld id="{1097095C-16C8-4796-B09F-B25BA4112501}" type="datetimeFigureOut">
              <a:rPr lang="en-CA" altLang="en-US"/>
              <a:pPr>
                <a:defRPr/>
              </a:pPr>
              <a:t>2024-04-30</a:t>
            </a:fld>
            <a:endParaRPr lang="en-CA" altLang="en-US" dirty="0"/>
          </a:p>
        </p:txBody>
      </p:sp>
      <p:sp>
        <p:nvSpPr>
          <p:cNvPr id="3" name="Footer Placeholder 4">
            <a:extLst>
              <a:ext uri="{FF2B5EF4-FFF2-40B4-BE49-F238E27FC236}">
                <a16:creationId xmlns:a16="http://schemas.microsoft.com/office/drawing/2014/main" id="{EDEB92BC-9EA3-B16B-17D3-CBE4A097996B}"/>
              </a:ext>
            </a:extLst>
          </p:cNvPr>
          <p:cNvSpPr>
            <a:spLocks noGrp="1"/>
          </p:cNvSpPr>
          <p:nvPr>
            <p:ph type="ftr" sz="quarter" idx="11"/>
          </p:nvPr>
        </p:nvSpPr>
        <p:spPr/>
        <p:txBody>
          <a:bodyPr/>
          <a:lstStyle>
            <a:lvl1pPr>
              <a:defRPr/>
            </a:lvl1pPr>
          </a:lstStyle>
          <a:p>
            <a:pPr>
              <a:defRPr/>
            </a:pPr>
            <a:endParaRPr lang="en-CA" altLang="en-US"/>
          </a:p>
        </p:txBody>
      </p:sp>
      <p:sp>
        <p:nvSpPr>
          <p:cNvPr id="4" name="Slide Number Placeholder 5">
            <a:extLst>
              <a:ext uri="{FF2B5EF4-FFF2-40B4-BE49-F238E27FC236}">
                <a16:creationId xmlns:a16="http://schemas.microsoft.com/office/drawing/2014/main" id="{713A6BA8-742B-2BC1-24A2-3703CB500B49}"/>
              </a:ext>
            </a:extLst>
          </p:cNvPr>
          <p:cNvSpPr>
            <a:spLocks noGrp="1"/>
          </p:cNvSpPr>
          <p:nvPr>
            <p:ph type="sldNum" sz="quarter" idx="12"/>
          </p:nvPr>
        </p:nvSpPr>
        <p:spPr/>
        <p:txBody>
          <a:bodyPr/>
          <a:lstStyle>
            <a:lvl1pPr>
              <a:defRPr/>
            </a:lvl1pPr>
          </a:lstStyle>
          <a:p>
            <a:pPr>
              <a:defRPr/>
            </a:pPr>
            <a:fld id="{2AF5914D-C3AB-4841-B221-97BA00A329E5}" type="slidenum">
              <a:rPr lang="en-CA" altLang="en-US"/>
              <a:pPr>
                <a:defRPr/>
              </a:pPr>
              <a:t>‹#›</a:t>
            </a:fld>
            <a:endParaRPr lang="en-CA" altLang="en-US"/>
          </a:p>
        </p:txBody>
      </p:sp>
    </p:spTree>
    <p:extLst>
      <p:ext uri="{BB962C8B-B14F-4D97-AF65-F5344CB8AC3E}">
        <p14:creationId xmlns:p14="http://schemas.microsoft.com/office/powerpoint/2010/main" val="194796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1692" y="670560"/>
            <a:ext cx="5767281"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7602009" y="1448226"/>
            <a:ext cx="9052560"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31692" y="3017522"/>
            <a:ext cx="576728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Edit Master text styles</a:t>
            </a:r>
          </a:p>
        </p:txBody>
      </p:sp>
      <p:sp>
        <p:nvSpPr>
          <p:cNvPr id="5" name="Date Placeholder 3">
            <a:extLst>
              <a:ext uri="{FF2B5EF4-FFF2-40B4-BE49-F238E27FC236}">
                <a16:creationId xmlns:a16="http://schemas.microsoft.com/office/drawing/2014/main" id="{A932A258-0CDF-5A94-6E9E-47619F69CBBF}"/>
              </a:ext>
            </a:extLst>
          </p:cNvPr>
          <p:cNvSpPr>
            <a:spLocks noGrp="1"/>
          </p:cNvSpPr>
          <p:nvPr>
            <p:ph type="dt" sz="half" idx="10"/>
          </p:nvPr>
        </p:nvSpPr>
        <p:spPr/>
        <p:txBody>
          <a:bodyPr/>
          <a:lstStyle>
            <a:lvl1pPr>
              <a:defRPr/>
            </a:lvl1pPr>
          </a:lstStyle>
          <a:p>
            <a:pPr>
              <a:defRPr/>
            </a:pPr>
            <a:fld id="{9737A90E-22F4-4346-9EF6-E87B1F9B5BF0}" type="datetimeFigureOut">
              <a:rPr lang="en-CA" altLang="en-US"/>
              <a:pPr>
                <a:defRPr/>
              </a:pPr>
              <a:t>2024-04-30</a:t>
            </a:fld>
            <a:endParaRPr lang="en-CA" altLang="en-US" dirty="0"/>
          </a:p>
        </p:txBody>
      </p:sp>
      <p:sp>
        <p:nvSpPr>
          <p:cNvPr id="6" name="Footer Placeholder 4">
            <a:extLst>
              <a:ext uri="{FF2B5EF4-FFF2-40B4-BE49-F238E27FC236}">
                <a16:creationId xmlns:a16="http://schemas.microsoft.com/office/drawing/2014/main" id="{B62D16E6-89F6-4816-33AD-83FFE78E2E79}"/>
              </a:ext>
            </a:extLst>
          </p:cNvPr>
          <p:cNvSpPr>
            <a:spLocks noGrp="1"/>
          </p:cNvSpPr>
          <p:nvPr>
            <p:ph type="ftr" sz="quarter" idx="11"/>
          </p:nvPr>
        </p:nvSpPr>
        <p:spPr/>
        <p:txBody>
          <a:bodyPr/>
          <a:lstStyle>
            <a:lvl1pPr>
              <a:defRPr/>
            </a:lvl1pPr>
          </a:lstStyle>
          <a:p>
            <a:pPr>
              <a:defRPr/>
            </a:pPr>
            <a:endParaRPr lang="en-CA" altLang="en-US"/>
          </a:p>
        </p:txBody>
      </p:sp>
      <p:sp>
        <p:nvSpPr>
          <p:cNvPr id="7" name="Slide Number Placeholder 5">
            <a:extLst>
              <a:ext uri="{FF2B5EF4-FFF2-40B4-BE49-F238E27FC236}">
                <a16:creationId xmlns:a16="http://schemas.microsoft.com/office/drawing/2014/main" id="{0AD5BBE9-7EED-4734-6F5E-F5B8FD05087D}"/>
              </a:ext>
            </a:extLst>
          </p:cNvPr>
          <p:cNvSpPr>
            <a:spLocks noGrp="1"/>
          </p:cNvSpPr>
          <p:nvPr>
            <p:ph type="sldNum" sz="quarter" idx="12"/>
          </p:nvPr>
        </p:nvSpPr>
        <p:spPr/>
        <p:txBody>
          <a:bodyPr/>
          <a:lstStyle>
            <a:lvl1pPr>
              <a:defRPr/>
            </a:lvl1pPr>
          </a:lstStyle>
          <a:p>
            <a:pPr>
              <a:defRPr/>
            </a:pPr>
            <a:fld id="{1ADD1C86-BCFF-441C-92BD-13E041A14215}" type="slidenum">
              <a:rPr lang="en-CA" altLang="en-US"/>
              <a:pPr>
                <a:defRPr/>
              </a:pPr>
              <a:t>‹#›</a:t>
            </a:fld>
            <a:endParaRPr lang="en-CA" altLang="en-US"/>
          </a:p>
        </p:txBody>
      </p:sp>
    </p:spTree>
    <p:extLst>
      <p:ext uri="{BB962C8B-B14F-4D97-AF65-F5344CB8AC3E}">
        <p14:creationId xmlns:p14="http://schemas.microsoft.com/office/powerpoint/2010/main" val="41233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1692" y="670560"/>
            <a:ext cx="5767281"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7602009" y="1448226"/>
            <a:ext cx="9052560" cy="7147983"/>
          </a:xfrm>
        </p:spPr>
        <p:txBody>
          <a:bodyPr rtlCol="0">
            <a:normAutofit/>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pPr lvl="0"/>
            <a:r>
              <a:rPr lang="en-US" noProof="0" dirty="0"/>
              <a:t>Click icon to add picture</a:t>
            </a:r>
          </a:p>
        </p:txBody>
      </p:sp>
      <p:sp>
        <p:nvSpPr>
          <p:cNvPr id="4" name="Text Placeholder 3"/>
          <p:cNvSpPr>
            <a:spLocks noGrp="1"/>
          </p:cNvSpPr>
          <p:nvPr>
            <p:ph type="body" sz="half" idx="2"/>
          </p:nvPr>
        </p:nvSpPr>
        <p:spPr>
          <a:xfrm>
            <a:off x="1231692" y="3017522"/>
            <a:ext cx="576728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Edit Master text styles</a:t>
            </a:r>
          </a:p>
        </p:txBody>
      </p:sp>
      <p:sp>
        <p:nvSpPr>
          <p:cNvPr id="5" name="Date Placeholder 3">
            <a:extLst>
              <a:ext uri="{FF2B5EF4-FFF2-40B4-BE49-F238E27FC236}">
                <a16:creationId xmlns:a16="http://schemas.microsoft.com/office/drawing/2014/main" id="{F6260E75-F0ED-5CC4-F16E-64EE229BAE62}"/>
              </a:ext>
            </a:extLst>
          </p:cNvPr>
          <p:cNvSpPr>
            <a:spLocks noGrp="1"/>
          </p:cNvSpPr>
          <p:nvPr>
            <p:ph type="dt" sz="half" idx="10"/>
          </p:nvPr>
        </p:nvSpPr>
        <p:spPr/>
        <p:txBody>
          <a:bodyPr/>
          <a:lstStyle>
            <a:lvl1pPr>
              <a:defRPr/>
            </a:lvl1pPr>
          </a:lstStyle>
          <a:p>
            <a:pPr>
              <a:defRPr/>
            </a:pPr>
            <a:fld id="{0AFE0383-C404-4E61-8694-7586D615825F}" type="datetimeFigureOut">
              <a:rPr lang="en-CA" altLang="en-US"/>
              <a:pPr>
                <a:defRPr/>
              </a:pPr>
              <a:t>2024-04-30</a:t>
            </a:fld>
            <a:endParaRPr lang="en-CA" altLang="en-US" dirty="0"/>
          </a:p>
        </p:txBody>
      </p:sp>
      <p:sp>
        <p:nvSpPr>
          <p:cNvPr id="6" name="Footer Placeholder 4">
            <a:extLst>
              <a:ext uri="{FF2B5EF4-FFF2-40B4-BE49-F238E27FC236}">
                <a16:creationId xmlns:a16="http://schemas.microsoft.com/office/drawing/2014/main" id="{C2776C23-B7FB-9F0D-0871-A6ECE84409D3}"/>
              </a:ext>
            </a:extLst>
          </p:cNvPr>
          <p:cNvSpPr>
            <a:spLocks noGrp="1"/>
          </p:cNvSpPr>
          <p:nvPr>
            <p:ph type="ftr" sz="quarter" idx="11"/>
          </p:nvPr>
        </p:nvSpPr>
        <p:spPr/>
        <p:txBody>
          <a:bodyPr/>
          <a:lstStyle>
            <a:lvl1pPr>
              <a:defRPr/>
            </a:lvl1pPr>
          </a:lstStyle>
          <a:p>
            <a:pPr>
              <a:defRPr/>
            </a:pPr>
            <a:endParaRPr lang="en-CA" altLang="en-US"/>
          </a:p>
        </p:txBody>
      </p:sp>
      <p:sp>
        <p:nvSpPr>
          <p:cNvPr id="7" name="Slide Number Placeholder 5">
            <a:extLst>
              <a:ext uri="{FF2B5EF4-FFF2-40B4-BE49-F238E27FC236}">
                <a16:creationId xmlns:a16="http://schemas.microsoft.com/office/drawing/2014/main" id="{0F54B60D-4B6E-9268-5A99-6C65E8B6A667}"/>
              </a:ext>
            </a:extLst>
          </p:cNvPr>
          <p:cNvSpPr>
            <a:spLocks noGrp="1"/>
          </p:cNvSpPr>
          <p:nvPr>
            <p:ph type="sldNum" sz="quarter" idx="12"/>
          </p:nvPr>
        </p:nvSpPr>
        <p:spPr/>
        <p:txBody>
          <a:bodyPr/>
          <a:lstStyle>
            <a:lvl1pPr>
              <a:defRPr/>
            </a:lvl1pPr>
          </a:lstStyle>
          <a:p>
            <a:pPr>
              <a:defRPr/>
            </a:pPr>
            <a:fld id="{CC0EA353-5627-4B1E-9F57-3C0A4572C2B3}" type="slidenum">
              <a:rPr lang="en-CA" altLang="en-US"/>
              <a:pPr>
                <a:defRPr/>
              </a:pPr>
              <a:t>‹#›</a:t>
            </a:fld>
            <a:endParaRPr lang="en-CA" altLang="en-US"/>
          </a:p>
        </p:txBody>
      </p:sp>
    </p:spTree>
    <p:extLst>
      <p:ext uri="{BB962C8B-B14F-4D97-AF65-F5344CB8AC3E}">
        <p14:creationId xmlns:p14="http://schemas.microsoft.com/office/powerpoint/2010/main" val="2558049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A868C2-F57C-2F37-905B-479EE466B656}"/>
              </a:ext>
            </a:extLst>
          </p:cNvPr>
          <p:cNvSpPr>
            <a:spLocks noGrp="1"/>
          </p:cNvSpPr>
          <p:nvPr>
            <p:ph type="title"/>
          </p:nvPr>
        </p:nvSpPr>
        <p:spPr bwMode="auto">
          <a:xfrm>
            <a:off x="1228725" y="534988"/>
            <a:ext cx="154241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06A1747-6980-E01F-A409-3D723727C75B}"/>
              </a:ext>
            </a:extLst>
          </p:cNvPr>
          <p:cNvSpPr>
            <a:spLocks noGrp="1"/>
          </p:cNvSpPr>
          <p:nvPr>
            <p:ph type="body" idx="1"/>
          </p:nvPr>
        </p:nvSpPr>
        <p:spPr bwMode="auto">
          <a:xfrm>
            <a:off x="1228725" y="2678113"/>
            <a:ext cx="1542415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02F0D7C-FFA3-89C8-B880-5AD08F767615}"/>
              </a:ext>
            </a:extLst>
          </p:cNvPr>
          <p:cNvSpPr>
            <a:spLocks noGrp="1"/>
          </p:cNvSpPr>
          <p:nvPr>
            <p:ph type="dt" sz="half" idx="2"/>
          </p:nvPr>
        </p:nvSpPr>
        <p:spPr>
          <a:xfrm>
            <a:off x="1228725" y="9323388"/>
            <a:ext cx="4024313" cy="534987"/>
          </a:xfrm>
          <a:prstGeom prst="rect">
            <a:avLst/>
          </a:prstGeom>
        </p:spPr>
        <p:txBody>
          <a:bodyPr vert="horz" lIns="91440" tIns="45720" rIns="91440" bIns="45720" rtlCol="0" anchor="ctr"/>
          <a:lstStyle>
            <a:lvl1pPr algn="l" eaLnBrk="1" fontAlgn="auto" hangingPunct="1">
              <a:spcBef>
                <a:spcPts val="0"/>
              </a:spcBef>
              <a:spcAft>
                <a:spcPts val="0"/>
              </a:spcAft>
              <a:defRPr sz="1760">
                <a:solidFill>
                  <a:schemeClr val="tx1">
                    <a:tint val="75000"/>
                  </a:schemeClr>
                </a:solidFill>
                <a:latin typeface="+mn-lt"/>
              </a:defRPr>
            </a:lvl1pPr>
          </a:lstStyle>
          <a:p>
            <a:pPr>
              <a:defRPr/>
            </a:pPr>
            <a:fld id="{EE95106D-0345-440B-B4F4-C2693D9F9278}" type="datetimeFigureOut">
              <a:rPr lang="en-CA" altLang="en-US"/>
              <a:pPr>
                <a:defRPr/>
              </a:pPr>
              <a:t>2024-04-30</a:t>
            </a:fld>
            <a:endParaRPr lang="en-CA" altLang="en-US" dirty="0"/>
          </a:p>
        </p:txBody>
      </p:sp>
      <p:sp>
        <p:nvSpPr>
          <p:cNvPr id="5" name="Footer Placeholder 4">
            <a:extLst>
              <a:ext uri="{FF2B5EF4-FFF2-40B4-BE49-F238E27FC236}">
                <a16:creationId xmlns:a16="http://schemas.microsoft.com/office/drawing/2014/main" id="{FA841DBE-EE72-3621-6BBB-89B696C43D7C}"/>
              </a:ext>
            </a:extLst>
          </p:cNvPr>
          <p:cNvSpPr>
            <a:spLocks noGrp="1"/>
          </p:cNvSpPr>
          <p:nvPr>
            <p:ph type="ftr" sz="quarter" idx="3"/>
          </p:nvPr>
        </p:nvSpPr>
        <p:spPr>
          <a:xfrm>
            <a:off x="5922963" y="9323388"/>
            <a:ext cx="6035675" cy="534987"/>
          </a:xfrm>
          <a:prstGeom prst="rect">
            <a:avLst/>
          </a:prstGeom>
        </p:spPr>
        <p:txBody>
          <a:bodyPr vert="horz" lIns="91440" tIns="45720" rIns="91440" bIns="45720" rtlCol="0" anchor="ctr"/>
          <a:lstStyle>
            <a:lvl1pPr algn="ctr" eaLnBrk="1" fontAlgn="auto" hangingPunct="1">
              <a:spcBef>
                <a:spcPts val="0"/>
              </a:spcBef>
              <a:spcAft>
                <a:spcPts val="0"/>
              </a:spcAft>
              <a:defRPr sz="1760">
                <a:solidFill>
                  <a:schemeClr val="tx1">
                    <a:tint val="75000"/>
                  </a:schemeClr>
                </a:solidFill>
                <a:latin typeface="+mn-lt"/>
              </a:defRPr>
            </a:lvl1pPr>
          </a:lstStyle>
          <a:p>
            <a:pPr>
              <a:defRPr/>
            </a:pPr>
            <a:endParaRPr lang="en-CA" altLang="en-US"/>
          </a:p>
        </p:txBody>
      </p:sp>
      <p:sp>
        <p:nvSpPr>
          <p:cNvPr id="6" name="Slide Number Placeholder 5">
            <a:extLst>
              <a:ext uri="{FF2B5EF4-FFF2-40B4-BE49-F238E27FC236}">
                <a16:creationId xmlns:a16="http://schemas.microsoft.com/office/drawing/2014/main" id="{2326E1FB-E32F-B61F-497E-D07176834B94}"/>
              </a:ext>
            </a:extLst>
          </p:cNvPr>
          <p:cNvSpPr>
            <a:spLocks noGrp="1"/>
          </p:cNvSpPr>
          <p:nvPr>
            <p:ph type="sldNum" sz="quarter" idx="4"/>
          </p:nvPr>
        </p:nvSpPr>
        <p:spPr>
          <a:xfrm>
            <a:off x="12628563" y="9323388"/>
            <a:ext cx="4024312"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700">
                <a:solidFill>
                  <a:srgbClr val="898989"/>
                </a:solidFill>
              </a:defRPr>
            </a:lvl1pPr>
          </a:lstStyle>
          <a:p>
            <a:pPr>
              <a:defRPr/>
            </a:pPr>
            <a:fld id="{BC00DC1B-A62C-43C9-BBC5-857EFCB757A6}" type="slidenum">
              <a:rPr lang="en-CA" altLang="en-US"/>
              <a:pPr>
                <a:defRPr/>
              </a:pPr>
              <a:t>‹#›</a:t>
            </a:fld>
            <a:endParaRPr lang="en-CA" altLang="en-US"/>
          </a:p>
        </p:txBody>
      </p:sp>
      <p:sp>
        <p:nvSpPr>
          <p:cNvPr id="1031" name="TextBox 6">
            <a:extLst>
              <a:ext uri="{FF2B5EF4-FFF2-40B4-BE49-F238E27FC236}">
                <a16:creationId xmlns:a16="http://schemas.microsoft.com/office/drawing/2014/main" id="{4C7AC23C-C13B-6EF1-E050-B7418AF338AB}"/>
              </a:ext>
            </a:extLst>
          </p:cNvPr>
          <p:cNvSpPr txBox="1">
            <a:spLocks noChangeArrowheads="1"/>
          </p:cNvSpPr>
          <p:nvPr userDrawn="1"/>
        </p:nvSpPr>
        <p:spPr bwMode="auto">
          <a:xfrm>
            <a:off x="16443325" y="63500"/>
            <a:ext cx="1403350" cy="152400"/>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000">
                <a:solidFill>
                  <a:srgbClr val="008000"/>
                </a:solidFill>
                <a:cs typeface="Calibri" panose="020F0502020204030204" pitchFamily="34" charset="0"/>
              </a:rPr>
              <a:t>Unclassified | Non classifié</a:t>
            </a:r>
          </a:p>
        </p:txBody>
      </p:sp>
      <p:sp>
        <p:nvSpPr>
          <p:cNvPr id="1032" name="TextBox 7">
            <a:extLst>
              <a:ext uri="{FF2B5EF4-FFF2-40B4-BE49-F238E27FC236}">
                <a16:creationId xmlns:a16="http://schemas.microsoft.com/office/drawing/2014/main" id="{1ADD6914-1EAF-E7D0-1609-22DC6A274D28}"/>
              </a:ext>
            </a:extLst>
          </p:cNvPr>
          <p:cNvSpPr txBox="1">
            <a:spLocks noChangeArrowheads="1"/>
          </p:cNvSpPr>
          <p:nvPr userDrawn="1"/>
        </p:nvSpPr>
        <p:spPr bwMode="auto">
          <a:xfrm>
            <a:off x="16443325" y="9842500"/>
            <a:ext cx="1403350" cy="152400"/>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000">
                <a:solidFill>
                  <a:srgbClr val="008000"/>
                </a:solidFill>
                <a:cs typeface="Calibri" panose="020F0502020204030204" pitchFamily="34" charset="0"/>
              </a:rPr>
              <a:t>Unclassified | Non classifié</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39850" rtl="0" eaLnBrk="0" fontAlgn="base" hangingPunct="0">
        <a:lnSpc>
          <a:spcPct val="90000"/>
        </a:lnSpc>
        <a:spcBef>
          <a:spcPct val="0"/>
        </a:spcBef>
        <a:spcAft>
          <a:spcPct val="0"/>
        </a:spcAft>
        <a:defRPr sz="6400" kern="1200">
          <a:solidFill>
            <a:schemeClr val="tx1"/>
          </a:solidFill>
          <a:latin typeface="+mj-lt"/>
          <a:ea typeface="+mj-ea"/>
          <a:cs typeface="+mj-cs"/>
        </a:defRPr>
      </a:lvl1pPr>
      <a:lvl2pPr algn="l" defTabSz="1339850" rtl="0" eaLnBrk="0" fontAlgn="base" hangingPunct="0">
        <a:lnSpc>
          <a:spcPct val="90000"/>
        </a:lnSpc>
        <a:spcBef>
          <a:spcPct val="0"/>
        </a:spcBef>
        <a:spcAft>
          <a:spcPct val="0"/>
        </a:spcAft>
        <a:defRPr sz="6400">
          <a:solidFill>
            <a:schemeClr val="tx1"/>
          </a:solidFill>
          <a:latin typeface="Calibri Light" panose="020F0302020204030204" pitchFamily="34" charset="0"/>
        </a:defRPr>
      </a:lvl2pPr>
      <a:lvl3pPr algn="l" defTabSz="1339850" rtl="0" eaLnBrk="0" fontAlgn="base" hangingPunct="0">
        <a:lnSpc>
          <a:spcPct val="90000"/>
        </a:lnSpc>
        <a:spcBef>
          <a:spcPct val="0"/>
        </a:spcBef>
        <a:spcAft>
          <a:spcPct val="0"/>
        </a:spcAft>
        <a:defRPr sz="6400">
          <a:solidFill>
            <a:schemeClr val="tx1"/>
          </a:solidFill>
          <a:latin typeface="Calibri Light" panose="020F0302020204030204" pitchFamily="34" charset="0"/>
        </a:defRPr>
      </a:lvl3pPr>
      <a:lvl4pPr algn="l" defTabSz="1339850" rtl="0" eaLnBrk="0" fontAlgn="base" hangingPunct="0">
        <a:lnSpc>
          <a:spcPct val="90000"/>
        </a:lnSpc>
        <a:spcBef>
          <a:spcPct val="0"/>
        </a:spcBef>
        <a:spcAft>
          <a:spcPct val="0"/>
        </a:spcAft>
        <a:defRPr sz="6400">
          <a:solidFill>
            <a:schemeClr val="tx1"/>
          </a:solidFill>
          <a:latin typeface="Calibri Light" panose="020F0302020204030204" pitchFamily="34" charset="0"/>
        </a:defRPr>
      </a:lvl4pPr>
      <a:lvl5pPr algn="l" defTabSz="1339850" rtl="0" eaLnBrk="0" fontAlgn="base" hangingPunct="0">
        <a:lnSpc>
          <a:spcPct val="90000"/>
        </a:lnSpc>
        <a:spcBef>
          <a:spcPct val="0"/>
        </a:spcBef>
        <a:spcAft>
          <a:spcPct val="0"/>
        </a:spcAft>
        <a:defRPr sz="6400">
          <a:solidFill>
            <a:schemeClr val="tx1"/>
          </a:solidFill>
          <a:latin typeface="Calibri Light" panose="020F0302020204030204" pitchFamily="34" charset="0"/>
        </a:defRPr>
      </a:lvl5pPr>
      <a:lvl6pPr marL="457200" algn="l" defTabSz="1339850" rtl="0" fontAlgn="base">
        <a:lnSpc>
          <a:spcPct val="90000"/>
        </a:lnSpc>
        <a:spcBef>
          <a:spcPct val="0"/>
        </a:spcBef>
        <a:spcAft>
          <a:spcPct val="0"/>
        </a:spcAft>
        <a:defRPr sz="6400">
          <a:solidFill>
            <a:schemeClr val="tx1"/>
          </a:solidFill>
          <a:latin typeface="Calibri Light" panose="020F0302020204030204" pitchFamily="34" charset="0"/>
        </a:defRPr>
      </a:lvl6pPr>
      <a:lvl7pPr marL="914400" algn="l" defTabSz="1339850" rtl="0" fontAlgn="base">
        <a:lnSpc>
          <a:spcPct val="90000"/>
        </a:lnSpc>
        <a:spcBef>
          <a:spcPct val="0"/>
        </a:spcBef>
        <a:spcAft>
          <a:spcPct val="0"/>
        </a:spcAft>
        <a:defRPr sz="6400">
          <a:solidFill>
            <a:schemeClr val="tx1"/>
          </a:solidFill>
          <a:latin typeface="Calibri Light" panose="020F0302020204030204" pitchFamily="34" charset="0"/>
        </a:defRPr>
      </a:lvl7pPr>
      <a:lvl8pPr marL="1371600" algn="l" defTabSz="1339850" rtl="0" fontAlgn="base">
        <a:lnSpc>
          <a:spcPct val="90000"/>
        </a:lnSpc>
        <a:spcBef>
          <a:spcPct val="0"/>
        </a:spcBef>
        <a:spcAft>
          <a:spcPct val="0"/>
        </a:spcAft>
        <a:defRPr sz="6400">
          <a:solidFill>
            <a:schemeClr val="tx1"/>
          </a:solidFill>
          <a:latin typeface="Calibri Light" panose="020F0302020204030204" pitchFamily="34" charset="0"/>
        </a:defRPr>
      </a:lvl8pPr>
      <a:lvl9pPr marL="1828800" algn="l" defTabSz="1339850" rtl="0" fontAlgn="base">
        <a:lnSpc>
          <a:spcPct val="90000"/>
        </a:lnSpc>
        <a:spcBef>
          <a:spcPct val="0"/>
        </a:spcBef>
        <a:spcAft>
          <a:spcPct val="0"/>
        </a:spcAft>
        <a:defRPr sz="6400">
          <a:solidFill>
            <a:schemeClr val="tx1"/>
          </a:solidFill>
          <a:latin typeface="Calibri Light" panose="020F0302020204030204" pitchFamily="34" charset="0"/>
        </a:defRPr>
      </a:lvl9pPr>
    </p:titleStyle>
    <p:bodyStyle>
      <a:lvl1pPr marL="334963" indent="-334963" algn="l" defTabSz="1339850" rtl="0" eaLnBrk="0" fontAlgn="base" hangingPunct="0">
        <a:lnSpc>
          <a:spcPct val="90000"/>
        </a:lnSpc>
        <a:spcBef>
          <a:spcPts val="1463"/>
        </a:spcBef>
        <a:spcAft>
          <a:spcPct val="0"/>
        </a:spcAft>
        <a:buFont typeface="Arial" panose="020B0604020202020204" pitchFamily="34" charset="0"/>
        <a:buChar char="•"/>
        <a:defRPr sz="4100" kern="1200">
          <a:solidFill>
            <a:schemeClr val="tx1"/>
          </a:solidFill>
          <a:latin typeface="+mn-lt"/>
          <a:ea typeface="+mn-ea"/>
          <a:cs typeface="+mn-cs"/>
        </a:defRPr>
      </a:lvl1pPr>
      <a:lvl2pPr marL="1004888" indent="-334963" algn="l" defTabSz="1339850" rtl="0" eaLnBrk="0" fontAlgn="base" hangingPunct="0">
        <a:lnSpc>
          <a:spcPct val="90000"/>
        </a:lnSpc>
        <a:spcBef>
          <a:spcPts val="738"/>
        </a:spcBef>
        <a:spcAft>
          <a:spcPct val="0"/>
        </a:spcAft>
        <a:buFont typeface="Arial" panose="020B0604020202020204" pitchFamily="34" charset="0"/>
        <a:buChar char="•"/>
        <a:defRPr sz="3500" kern="1200">
          <a:solidFill>
            <a:schemeClr val="tx1"/>
          </a:solidFill>
          <a:latin typeface="+mn-lt"/>
          <a:ea typeface="+mn-ea"/>
          <a:cs typeface="+mn-cs"/>
        </a:defRPr>
      </a:lvl2pPr>
      <a:lvl3pPr marL="1676400" indent="-334963" algn="l" defTabSz="1339850" rtl="0" eaLnBrk="0" fontAlgn="base" hangingPunct="0">
        <a:lnSpc>
          <a:spcPct val="90000"/>
        </a:lnSpc>
        <a:spcBef>
          <a:spcPts val="738"/>
        </a:spcBef>
        <a:spcAft>
          <a:spcPct val="0"/>
        </a:spcAft>
        <a:buFont typeface="Arial" panose="020B0604020202020204" pitchFamily="34" charset="0"/>
        <a:buChar char="•"/>
        <a:defRPr sz="2900" kern="1200">
          <a:solidFill>
            <a:schemeClr val="tx1"/>
          </a:solidFill>
          <a:latin typeface="+mn-lt"/>
          <a:ea typeface="+mn-ea"/>
          <a:cs typeface="+mn-cs"/>
        </a:defRPr>
      </a:lvl3pPr>
      <a:lvl4pPr marL="2346325" indent="-334963" algn="l" defTabSz="1339850" rtl="0" eaLnBrk="0" fontAlgn="base" hangingPunct="0">
        <a:lnSpc>
          <a:spcPct val="90000"/>
        </a:lnSpc>
        <a:spcBef>
          <a:spcPts val="738"/>
        </a:spcBef>
        <a:spcAft>
          <a:spcPct val="0"/>
        </a:spcAft>
        <a:buFont typeface="Arial" panose="020B0604020202020204" pitchFamily="34" charset="0"/>
        <a:buChar char="•"/>
        <a:defRPr sz="2600" kern="1200">
          <a:solidFill>
            <a:schemeClr val="tx1"/>
          </a:solidFill>
          <a:latin typeface="+mn-lt"/>
          <a:ea typeface="+mn-ea"/>
          <a:cs typeface="+mn-cs"/>
        </a:defRPr>
      </a:lvl4pPr>
      <a:lvl5pPr marL="3016250" indent="-334963" algn="l" defTabSz="1339850" rtl="0" eaLnBrk="0" fontAlgn="base" hangingPunct="0">
        <a:lnSpc>
          <a:spcPct val="90000"/>
        </a:lnSpc>
        <a:spcBef>
          <a:spcPts val="738"/>
        </a:spcBef>
        <a:spcAft>
          <a:spcPct val="0"/>
        </a:spcAft>
        <a:buFont typeface="Arial" panose="020B0604020202020204" pitchFamily="34" charset="0"/>
        <a:buChar char="•"/>
        <a:defRPr sz="260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goc-cog-pscanada.hub.arcgis.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goc-cog-pscanada.hub.arcgi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goc-cog-pscanada.hub.arcgis.com/" TargetMode="External"/><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yukon.ca/en/floods" TargetMode="External"/><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hyperlink" Target="https://www.gov.mb.ca/mti/floodinfo/index.html#forecasts_repor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eather.gc.ca/" TargetMode="External"/><Relationship Id="rId11" Type="http://schemas.openxmlformats.org/officeDocument/2006/relationships/image" Target="../media/image11.png"/><Relationship Id="rId5" Type="http://schemas.openxmlformats.org/officeDocument/2006/relationships/hyperlink" Target="https://goc-cog-pscanada.hub.arcgis.com/" TargetMode="External"/><Relationship Id="rId10" Type="http://schemas.openxmlformats.org/officeDocument/2006/relationships/image" Target="../media/image10.png"/><Relationship Id="rId4" Type="http://schemas.openxmlformats.org/officeDocument/2006/relationships/hyperlink" Target="../../../Test" TargetMode="External"/><Relationship Id="rId9" Type="http://schemas.openxmlformats.org/officeDocument/2006/relationships/image" Target="../media/image9.png"/><Relationship Id="rId14" Type="http://schemas.openxmlformats.org/officeDocument/2006/relationships/hyperlink" Target="https://wateroffice.ec.gc.ca/report/real_time_e.html?stn=09FD003&amp;mode=Graph&amp;startDate=2024-04-18&amp;endDate=2024-04-25&amp;prm1=46&amp;y1Max=&amp;y1Min=&amp;prm2=-1&amp;y2Max=&amp;y2Mi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ciffc.ca/"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firesmoke.ca/" TargetMode="External"/><Relationship Id="rId4" Type="http://schemas.openxmlformats.org/officeDocument/2006/relationships/hyperlink" Target="https://apps.esri.ca/smok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goc-cog-pscanada.hub.arcgis.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hyperlink" Target="https://apps.esri.ca/smoke/" TargetMode="External"/><Relationship Id="rId3" Type="http://schemas.openxmlformats.org/officeDocument/2006/relationships/hyperlink" Target="https://goc-cog-pscanada.hub.arcgis.com/" TargetMode="External"/><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wfis.cfs.nrcan.gc.ca/home" TargetMode="External"/><Relationship Id="rId11"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hyperlink" Target="https://weather.gc.ca/" TargetMode="External"/><Relationship Id="rId9" Type="http://schemas.openxmlformats.org/officeDocument/2006/relationships/hyperlink" Target="https://firesmoke.c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www.ciffc.c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salvationarmy.c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sja.ca/en" TargetMode="External"/><Relationship Id="rId5" Type="http://schemas.openxmlformats.org/officeDocument/2006/relationships/hyperlink" Target="../../../Test" TargetMode="External"/><Relationship Id="rId4" Type="http://schemas.openxmlformats.org/officeDocument/2006/relationships/hyperlink" Target="https://www.redcross.ca/" TargetMode="External"/><Relationship Id="rId9" Type="http://schemas.openxmlformats.org/officeDocument/2006/relationships/hyperlink" Target="https://can01.safelinks.protection.outlook.com/?url=https%3A%2F%2Fcanada-preview.adobecqms.net%2Fen%2Fpublic-safety-canada%2Fcampaigns%2Fspring-floods.html&amp;data=05%7C02%7CColinPhilip.Sawers%40PS-SP.GC.CA%7C3635b0f165124c63ac0908dc5e4d23c5%7C2d28dd40a4f24317a351bc709c183c85%7C0%7C0%7C638488932607431579%7CUnknown%7CTWFpbGZsb3d8eyJWIjoiMC4wLjAwMDAiLCJQIjoiV2luMzIiLCJBTiI6Ik1haWwiLCJXVCI6Mn0%3D%7C0%7C%7C%7C&amp;sdata=WtmjHrYgEnJeuLqJR8seJDMYggK1A%2Be2M94aTf5AquA%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EC5BF1-6BEC-5986-F212-A998C1F1BDAB}"/>
              </a:ext>
            </a:extLst>
          </p:cNvPr>
          <p:cNvSpPr/>
          <p:nvPr/>
        </p:nvSpPr>
        <p:spPr>
          <a:xfrm>
            <a:off x="9257875" y="1011250"/>
            <a:ext cx="8229600" cy="8229600"/>
          </a:xfrm>
          <a:prstGeom prst="rect">
            <a:avLst/>
          </a:prstGeom>
          <a:solidFill>
            <a:schemeClr val="bg1"/>
          </a:solidFill>
          <a:ln w="762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sz="2000" b="1" i="1" dirty="0">
                <a:solidFill>
                  <a:schemeClr val="bg1">
                    <a:lumMod val="50000"/>
                  </a:schemeClr>
                </a:solidFill>
                <a:latin typeface="Arial" panose="020B0604020202020204" pitchFamily="34" charset="0"/>
                <a:cs typeface="Arial" panose="020B0604020202020204" pitchFamily="34" charset="0"/>
              </a:rPr>
              <a:t>9” X 9” SPACE TO REMAIN RESERVED FOR GEOMATICS MAPPING AT ALL TIMES. THIS SPACE WILL INCLUDE A NATIONAL MAP, EVENT ITEMS AND AN ASSOCIATED LEDGEND.</a:t>
            </a:r>
          </a:p>
          <a:p>
            <a:pPr algn="ctr">
              <a:defRPr/>
            </a:pPr>
            <a:endParaRPr lang="en-US" sz="2000" b="1" i="1" dirty="0">
              <a:solidFill>
                <a:schemeClr val="bg1">
                  <a:lumMod val="50000"/>
                </a:schemeClr>
              </a:solidFill>
              <a:latin typeface="Arial" panose="020B0604020202020204" pitchFamily="34" charset="0"/>
              <a:cs typeface="Arial" panose="020B0604020202020204" pitchFamily="34" charset="0"/>
            </a:endParaRPr>
          </a:p>
          <a:p>
            <a:pPr algn="ctr">
              <a:defRPr/>
            </a:pPr>
            <a:r>
              <a:rPr lang="en-US" sz="2000" b="1" i="1" dirty="0">
                <a:solidFill>
                  <a:schemeClr val="bg1">
                    <a:lumMod val="50000"/>
                  </a:schemeClr>
                </a:solidFill>
                <a:latin typeface="Arial" panose="020B0604020202020204" pitchFamily="34" charset="0"/>
                <a:cs typeface="Arial" panose="020B0604020202020204" pitchFamily="34" charset="0"/>
              </a:rPr>
              <a:t>GEOMATICS PRODUCT PROVIDED MUST INCLUDE TITLE/LEDGEND WITH MAP WITHIN THIS SPACE. </a:t>
            </a:r>
          </a:p>
        </p:txBody>
      </p:sp>
      <p:sp>
        <p:nvSpPr>
          <p:cNvPr id="2" name="Rectangle 1">
            <a:extLst>
              <a:ext uri="{FF2B5EF4-FFF2-40B4-BE49-F238E27FC236}">
                <a16:creationId xmlns:a16="http://schemas.microsoft.com/office/drawing/2014/main" id="{10AC7CFA-5066-6EBB-EA7F-98B9F49340A7}"/>
              </a:ext>
            </a:extLst>
          </p:cNvPr>
          <p:cNvSpPr/>
          <p:nvPr/>
        </p:nvSpPr>
        <p:spPr>
          <a:xfrm>
            <a:off x="0" y="9415463"/>
            <a:ext cx="17881600" cy="64293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 Box 2">
            <a:extLst>
              <a:ext uri="{FF2B5EF4-FFF2-40B4-BE49-F238E27FC236}">
                <a16:creationId xmlns:a16="http://schemas.microsoft.com/office/drawing/2014/main" id="{6915F63F-A4F3-4FFC-CA52-407F266C805F}"/>
              </a:ext>
            </a:extLst>
          </p:cNvPr>
          <p:cNvSpPr txBox="1">
            <a:spLocks noChangeArrowheads="1"/>
          </p:cNvSpPr>
          <p:nvPr/>
        </p:nvSpPr>
        <p:spPr bwMode="auto">
          <a:xfrm>
            <a:off x="167835" y="1007193"/>
            <a:ext cx="9005466" cy="8307661"/>
          </a:xfrm>
          <a:prstGeom prst="rect">
            <a:avLst/>
          </a:prstGeom>
          <a:solidFill>
            <a:schemeClr val="bg1">
              <a:lumMod val="95000"/>
            </a:schemeClr>
          </a:solidFill>
          <a:ln w="28575">
            <a:solidFill>
              <a:srgbClr val="000000"/>
            </a:solidFill>
            <a:miter lim="800000"/>
            <a:headEnd/>
            <a:tailEnd/>
          </a:ln>
        </p:spPr>
        <p:txBody>
          <a:bodyPr lIns="91440" tIns="45720" rIns="91440" bIns="4572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600" b="1" dirty="0">
                <a:latin typeface="Arial"/>
                <a:cs typeface="Arial"/>
              </a:rPr>
              <a:t>BLUF</a:t>
            </a:r>
          </a:p>
          <a:p>
            <a:pPr indent="-285750">
              <a:buFont typeface="Arial" panose="020B0604020202020204" pitchFamily="34" charset="0"/>
              <a:buChar char="•"/>
              <a:defRPr/>
            </a:pPr>
            <a:r>
              <a:rPr lang="en-US" sz="1400" b="1" dirty="0">
                <a:solidFill>
                  <a:srgbClr val="000000"/>
                </a:solidFill>
                <a:latin typeface="Arial"/>
                <a:cs typeface="Arial"/>
              </a:rPr>
              <a:t>As of 01 May, </a:t>
            </a:r>
            <a:r>
              <a:rPr lang="en-US" sz="1400" dirty="0">
                <a:solidFill>
                  <a:srgbClr val="000000"/>
                </a:solidFill>
                <a:latin typeface="Arial"/>
                <a:cs typeface="Arial"/>
              </a:rPr>
              <a:t>all flood and fire incidents are being managed at the local level. </a:t>
            </a:r>
            <a:r>
              <a:rPr lang="en-US" sz="1400" b="1" dirty="0">
                <a:solidFill>
                  <a:srgbClr val="000000"/>
                </a:solidFill>
                <a:highlight>
                  <a:srgbClr val="FFFF00"/>
                </a:highlight>
                <a:latin typeface="Arial"/>
                <a:cs typeface="Arial"/>
              </a:rPr>
              <a:t>As of 01 May, repatriation for </a:t>
            </a:r>
            <a:r>
              <a:rPr lang="en-US" sz="1400" b="1" dirty="0" err="1">
                <a:solidFill>
                  <a:srgbClr val="000000"/>
                </a:solidFill>
                <a:highlight>
                  <a:srgbClr val="FFFF00"/>
                </a:highlight>
                <a:latin typeface="Arial"/>
                <a:cs typeface="Arial"/>
              </a:rPr>
              <a:t>Kashechewan</a:t>
            </a:r>
            <a:r>
              <a:rPr lang="en-US" sz="1400" b="1" dirty="0">
                <a:solidFill>
                  <a:srgbClr val="000000"/>
                </a:solidFill>
                <a:highlight>
                  <a:srgbClr val="FFFF00"/>
                </a:highlight>
                <a:latin typeface="Arial"/>
                <a:cs typeface="Arial"/>
              </a:rPr>
              <a:t> FN is in progress. </a:t>
            </a:r>
          </a:p>
          <a:p>
            <a:pPr>
              <a:defRPr/>
            </a:pPr>
            <a:endParaRPr lang="en-US" sz="1600" b="1" dirty="0">
              <a:solidFill>
                <a:schemeClr val="accent1">
                  <a:lumMod val="75000"/>
                </a:schemeClr>
              </a:solidFill>
              <a:latin typeface="Arial"/>
              <a:cs typeface="Arial"/>
            </a:endParaRPr>
          </a:p>
          <a:p>
            <a:pPr>
              <a:defRPr/>
            </a:pPr>
            <a:r>
              <a:rPr lang="en-US" sz="1600" b="1" dirty="0">
                <a:solidFill>
                  <a:schemeClr val="accent1">
                    <a:lumMod val="75000"/>
                  </a:schemeClr>
                </a:solidFill>
                <a:latin typeface="Arial"/>
                <a:cs typeface="Arial"/>
              </a:rPr>
              <a:t>Floods</a:t>
            </a:r>
            <a:endParaRPr lang="en-US" dirty="0">
              <a:solidFill>
                <a:schemeClr val="accent1">
                  <a:lumMod val="75000"/>
                </a:schemeClr>
              </a:solidFill>
            </a:endParaRPr>
          </a:p>
          <a:p>
            <a:pPr>
              <a:defRPr/>
            </a:pPr>
            <a:r>
              <a:rPr lang="en-US" altLang="en-US" sz="1400" b="1" u="sng" dirty="0">
                <a:solidFill>
                  <a:srgbClr val="000000"/>
                </a:solidFill>
                <a:latin typeface="Arial"/>
                <a:cs typeface="Arial"/>
              </a:rPr>
              <a:t>YT</a:t>
            </a:r>
            <a:r>
              <a:rPr lang="en-US" altLang="en-US" sz="1400" dirty="0">
                <a:solidFill>
                  <a:srgbClr val="000000"/>
                </a:solidFill>
                <a:latin typeface="Arial"/>
                <a:cs typeface="Arial"/>
              </a:rPr>
              <a:t> </a:t>
            </a:r>
          </a:p>
          <a:p>
            <a:pPr marL="285750" indent="-285750">
              <a:buFont typeface="Arial" panose="020B0604020202020204" pitchFamily="34" charset="0"/>
              <a:buChar char="•"/>
              <a:defRPr/>
            </a:pPr>
            <a:r>
              <a:rPr lang="en-US" sz="1400" dirty="0">
                <a:solidFill>
                  <a:srgbClr val="000000"/>
                </a:solidFill>
                <a:latin typeface="Arial"/>
                <a:cs typeface="Arial"/>
              </a:rPr>
              <a:t>Old Crow, a fly-in only community with a population of 221, is at high risk for a 1:200-year flood event due to a record high snowpack in the Porcupine River Basin. Preparation and mitigation activities are underway by local authorities, the YT government, and federal partners.</a:t>
            </a:r>
            <a:endParaRPr lang="en-US" sz="1400" strike="sngStrike" dirty="0">
              <a:solidFill>
                <a:srgbClr val="FF0000"/>
              </a:solidFill>
              <a:latin typeface="Arial"/>
              <a:cs typeface="Arial"/>
            </a:endParaRPr>
          </a:p>
          <a:p>
            <a:pPr>
              <a:defRPr/>
            </a:pPr>
            <a:r>
              <a:rPr lang="en-US" altLang="en-US" sz="1400" b="1" u="sng" dirty="0">
                <a:latin typeface="Arial"/>
                <a:cs typeface="Arial"/>
              </a:rPr>
              <a:t>ON</a:t>
            </a:r>
            <a:endParaRPr lang="en-US" altLang="en-US" sz="1400" b="1" dirty="0">
              <a:latin typeface="Arial"/>
              <a:cs typeface="Arial"/>
            </a:endParaRPr>
          </a:p>
          <a:p>
            <a:pPr marL="285750" indent="-285750">
              <a:buFont typeface="Arial" panose="020B0604020202020204" pitchFamily="34" charset="0"/>
              <a:buChar char="•"/>
              <a:defRPr/>
            </a:pPr>
            <a:r>
              <a:rPr lang="en-US" sz="1400" err="1">
                <a:latin typeface="Arial"/>
                <a:cs typeface="Arial"/>
              </a:rPr>
              <a:t>Kashechewan</a:t>
            </a:r>
            <a:r>
              <a:rPr lang="en-US" sz="1400" dirty="0">
                <a:latin typeface="Arial"/>
                <a:cs typeface="Arial"/>
              </a:rPr>
              <a:t> FN is aiming to have the return of precautionary evacuees commence on 01 May. As of 29 Apr, the risk of spring flooding for Fort Albany FN has passed, with all local alerts to be lifted on 30 Apr.  </a:t>
            </a:r>
          </a:p>
          <a:p>
            <a:pPr marL="285750" indent="-285750">
              <a:buFont typeface="Arial"/>
              <a:buChar char="•"/>
              <a:defRPr/>
            </a:pPr>
            <a:endParaRPr lang="en-US" sz="1300" b="1" dirty="0">
              <a:solidFill>
                <a:srgbClr val="000000"/>
              </a:solidFill>
              <a:latin typeface="Arial"/>
              <a:cs typeface="Arial"/>
            </a:endParaRPr>
          </a:p>
          <a:p>
            <a:pPr>
              <a:defRPr/>
            </a:pPr>
            <a:r>
              <a:rPr lang="en-US" sz="1600" b="1" dirty="0">
                <a:solidFill>
                  <a:srgbClr val="C00000"/>
                </a:solidFill>
                <a:latin typeface="Arial"/>
                <a:cs typeface="Arial"/>
              </a:rPr>
              <a:t>Wildland Fires</a:t>
            </a:r>
          </a:p>
          <a:p>
            <a:pPr marL="285750" indent="-285750">
              <a:buFont typeface="Arial"/>
              <a:buChar char="•"/>
              <a:defRPr/>
            </a:pPr>
            <a:r>
              <a:rPr lang="en-US" sz="1400" dirty="0">
                <a:latin typeface="Arial"/>
                <a:cs typeface="Arial"/>
              </a:rPr>
              <a:t>Active Fires: </a:t>
            </a:r>
            <a:r>
              <a:rPr lang="en-US" sz="1400" b="1" dirty="0">
                <a:highlight>
                  <a:srgbClr val="00FFFF"/>
                </a:highlight>
                <a:latin typeface="Arial"/>
                <a:cs typeface="Arial"/>
              </a:rPr>
              <a:t>94</a:t>
            </a:r>
            <a:r>
              <a:rPr lang="en-US" sz="1400" b="1" dirty="0">
                <a:latin typeface="Arial"/>
                <a:cs typeface="Arial"/>
              </a:rPr>
              <a:t> </a:t>
            </a:r>
            <a:r>
              <a:rPr lang="en-US" sz="1400" dirty="0">
                <a:latin typeface="Arial"/>
                <a:cs typeface="Arial"/>
              </a:rPr>
              <a:t>Out of control: </a:t>
            </a:r>
            <a:r>
              <a:rPr lang="en-US" sz="1400" b="1" dirty="0">
                <a:highlight>
                  <a:srgbClr val="00FFFF"/>
                </a:highlight>
                <a:latin typeface="Arial"/>
                <a:cs typeface="Arial"/>
              </a:rPr>
              <a:t>Six</a:t>
            </a:r>
          </a:p>
          <a:p>
            <a:pPr marL="285750" indent="-285750">
              <a:buFont typeface="Arial"/>
              <a:buChar char="•"/>
              <a:defRPr/>
            </a:pPr>
            <a:r>
              <a:rPr lang="en-US" sz="1400" dirty="0">
                <a:latin typeface="Arial"/>
                <a:cs typeface="Arial"/>
              </a:rPr>
              <a:t>The majority of active fires are currently located in BC and AB.</a:t>
            </a:r>
          </a:p>
          <a:p>
            <a:pPr marL="285750" indent="-285750">
              <a:buFont typeface="Arial"/>
              <a:buChar char="•"/>
              <a:defRPr/>
            </a:pPr>
            <a:r>
              <a:rPr lang="en-US" sz="1400" dirty="0">
                <a:latin typeface="Arial"/>
                <a:cs typeface="Arial"/>
              </a:rPr>
              <a:t>National Preparedness Level: 1</a:t>
            </a:r>
            <a:endParaRPr lang="en-US" dirty="0"/>
          </a:p>
          <a:p>
            <a:pPr>
              <a:defRPr/>
            </a:pPr>
            <a:endParaRPr lang="en-US" sz="1400" b="1" u="sng" dirty="0">
              <a:latin typeface="Arial"/>
              <a:cs typeface="Arial"/>
            </a:endParaRPr>
          </a:p>
          <a:p>
            <a:pPr>
              <a:defRPr/>
            </a:pPr>
            <a:r>
              <a:rPr lang="en-US" sz="1400" b="1" u="sng" dirty="0">
                <a:latin typeface="Arial"/>
                <a:cs typeface="Arial"/>
              </a:rPr>
              <a:t>BC</a:t>
            </a:r>
            <a:endParaRPr lang="en-US" sz="1300" b="1" dirty="0">
              <a:latin typeface="Arial"/>
              <a:cs typeface="Arial"/>
            </a:endParaRPr>
          </a:p>
          <a:p>
            <a:pPr marL="285750" indent="-285750">
              <a:buFont typeface="Arial"/>
              <a:buChar char="•"/>
              <a:defRPr/>
            </a:pPr>
            <a:r>
              <a:rPr lang="en-US" sz="1400" dirty="0">
                <a:latin typeface="Arial"/>
                <a:cs typeface="Arial"/>
              </a:rPr>
              <a:t>As of 29 Apr, an Evacuation Alert for the Burgess Creek Area in the Cariboo Regional District has been rescinded, with the fire now classified as Being Held. </a:t>
            </a:r>
          </a:p>
          <a:p>
            <a:pPr marL="285750" indent="-285750">
              <a:buFont typeface="Arial"/>
              <a:buChar char="•"/>
              <a:defRPr/>
            </a:pPr>
            <a:endParaRPr lang="en-US" sz="1300" dirty="0">
              <a:solidFill>
                <a:srgbClr val="000000"/>
              </a:solidFill>
              <a:latin typeface="Arial"/>
              <a:cs typeface="Arial"/>
            </a:endParaRPr>
          </a:p>
          <a:p>
            <a:pPr>
              <a:defRPr/>
            </a:pPr>
            <a:r>
              <a:rPr lang="en-US" altLang="en-US" sz="1600" b="1" dirty="0">
                <a:latin typeface="Arial"/>
                <a:cs typeface="Arial"/>
              </a:rPr>
              <a:t>Federal Engagement</a:t>
            </a:r>
            <a:endParaRPr lang="en-US" altLang="en-US" sz="1600" b="1" dirty="0">
              <a:cs typeface="Calibri"/>
            </a:endParaRPr>
          </a:p>
          <a:p>
            <a:pPr marL="285750" indent="-285750">
              <a:buFont typeface="Arial" panose="020B0604020202020204" pitchFamily="34" charset="0"/>
              <a:buChar char="•"/>
              <a:defRPr/>
            </a:pPr>
            <a:r>
              <a:rPr lang="en-US" sz="1400" dirty="0">
                <a:solidFill>
                  <a:srgbClr val="000000"/>
                </a:solidFill>
                <a:latin typeface="Arial"/>
                <a:cs typeface="Calibri"/>
              </a:rPr>
              <a:t>Relevant federal and territorial partners</a:t>
            </a:r>
            <a:r>
              <a:rPr lang="en-US" sz="1400" b="1" dirty="0">
                <a:solidFill>
                  <a:srgbClr val="000000"/>
                </a:solidFill>
                <a:latin typeface="Arial"/>
                <a:cs typeface="Calibri"/>
              </a:rPr>
              <a:t> </a:t>
            </a:r>
            <a:r>
              <a:rPr lang="en-US" sz="1400" dirty="0">
                <a:solidFill>
                  <a:srgbClr val="000000"/>
                </a:solidFill>
                <a:latin typeface="Arial"/>
                <a:cs typeface="Calibri"/>
              </a:rPr>
              <a:t>are engaged in preparedness activities for the impending</a:t>
            </a:r>
            <a:r>
              <a:rPr lang="en-US" sz="1400" dirty="0">
                <a:latin typeface="Arial"/>
                <a:cs typeface="Calibri"/>
              </a:rPr>
              <a:t> flooding event in Old Crow, YT.  </a:t>
            </a:r>
          </a:p>
          <a:p>
            <a:pPr marL="285750" indent="-285750">
              <a:buFont typeface="Arial" panose="020B0604020202020204" pitchFamily="34" charset="0"/>
              <a:buChar char="•"/>
              <a:defRPr/>
            </a:pPr>
            <a:endParaRPr lang="en-US" sz="1400" dirty="0">
              <a:latin typeface="Arial"/>
              <a:cs typeface="Calibri"/>
            </a:endParaRPr>
          </a:p>
          <a:p>
            <a:pPr>
              <a:defRPr/>
            </a:pPr>
            <a:r>
              <a:rPr lang="en-US" altLang="en-US" sz="1600" b="1" dirty="0">
                <a:latin typeface="Arial"/>
                <a:cs typeface="Arial"/>
              </a:rPr>
              <a:t>Non-Governmental Organizations</a:t>
            </a:r>
          </a:p>
          <a:p>
            <a:pPr marL="285750" indent="-285750">
              <a:buFont typeface="Arial" panose="020B0604020202020204" pitchFamily="34" charset="0"/>
              <a:buChar char="•"/>
              <a:defRPr/>
            </a:pPr>
            <a:r>
              <a:rPr lang="en-US" sz="1400" dirty="0">
                <a:latin typeface="Arial"/>
                <a:cs typeface="Arial"/>
              </a:rPr>
              <a:t>CRC is working with ON host communities to support </a:t>
            </a:r>
            <a:r>
              <a:rPr lang="en-US" sz="1400" dirty="0" err="1">
                <a:latin typeface="Arial"/>
                <a:cs typeface="Arial"/>
              </a:rPr>
              <a:t>Kashechewan</a:t>
            </a:r>
            <a:r>
              <a:rPr lang="en-US" sz="1400" dirty="0">
                <a:latin typeface="Arial"/>
                <a:cs typeface="Arial"/>
              </a:rPr>
              <a:t> evacuees, and with both the Yukon Health and Social Services and the Government of Northwest Territories to arrange support if evacuations to Inuvik occurs.</a:t>
            </a:r>
          </a:p>
          <a:p>
            <a:pPr marL="285750" indent="-285750">
              <a:buFont typeface="Arial" panose="020B0604020202020204" pitchFamily="34" charset="0"/>
              <a:buChar char="•"/>
              <a:defRPr/>
            </a:pPr>
            <a:endParaRPr lang="en-US" sz="1400" b="1" dirty="0">
              <a:latin typeface="Arial"/>
              <a:cs typeface="Arial"/>
            </a:endParaRPr>
          </a:p>
          <a:p>
            <a:pPr>
              <a:defRPr/>
            </a:pPr>
            <a:r>
              <a:rPr lang="en-US" sz="1600" b="1" dirty="0">
                <a:latin typeface="Arial"/>
                <a:cs typeface="Arial"/>
              </a:rPr>
              <a:t>Request(s) for Federal Assistance</a:t>
            </a:r>
          </a:p>
          <a:p>
            <a:pPr marL="285750" indent="-285750">
              <a:buFont typeface="Arial" panose="020B0604020202020204" pitchFamily="34" charset="0"/>
              <a:buChar char="•"/>
              <a:defRPr/>
            </a:pPr>
            <a:r>
              <a:rPr lang="en-US" sz="1400" dirty="0">
                <a:latin typeface="Arial"/>
                <a:cs typeface="Arial"/>
              </a:rPr>
              <a:t>None anticipated at this time.</a:t>
            </a:r>
          </a:p>
          <a:p>
            <a:pPr marL="285750" indent="-285750">
              <a:buFont typeface="Arial"/>
              <a:buChar char="•"/>
              <a:defRPr/>
            </a:pPr>
            <a:endParaRPr lang="en-US" sz="1400" b="1" dirty="0">
              <a:solidFill>
                <a:srgbClr val="000000"/>
              </a:solidFill>
              <a:latin typeface="Arial"/>
              <a:ea typeface="Calibri"/>
              <a:cs typeface="Arial"/>
            </a:endParaRPr>
          </a:p>
          <a:p>
            <a:pPr marL="285750" indent="-285750">
              <a:buFont typeface="Arial"/>
              <a:buChar char="•"/>
              <a:defRPr/>
            </a:pPr>
            <a:endParaRPr lang="en-US" sz="1400" b="1" dirty="0">
              <a:solidFill>
                <a:srgbClr val="000000"/>
              </a:solidFill>
              <a:latin typeface="Arial"/>
              <a:ea typeface="Calibri"/>
              <a:cs typeface="Arial"/>
            </a:endParaRPr>
          </a:p>
          <a:p>
            <a:pPr marL="115570" indent="-112395">
              <a:buClr>
                <a:srgbClr val="5B9BD5"/>
              </a:buClr>
              <a:buSzPct val="100000"/>
              <a:buFont typeface="Arial" panose="020B0604020202020204" pitchFamily="34" charset="0"/>
              <a:buChar char="•"/>
              <a:defRPr/>
            </a:pPr>
            <a:endParaRPr lang="en-US" altLang="en-US" sz="1400" b="1" dirty="0">
              <a:solidFill>
                <a:srgbClr val="C00000"/>
              </a:solidFill>
              <a:latin typeface="Calibri"/>
              <a:ea typeface="Calibri"/>
              <a:cs typeface="Calibri"/>
            </a:endParaRPr>
          </a:p>
        </p:txBody>
      </p:sp>
      <p:pic>
        <p:nvPicPr>
          <p:cNvPr id="4101" name="Picture 3">
            <a:extLst>
              <a:ext uri="{FF2B5EF4-FFF2-40B4-BE49-F238E27FC236}">
                <a16:creationId xmlns:a16="http://schemas.microsoft.com/office/drawing/2014/main" id="{D631C23B-0F16-17F2-CD8F-7F5B0011EB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065" y="177818"/>
            <a:ext cx="24384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1" name="TextBox 6">
            <a:extLst>
              <a:ext uri="{FF2B5EF4-FFF2-40B4-BE49-F238E27FC236}">
                <a16:creationId xmlns:a16="http://schemas.microsoft.com/office/drawing/2014/main" id="{C1B701E4-B772-A87A-CF1F-AFCBD587FE03}"/>
              </a:ext>
            </a:extLst>
          </p:cNvPr>
          <p:cNvSpPr txBox="1">
            <a:spLocks noChangeArrowheads="1"/>
          </p:cNvSpPr>
          <p:nvPr/>
        </p:nvSpPr>
        <p:spPr bwMode="auto">
          <a:xfrm>
            <a:off x="2357643" y="260770"/>
            <a:ext cx="13825537" cy="523220"/>
          </a:xfrm>
          <a:prstGeom prst="rect">
            <a:avLst/>
          </a:prstGeom>
          <a:solidFill>
            <a:schemeClr val="bg1">
              <a:alpha val="76862"/>
            </a:schemeClr>
          </a:solidFill>
          <a:ln>
            <a:noFill/>
          </a:ln>
        </p:spPr>
        <p:txBody>
          <a:bodyPr wrap="square" lIns="91440" tIns="45720" rIns="91440" bIns="45720" anchor="t">
            <a:spAutoFit/>
          </a:bodyPr>
          <a:lstStyle>
            <a:lvl1pPr defTabSz="1339850">
              <a:lnSpc>
                <a:spcPct val="90000"/>
              </a:lnSpc>
              <a:spcBef>
                <a:spcPts val="1463"/>
              </a:spcBef>
              <a:buFont typeface="Arial" panose="020B0604020202020204" pitchFamily="34" charset="0"/>
              <a:buChar char="•"/>
              <a:defRPr sz="4100">
                <a:solidFill>
                  <a:schemeClr val="tx1"/>
                </a:solidFill>
                <a:latin typeface="Calibri" panose="020F0502020204030204" pitchFamily="34" charset="0"/>
              </a:defRPr>
            </a:lvl1pPr>
            <a:lvl2pPr marL="742950" indent="-285750" defTabSz="1339850">
              <a:lnSpc>
                <a:spcPct val="90000"/>
              </a:lnSpc>
              <a:spcBef>
                <a:spcPts val="738"/>
              </a:spcBef>
              <a:buFont typeface="Arial" panose="020B0604020202020204" pitchFamily="34" charset="0"/>
              <a:buChar char="•"/>
              <a:defRPr sz="3500">
                <a:solidFill>
                  <a:schemeClr val="tx1"/>
                </a:solidFill>
                <a:latin typeface="Calibri" panose="020F0502020204030204" pitchFamily="34" charset="0"/>
              </a:defRPr>
            </a:lvl2pPr>
            <a:lvl3pPr marL="1143000" indent="-228600" defTabSz="1339850">
              <a:lnSpc>
                <a:spcPct val="90000"/>
              </a:lnSpc>
              <a:spcBef>
                <a:spcPts val="738"/>
              </a:spcBef>
              <a:buFont typeface="Arial" panose="020B0604020202020204" pitchFamily="34" charset="0"/>
              <a:buChar char="•"/>
              <a:defRPr sz="2900">
                <a:solidFill>
                  <a:schemeClr val="tx1"/>
                </a:solidFill>
                <a:latin typeface="Calibri" panose="020F0502020204030204" pitchFamily="34" charset="0"/>
              </a:defRPr>
            </a:lvl3pPr>
            <a:lvl4pPr marL="16002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lnSpc>
                <a:spcPct val="100000"/>
              </a:lnSpc>
              <a:spcBef>
                <a:spcPct val="0"/>
              </a:spcBef>
              <a:buNone/>
              <a:defRPr/>
            </a:pPr>
            <a:r>
              <a:rPr lang="en-CA" altLang="en-US" sz="2800" b="1" dirty="0">
                <a:solidFill>
                  <a:schemeClr val="accent1">
                    <a:lumMod val="75000"/>
                  </a:schemeClr>
                </a:solidFill>
                <a:latin typeface="Arial"/>
                <a:cs typeface="Arial"/>
              </a:rPr>
              <a:t>Cyclical Events National Common Operating Picture – 30 Apr 2024 </a:t>
            </a:r>
          </a:p>
        </p:txBody>
      </p:sp>
      <p:sp>
        <p:nvSpPr>
          <p:cNvPr id="4103" name="TextBox 19">
            <a:extLst>
              <a:ext uri="{FF2B5EF4-FFF2-40B4-BE49-F238E27FC236}">
                <a16:creationId xmlns:a16="http://schemas.microsoft.com/office/drawing/2014/main" id="{9EF45402-EAEC-DC33-1A82-81FD7308F868}"/>
              </a:ext>
            </a:extLst>
          </p:cNvPr>
          <p:cNvSpPr txBox="1">
            <a:spLocks noChangeArrowheads="1"/>
          </p:cNvSpPr>
          <p:nvPr/>
        </p:nvSpPr>
        <p:spPr bwMode="auto">
          <a:xfrm>
            <a:off x="6869113" y="9495006"/>
            <a:ext cx="9020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CA" altLang="en-US" sz="1400" b="1" dirty="0">
                <a:latin typeface="Arial"/>
                <a:ea typeface="MS PGothic"/>
                <a:cs typeface="Arial"/>
              </a:rPr>
              <a:t>S</a:t>
            </a:r>
            <a:r>
              <a:rPr lang="en-CA" altLang="en-US" sz="1400" b="1" dirty="0">
                <a:solidFill>
                  <a:srgbClr val="000000"/>
                </a:solidFill>
                <a:latin typeface="Arial"/>
                <a:ea typeface="MS PGothic"/>
                <a:cs typeface="Arial"/>
              </a:rPr>
              <a:t>ources</a:t>
            </a:r>
            <a:r>
              <a:rPr lang="en-US" altLang="en-US" sz="1400" b="1" i="1" dirty="0">
                <a:latin typeface="Arial"/>
                <a:ea typeface="MS PGothic"/>
                <a:cs typeface="Arial"/>
              </a:rPr>
              <a:t>: </a:t>
            </a:r>
            <a:r>
              <a:rPr lang="en-US" altLang="en-US" sz="1400" i="1" dirty="0">
                <a:latin typeface="Arial"/>
                <a:ea typeface="MS PGothic"/>
                <a:cs typeface="Arial"/>
              </a:rPr>
              <a:t>PS ROs, MB EMO, MB HFC, EMOs, ON MNRF, ISC, CRC, Open Sources</a:t>
            </a:r>
          </a:p>
          <a:p>
            <a:r>
              <a:rPr lang="en-US" altLang="en-US" sz="1400" b="1" dirty="0">
                <a:latin typeface="Arial"/>
                <a:ea typeface="MS PGothic"/>
                <a:cs typeface="Arial"/>
              </a:rPr>
              <a:t>Current as of:</a:t>
            </a:r>
            <a:r>
              <a:rPr lang="en-US" altLang="en-US" sz="1400" dirty="0">
                <a:latin typeface="Arial"/>
                <a:ea typeface="MS PGothic"/>
                <a:cs typeface="Arial"/>
              </a:rPr>
              <a:t> 01 May 2024 09:00 EDT          </a:t>
            </a:r>
            <a:r>
              <a:rPr lang="fr-FR" sz="1400" b="1" dirty="0">
                <a:latin typeface="Arial"/>
                <a:ea typeface="MS PGothic"/>
                <a:cs typeface="Arial"/>
              </a:rPr>
              <a:t>GOC </a:t>
            </a:r>
            <a:r>
              <a:rPr lang="fr-FR" sz="1400" b="1" dirty="0" err="1">
                <a:latin typeface="Arial"/>
                <a:ea typeface="MS PGothic"/>
                <a:cs typeface="Arial"/>
              </a:rPr>
              <a:t>Webmap</a:t>
            </a:r>
            <a:r>
              <a:rPr lang="fr-FR" sz="1400" b="1" dirty="0">
                <a:latin typeface="Arial"/>
                <a:ea typeface="MS PGothic"/>
                <a:cs typeface="Arial"/>
              </a:rPr>
              <a:t> Hub:</a:t>
            </a:r>
            <a:r>
              <a:rPr lang="fr-FR" sz="1400" dirty="0">
                <a:latin typeface="Arial"/>
                <a:ea typeface="MS PGothic"/>
                <a:cs typeface="Arial"/>
              </a:rPr>
              <a:t> </a:t>
            </a:r>
            <a:r>
              <a:rPr lang="fr-FR" sz="1400" dirty="0">
                <a:latin typeface="Arial"/>
                <a:ea typeface="MS PGothic"/>
                <a:cs typeface="Arial"/>
                <a:hlinkClick r:id="rId4"/>
              </a:rPr>
              <a:t>https://goc-cog-pscanada.hub.arcgis.com/</a:t>
            </a:r>
            <a:endParaRPr lang="en-US" altLang="en-US" sz="1400" i="1" u="sng" dirty="0">
              <a:latin typeface="Arial"/>
              <a:ea typeface="MS PGothic"/>
              <a:cs typeface="Arial"/>
            </a:endParaRPr>
          </a:p>
        </p:txBody>
      </p:sp>
      <p:pic>
        <p:nvPicPr>
          <p:cNvPr id="4104" name="Picture 2" descr="Recognizing Canada's international assistance – Files for download">
            <a:extLst>
              <a:ext uri="{FF2B5EF4-FFF2-40B4-BE49-F238E27FC236}">
                <a16:creationId xmlns:a16="http://schemas.microsoft.com/office/drawing/2014/main" id="{2A9439BA-3E38-5204-94F3-592625FC32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0413" y="9526588"/>
            <a:ext cx="171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map of canada with text and blue text&#10;&#10;Description automatically generated">
            <a:extLst>
              <a:ext uri="{FF2B5EF4-FFF2-40B4-BE49-F238E27FC236}">
                <a16:creationId xmlns:a16="http://schemas.microsoft.com/office/drawing/2014/main" id="{DD1CC6BD-E3CE-DD23-D11D-2F8949356E0F}"/>
              </a:ext>
            </a:extLst>
          </p:cNvPr>
          <p:cNvPicPr>
            <a:picLocks noChangeAspect="1"/>
          </p:cNvPicPr>
          <p:nvPr/>
        </p:nvPicPr>
        <p:blipFill>
          <a:blip r:embed="rId6"/>
          <a:stretch>
            <a:fillRect/>
          </a:stretch>
        </p:blipFill>
        <p:spPr>
          <a:xfrm>
            <a:off x="9208012" y="956184"/>
            <a:ext cx="8330891" cy="8330891"/>
          </a:xfrm>
          <a:prstGeom prst="rect">
            <a:avLst/>
          </a:prstGeom>
        </p:spPr>
      </p:pic>
      <p:sp>
        <p:nvSpPr>
          <p:cNvPr id="6" name="TextBox 5">
            <a:extLst>
              <a:ext uri="{FF2B5EF4-FFF2-40B4-BE49-F238E27FC236}">
                <a16:creationId xmlns:a16="http://schemas.microsoft.com/office/drawing/2014/main" id="{2EE2C37C-EEF4-65EB-2EE7-D0DC8ACEE763}"/>
              </a:ext>
            </a:extLst>
          </p:cNvPr>
          <p:cNvSpPr txBox="1"/>
          <p:nvPr/>
        </p:nvSpPr>
        <p:spPr>
          <a:xfrm>
            <a:off x="16677880" y="195896"/>
            <a:ext cx="2743200" cy="307777"/>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Arial"/>
              </a:rPr>
              <a:t>DL-1</a:t>
            </a:r>
          </a:p>
        </p:txBody>
      </p:sp>
      <p:sp>
        <p:nvSpPr>
          <p:cNvPr id="4" name="Slide Number Placeholder 3">
            <a:extLst>
              <a:ext uri="{FF2B5EF4-FFF2-40B4-BE49-F238E27FC236}">
                <a16:creationId xmlns:a16="http://schemas.microsoft.com/office/drawing/2014/main" id="{4795A7F6-DF50-455D-5BCC-75B7D72BA6F9}"/>
              </a:ext>
            </a:extLst>
          </p:cNvPr>
          <p:cNvSpPr>
            <a:spLocks noGrp="1"/>
          </p:cNvSpPr>
          <p:nvPr>
            <p:ph type="sldNum" sz="quarter" idx="12"/>
          </p:nvPr>
        </p:nvSpPr>
        <p:spPr>
          <a:xfrm>
            <a:off x="16296503" y="296531"/>
            <a:ext cx="1200902" cy="505577"/>
          </a:xfrm>
        </p:spPr>
        <p:txBody>
          <a:bodyPr/>
          <a:lstStyle/>
          <a:p>
            <a:r>
              <a:rPr lang="en-CA" altLang="en-US" sz="1400" b="1" dirty="0">
                <a:solidFill>
                  <a:schemeClr val="tx1"/>
                </a:solidFill>
                <a:latin typeface="Arial"/>
                <a:cs typeface="Calibri"/>
              </a:rPr>
              <a:t>Page 1/10</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Table 10">
            <a:extLst>
              <a:ext uri="{FF2B5EF4-FFF2-40B4-BE49-F238E27FC236}">
                <a16:creationId xmlns:a16="http://schemas.microsoft.com/office/drawing/2014/main" id="{9DE6E0F6-F1E4-08B4-26C5-BF4E4358BC77}"/>
              </a:ext>
            </a:extLst>
          </p:cNvPr>
          <p:cNvGraphicFramePr>
            <a:graphicFrameLocks noGrp="1"/>
          </p:cNvGraphicFramePr>
          <p:nvPr>
            <p:extLst>
              <p:ext uri="{D42A27DB-BD31-4B8C-83A1-F6EECF244321}">
                <p14:modId xmlns:p14="http://schemas.microsoft.com/office/powerpoint/2010/main" val="2777889830"/>
              </p:ext>
            </p:extLst>
          </p:nvPr>
        </p:nvGraphicFramePr>
        <p:xfrm>
          <a:off x="12036425" y="1363663"/>
          <a:ext cx="5280025" cy="1320800"/>
        </p:xfrm>
        <a:graphic>
          <a:graphicData uri="http://schemas.openxmlformats.org/drawingml/2006/table">
            <a:tbl>
              <a:tblPr firstRow="1" bandRow="1">
                <a:tableStyleId>{5C22544A-7EE6-4342-B048-85BDC9FD1C3A}</a:tableStyleId>
              </a:tblPr>
              <a:tblGrid>
                <a:gridCol w="5280025">
                  <a:extLst>
                    <a:ext uri="{9D8B030D-6E8A-4147-A177-3AD203B41FA5}">
                      <a16:colId xmlns:a16="http://schemas.microsoft.com/office/drawing/2014/main" val="20000"/>
                    </a:ext>
                  </a:extLst>
                </a:gridCol>
              </a:tblGrid>
              <a:tr h="370077">
                <a:tc>
                  <a:txBody>
                    <a:bodyPr/>
                    <a:lstStyle/>
                    <a:p>
                      <a:pPr algn="l"/>
                      <a:r>
                        <a:rPr lang="en-US" sz="1800" dirty="0"/>
                        <a:t>St John Ambulance</a:t>
                      </a:r>
                    </a:p>
                  </a:txBody>
                  <a:tcPr marL="91410" marR="91410" marT="45626" marB="4562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371542">
                <a:tc>
                  <a: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Inactive</a:t>
                      </a:r>
                      <a:endParaRPr kumimoji="0" lang="en-US" altLang="en-US" sz="1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txBody>
                  <a:tcPr marL="91410" marR="91410" marT="45626" marB="4562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79181">
                <a:tc>
                  <a: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Steps / Projected Resources</a:t>
                      </a:r>
                    </a:p>
                    <a:p>
                      <a:pPr marL="115570" marR="0" lvl="0" indent="-112395" algn="l" defTabSz="457200" rtl="0" eaLnBrk="0" fontAlgn="base" latinLnBrk="0" hangingPunct="0">
                        <a:lnSpc>
                          <a:spcPct val="100000"/>
                        </a:lnSpc>
                        <a:spcBef>
                          <a:spcPct val="0"/>
                        </a:spcBef>
                        <a:spcAft>
                          <a:spcPct val="0"/>
                        </a:spcAft>
                        <a:buClrTx/>
                        <a:buSzPct val="100000"/>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a:ea typeface="+mn-ea"/>
                          <a:cs typeface="Arial"/>
                        </a:rPr>
                        <a:t>Nil</a:t>
                      </a:r>
                    </a:p>
                  </a:txBody>
                  <a:tcPr marL="91410" marR="91410" marT="45626" marB="4562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45" name="Table 10">
            <a:extLst>
              <a:ext uri="{FF2B5EF4-FFF2-40B4-BE49-F238E27FC236}">
                <a16:creationId xmlns:a16="http://schemas.microsoft.com/office/drawing/2014/main" id="{1F279B04-9650-0160-89ED-29EAB2DE57B3}"/>
              </a:ext>
            </a:extLst>
          </p:cNvPr>
          <p:cNvGraphicFramePr>
            <a:graphicFrameLocks noGrp="1"/>
          </p:cNvGraphicFramePr>
          <p:nvPr>
            <p:extLst>
              <p:ext uri="{D42A27DB-BD31-4B8C-83A1-F6EECF244321}">
                <p14:modId xmlns:p14="http://schemas.microsoft.com/office/powerpoint/2010/main" val="2878552645"/>
              </p:ext>
            </p:extLst>
          </p:nvPr>
        </p:nvGraphicFramePr>
        <p:xfrm>
          <a:off x="12014200" y="2916238"/>
          <a:ext cx="5281613" cy="1320800"/>
        </p:xfrm>
        <a:graphic>
          <a:graphicData uri="http://schemas.openxmlformats.org/drawingml/2006/table">
            <a:tbl>
              <a:tblPr firstRow="1" bandRow="1">
                <a:tableStyleId>{5C22544A-7EE6-4342-B048-85BDC9FD1C3A}</a:tableStyleId>
              </a:tblPr>
              <a:tblGrid>
                <a:gridCol w="5281613">
                  <a:extLst>
                    <a:ext uri="{9D8B030D-6E8A-4147-A177-3AD203B41FA5}">
                      <a16:colId xmlns:a16="http://schemas.microsoft.com/office/drawing/2014/main" val="20000"/>
                    </a:ext>
                  </a:extLst>
                </a:gridCol>
              </a:tblGrid>
              <a:tr h="370077">
                <a:tc>
                  <a:txBody>
                    <a:bodyPr/>
                    <a:lstStyle/>
                    <a:p>
                      <a:pPr algn="l"/>
                      <a:r>
                        <a:rPr lang="en-US" sz="1800" dirty="0"/>
                        <a:t>The Salvation Army</a:t>
                      </a:r>
                    </a:p>
                  </a:txBody>
                  <a:tcPr marL="91438" marR="91438" marT="45626" marB="4562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371542">
                <a:tc>
                  <a: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Inactive</a:t>
                      </a:r>
                      <a:endParaRPr kumimoji="0" lang="en-US" altLang="en-US" sz="1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txBody>
                  <a:tcPr marL="91438" marR="91438" marT="45626" marB="4562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79181">
                <a:tc>
                  <a: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Steps / Projected Resources</a:t>
                      </a:r>
                    </a:p>
                    <a:p>
                      <a:pPr marL="115570" marR="0" lvl="0" indent="-112395" algn="l" defTabSz="457200" rtl="0" eaLnBrk="0" fontAlgn="base" latinLnBrk="0" hangingPunct="0">
                        <a:lnSpc>
                          <a:spcPct val="100000"/>
                        </a:lnSpc>
                        <a:spcBef>
                          <a:spcPct val="0"/>
                        </a:spcBef>
                        <a:spcAft>
                          <a:spcPct val="0"/>
                        </a:spcAft>
                        <a:buClrTx/>
                        <a:buSzPct val="100000"/>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a:ea typeface="+mn-ea"/>
                          <a:cs typeface="Arial"/>
                        </a:rPr>
                        <a:t>Nil</a:t>
                      </a:r>
                    </a:p>
                  </a:txBody>
                  <a:tcPr marL="91438" marR="91438" marT="45626" marB="4562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B72EBCF9-D610-60DA-BF6D-15C92BDC460C}"/>
              </a:ext>
            </a:extLst>
          </p:cNvPr>
          <p:cNvSpPr txBox="1"/>
          <p:nvPr/>
        </p:nvSpPr>
        <p:spPr>
          <a:xfrm>
            <a:off x="158979" y="1635578"/>
            <a:ext cx="5884634" cy="7001917"/>
          </a:xfrm>
          <a:prstGeom prst="rect">
            <a:avLst/>
          </a:prstGeom>
          <a:solidFill>
            <a:schemeClr val="bg1">
              <a:lumMod val="95000"/>
            </a:schemeClr>
          </a:solidFill>
          <a:ln w="19050">
            <a:solidFill>
              <a:schemeClr val="tx1"/>
            </a:solidFill>
          </a:ln>
        </p:spPr>
        <p:txBody>
          <a:bodyPr wrap="square">
            <a:spAutoFit/>
          </a:bodyPr>
          <a:lstStyle/>
          <a:p>
            <a:pPr>
              <a:defRPr/>
            </a:pPr>
            <a:r>
              <a:rPr lang="en-US" sz="1600" b="1" dirty="0">
                <a:solidFill>
                  <a:srgbClr val="000000"/>
                </a:solidFill>
                <a:latin typeface="Arial" panose="020B0604020202020204" pitchFamily="34" charset="0"/>
                <a:cs typeface="Arial" panose="020B0604020202020204" pitchFamily="34" charset="0"/>
              </a:rPr>
              <a:t>CANADIAN RED CROSS </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Assist with coordination of logistics to support federal response; </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Participate in and support the Federal Government for readiness and planning activities; </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Assist with the coordination of logistics in support of this plan; </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Provide Emergency Social Services to affected populations as requested by government authorities (municipal, P/T, federal); </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May provide recovery assistance to affected populations. </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May coordinate the ground evacuation and lodging of community members from Manitoba FNs; and </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May assist host communities for First Nations from any First Nation in Ontario or Manitoba. </a:t>
            </a:r>
          </a:p>
          <a:p>
            <a:pPr>
              <a:defRPr/>
            </a:pPr>
            <a:endParaRPr lang="en-US" sz="1200" dirty="0">
              <a:solidFill>
                <a:srgbClr val="000000"/>
              </a:solidFill>
              <a:latin typeface="Arial" panose="020B0604020202020204" pitchFamily="34" charset="0"/>
              <a:cs typeface="Arial" panose="020B0604020202020204" pitchFamily="34" charset="0"/>
            </a:endParaRPr>
          </a:p>
          <a:p>
            <a:pPr>
              <a:defRPr/>
            </a:pPr>
            <a:r>
              <a:rPr lang="en-US" sz="1600" b="1" dirty="0">
                <a:solidFill>
                  <a:srgbClr val="000000"/>
                </a:solidFill>
                <a:latin typeface="Arial" panose="020B0604020202020204" pitchFamily="34" charset="0"/>
                <a:cs typeface="Arial" panose="020B0604020202020204" pitchFamily="34" charset="0"/>
              </a:rPr>
              <a:t>ST JOHN AMBULANCE</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May provide Clinical personnel (Doctor/Nurse). </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May provide certified medical first responders. </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May provide anticipated impact and staging areas for rapid response. </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May provide psychosocial support personnel, in person and virtual mental health support, and therapy dogs.</a:t>
            </a:r>
          </a:p>
          <a:p>
            <a:pPr>
              <a:buClr>
                <a:srgbClr val="C00000"/>
              </a:buClr>
              <a:buSzPct val="125000"/>
              <a:defRPr/>
            </a:pPr>
            <a:endParaRPr lang="en-US" sz="1200" dirty="0">
              <a:solidFill>
                <a:srgbClr val="000000"/>
              </a:solidFill>
              <a:latin typeface="Arial" panose="020B0604020202020204" pitchFamily="34" charset="0"/>
              <a:cs typeface="Arial" panose="020B0604020202020204" pitchFamily="34" charset="0"/>
            </a:endParaRPr>
          </a:p>
          <a:p>
            <a:pPr>
              <a:defRPr/>
            </a:pPr>
            <a:r>
              <a:rPr lang="en-US" sz="1600" b="1" dirty="0">
                <a:solidFill>
                  <a:srgbClr val="000000"/>
                </a:solidFill>
                <a:latin typeface="Arial" panose="020B0604020202020204" pitchFamily="34" charset="0"/>
                <a:cs typeface="Arial" panose="020B0604020202020204" pitchFamily="34" charset="0"/>
              </a:rPr>
              <a:t>SEARCH AND RESCUE VOLUNTEERS OF CANADA</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May assist in general duty support. </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May assist in wellness checks. </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May assist in physical/community support. </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May assist in the coordination of logistics. </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May provide minimal supplies vehicles, </a:t>
            </a:r>
            <a:r>
              <a:rPr lang="fr-FR" sz="1400" dirty="0">
                <a:solidFill>
                  <a:srgbClr val="000000"/>
                </a:solidFill>
                <a:latin typeface="Arial" panose="020B0604020202020204" pitchFamily="34" charset="0"/>
                <a:cs typeface="Arial" panose="020B0604020202020204" pitchFamily="34" charset="0"/>
              </a:rPr>
              <a:t>communication </a:t>
            </a:r>
            <a:r>
              <a:rPr lang="fr-FR" sz="1400" dirty="0" err="1">
                <a:solidFill>
                  <a:srgbClr val="000000"/>
                </a:solidFill>
                <a:latin typeface="Arial" panose="020B0604020202020204" pitchFamily="34" charset="0"/>
                <a:cs typeface="Arial" panose="020B0604020202020204" pitchFamily="34" charset="0"/>
              </a:rPr>
              <a:t>devices</a:t>
            </a:r>
            <a:r>
              <a:rPr lang="fr-FR" sz="1400" dirty="0">
                <a:solidFill>
                  <a:srgbClr val="000000"/>
                </a:solidFill>
                <a:latin typeface="Arial" panose="020B0604020202020204" pitchFamily="34" charset="0"/>
                <a:cs typeface="Arial" panose="020B0604020202020204" pitchFamily="34" charset="0"/>
              </a:rPr>
              <a:t> (radio and satellite communication </a:t>
            </a:r>
            <a:r>
              <a:rPr lang="fr-FR" sz="1400" dirty="0" err="1">
                <a:solidFill>
                  <a:srgbClr val="000000"/>
                </a:solidFill>
                <a:latin typeface="Arial" panose="020B0604020202020204" pitchFamily="34" charset="0"/>
                <a:cs typeface="Arial" panose="020B0604020202020204" pitchFamily="34" charset="0"/>
              </a:rPr>
              <a:t>devices</a:t>
            </a:r>
            <a:r>
              <a:rPr lang="fr-FR" sz="1400" dirty="0">
                <a:solidFill>
                  <a:srgbClr val="000000"/>
                </a:solidFill>
                <a:latin typeface="Arial" panose="020B0604020202020204" pitchFamily="34" charset="0"/>
                <a:cs typeface="Arial" panose="020B0604020202020204" pitchFamily="34" charset="0"/>
              </a:rPr>
              <a:t>), and </a:t>
            </a:r>
            <a:r>
              <a:rPr lang="en-US" sz="1400" dirty="0">
                <a:solidFill>
                  <a:srgbClr val="000000"/>
                </a:solidFill>
                <a:latin typeface="Arial" panose="020B0604020202020204" pitchFamily="34" charset="0"/>
                <a:cs typeface="Arial" panose="020B0604020202020204" pitchFamily="34" charset="0"/>
              </a:rPr>
              <a:t>command posts, trailers etc. </a:t>
            </a:r>
            <a:br>
              <a:rPr lang="en-US" sz="1200" dirty="0">
                <a:solidFill>
                  <a:srgbClr val="000000"/>
                </a:solidFill>
                <a:latin typeface="Arial" panose="020B0604020202020204" pitchFamily="34" charset="0"/>
                <a:cs typeface="Arial" panose="020B0604020202020204" pitchFamily="34" charset="0"/>
              </a:rPr>
            </a:br>
            <a:endParaRPr lang="en-US" sz="1100" dirty="0">
              <a:solidFill>
                <a:srgbClr val="000000"/>
              </a:solidFill>
              <a:latin typeface="Arial" panose="020B0604020202020204" pitchFamily="34" charset="0"/>
              <a:cs typeface="Arial" panose="020B0604020202020204" pitchFamily="34" charset="0"/>
            </a:endParaRPr>
          </a:p>
          <a:p>
            <a:pPr>
              <a:defRPr/>
            </a:pPr>
            <a:r>
              <a:rPr lang="en-US" sz="1600" b="1" dirty="0">
                <a:solidFill>
                  <a:srgbClr val="000000"/>
                </a:solidFill>
                <a:latin typeface="Arial" panose="020B0604020202020204" pitchFamily="34" charset="0"/>
                <a:cs typeface="Arial" panose="020B0604020202020204" pitchFamily="34" charset="0"/>
              </a:rPr>
              <a:t>THE SALVATION ARMY</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May provide psychosocial support personnel, virtual &amp; on location. </a:t>
            </a:r>
          </a:p>
          <a:p>
            <a:pPr marL="112713" indent="-112713">
              <a:buSzPct val="125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May deploy Community Response Units within 48h and spread out across the country. </a:t>
            </a:r>
          </a:p>
        </p:txBody>
      </p:sp>
      <p:pic>
        <p:nvPicPr>
          <p:cNvPr id="14359" name="Picture 3">
            <a:extLst>
              <a:ext uri="{FF2B5EF4-FFF2-40B4-BE49-F238E27FC236}">
                <a16:creationId xmlns:a16="http://schemas.microsoft.com/office/drawing/2014/main" id="{C0B557DF-9BDE-70B3-FC0B-784F4D18A6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788" y="263525"/>
            <a:ext cx="24384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0">
            <a:extLst>
              <a:ext uri="{FF2B5EF4-FFF2-40B4-BE49-F238E27FC236}">
                <a16:creationId xmlns:a16="http://schemas.microsoft.com/office/drawing/2014/main" id="{84D11FD3-3DA8-133C-B22D-B8F912C6B700}"/>
              </a:ext>
            </a:extLst>
          </p:cNvPr>
          <p:cNvGraphicFramePr>
            <a:graphicFrameLocks noGrp="1"/>
          </p:cNvGraphicFramePr>
          <p:nvPr>
            <p:extLst>
              <p:ext uri="{D42A27DB-BD31-4B8C-83A1-F6EECF244321}">
                <p14:modId xmlns:p14="http://schemas.microsoft.com/office/powerpoint/2010/main" val="3788027212"/>
              </p:ext>
            </p:extLst>
          </p:nvPr>
        </p:nvGraphicFramePr>
        <p:xfrm>
          <a:off x="6615113" y="2803525"/>
          <a:ext cx="4849812" cy="4821238"/>
        </p:xfrm>
        <a:graphic>
          <a:graphicData uri="http://schemas.openxmlformats.org/drawingml/2006/table">
            <a:tbl>
              <a:tblPr firstRow="1" bandRow="1">
                <a:tableStyleId>{5C22544A-7EE6-4342-B048-85BDC9FD1C3A}</a:tableStyleId>
              </a:tblPr>
              <a:tblGrid>
                <a:gridCol w="4849812">
                  <a:extLst>
                    <a:ext uri="{9D8B030D-6E8A-4147-A177-3AD203B41FA5}">
                      <a16:colId xmlns:a16="http://schemas.microsoft.com/office/drawing/2014/main" val="20000"/>
                    </a:ext>
                  </a:extLst>
                </a:gridCol>
              </a:tblGrid>
              <a:tr h="365598">
                <a:tc>
                  <a:txBody>
                    <a:body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800" dirty="0"/>
                        <a:t>Canadian Red Cross</a:t>
                      </a:r>
                    </a:p>
                  </a:txBody>
                  <a:tcPr marL="91409" marR="91409" marT="45612" marB="4561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3255252">
                <a:tc>
                  <a:txBody>
                    <a:bodyPr/>
                    <a:lstStyle/>
                    <a:p>
                      <a:pPr marL="0" marR="0" lvl="0" indent="0" algn="l" rtl="0" eaLnBrk="0" fontAlgn="base" latinLnBrk="0" hangingPunct="0">
                        <a:lnSpc>
                          <a:spcPct val="100000"/>
                        </a:lnSpc>
                        <a:spcBef>
                          <a:spcPct val="0"/>
                        </a:spcBef>
                        <a:spcAft>
                          <a:spcPct val="0"/>
                        </a:spcAft>
                        <a:buClrTx/>
                        <a:buSzTx/>
                        <a:buFontTx/>
                        <a:buNone/>
                      </a:pPr>
                      <a:br>
                        <a:rPr kumimoji="0" lang="en-US" sz="1600" b="1" i="0" u="none" strike="noStrike" kern="1200" cap="none" spc="0" normalizeH="0" baseline="0" noProof="0" dirty="0">
                          <a:ln>
                            <a:noFill/>
                          </a:ln>
                          <a:solidFill>
                            <a:srgbClr val="548235"/>
                          </a:solidFill>
                          <a:effectLst/>
                          <a:uLnTx/>
                          <a:uFillTx/>
                          <a:latin typeface="Arial"/>
                          <a:ea typeface="+mn-ea"/>
                          <a:cs typeface="Arial"/>
                        </a:rPr>
                      </a:br>
                      <a:r>
                        <a:rPr kumimoji="0" lang="en-US" sz="1600" b="1" i="0" u="none" strike="noStrike" kern="1200" cap="none" spc="0" normalizeH="0" baseline="0" noProof="0" dirty="0">
                          <a:ln>
                            <a:noFill/>
                          </a:ln>
                          <a:solidFill>
                            <a:schemeClr val="accent6">
                              <a:lumMod val="75000"/>
                            </a:schemeClr>
                          </a:solidFill>
                          <a:effectLst/>
                          <a:uLnTx/>
                          <a:uFillTx/>
                          <a:latin typeface="Arial"/>
                          <a:ea typeface="+mn-ea"/>
                          <a:cs typeface="Arial"/>
                        </a:rPr>
                        <a:t>Active </a:t>
                      </a:r>
                      <a:r>
                        <a:rPr kumimoji="0" lang="en-US" sz="1600" b="1" i="0" u="none" strike="noStrike" kern="1200" cap="none" spc="0" normalizeH="0" baseline="0" noProof="0" dirty="0">
                          <a:ln>
                            <a:noFill/>
                          </a:ln>
                          <a:solidFill>
                            <a:schemeClr val="tx1">
                              <a:lumMod val="50000"/>
                              <a:lumOff val="50000"/>
                            </a:schemeClr>
                          </a:solidFill>
                          <a:effectLst/>
                          <a:uLnTx/>
                          <a:uFillTx/>
                          <a:latin typeface="Arial"/>
                          <a:ea typeface="+mn-ea"/>
                          <a:cs typeface="Arial"/>
                        </a:rPr>
                        <a:t>(Ontario</a:t>
                      </a:r>
                      <a:r>
                        <a:rPr lang="en-US" sz="1600" b="1" i="0" u="none" strike="noStrike" kern="1200" cap="none" spc="0" normalizeH="0" baseline="0" noProof="0" dirty="0">
                          <a:ln>
                            <a:noFill/>
                          </a:ln>
                          <a:solidFill>
                            <a:schemeClr val="tx1">
                              <a:lumMod val="50000"/>
                              <a:lumOff val="50000"/>
                            </a:schemeClr>
                          </a:solidFill>
                          <a:effectLst/>
                          <a:uLnTx/>
                          <a:uFillTx/>
                          <a:latin typeface="Arial"/>
                          <a:ea typeface="+mn-ea"/>
                          <a:cs typeface="Arial"/>
                        </a:rPr>
                        <a:t> and Yukon)</a:t>
                      </a:r>
                      <a:endParaRPr kumimoji="0" lang="en-US" sz="1600" b="1" i="0" u="none" strike="noStrike" kern="1200" cap="none" spc="0" normalizeH="0" baseline="0" noProof="0" dirty="0">
                        <a:ln>
                          <a:noFill/>
                        </a:ln>
                        <a:solidFill>
                          <a:srgbClr val="808080"/>
                        </a:solidFill>
                        <a:effectLst/>
                        <a:uLnTx/>
                        <a:uFillTx/>
                        <a:latin typeface="Arial"/>
                        <a:ea typeface="+mn-ea"/>
                        <a:cs typeface="Arial"/>
                      </a:endParaRPr>
                    </a:p>
                    <a:p>
                      <a:pPr marL="171450" marR="0" lvl="0" indent="-171450" algn="l" rtl="0" eaLnBrk="0" fontAlgn="base" latinLnBrk="0" hangingPunct="0">
                        <a:lnSpc>
                          <a:spcPct val="100000"/>
                        </a:lnSpc>
                        <a:spcBef>
                          <a:spcPct val="0"/>
                        </a:spcBef>
                        <a:spcAft>
                          <a:spcPct val="0"/>
                        </a:spcAft>
                        <a:buClrTx/>
                        <a:buSzPct val="125000"/>
                        <a:buFont typeface="Arial" panose="020B0604020202020204" pitchFamily="34" charset="0"/>
                        <a:buChar char="•"/>
                      </a:pPr>
                      <a:r>
                        <a:rPr kumimoji="0" lang="en-US" sz="1400" b="1" i="0" u="none" strike="noStrike" kern="1200" cap="none" spc="0" normalizeH="0" baseline="0" noProof="0" dirty="0">
                          <a:ln>
                            <a:noFill/>
                          </a:ln>
                          <a:solidFill>
                            <a:srgbClr val="000000"/>
                          </a:solidFill>
                          <a:effectLst/>
                          <a:uLnTx/>
                          <a:uFillTx/>
                          <a:latin typeface="Arial"/>
                        </a:rPr>
                        <a:t>As of</a:t>
                      </a:r>
                      <a:r>
                        <a:rPr lang="en-US" sz="1400" b="1" i="0" u="none" strike="noStrike" kern="1200" cap="none" spc="0" normalizeH="0" baseline="0" noProof="0" dirty="0">
                          <a:ln>
                            <a:noFill/>
                          </a:ln>
                          <a:solidFill>
                            <a:srgbClr val="000000"/>
                          </a:solidFill>
                          <a:effectLst/>
                          <a:uLnTx/>
                          <a:uFillTx/>
                          <a:latin typeface="Arial"/>
                        </a:rPr>
                        <a:t> 29 Apr, ~626 community members remain evacuated to the host communities of </a:t>
                      </a:r>
                      <a:r>
                        <a:rPr kumimoji="0" lang="en-US" sz="1400" b="0" i="0" u="none" strike="noStrike" kern="1200" cap="none" spc="0" normalizeH="0" baseline="0" noProof="0" dirty="0">
                          <a:ln>
                            <a:noFill/>
                          </a:ln>
                          <a:solidFill>
                            <a:schemeClr val="tx1"/>
                          </a:solidFill>
                          <a:effectLst/>
                          <a:uLnTx/>
                          <a:uFillTx/>
                          <a:latin typeface="Arial"/>
                          <a:ea typeface="+mn-ea"/>
                          <a:cs typeface="Arial"/>
                        </a:rPr>
                        <a:t>Kapuskasing, Timmins, Kirkland Lake, and Barrie. Since 12 Apr, the Canadian Red Cross (CRC) is present at the host communities to assist in preparation efforts to accommodate arrival of evacuees.</a:t>
                      </a:r>
                      <a:r>
                        <a:rPr lang="en-US" sz="1400" b="0" i="0" u="none" strike="noStrike" kern="1200" cap="none" spc="0" normalizeH="0" baseline="0" noProof="0" dirty="0">
                          <a:ln>
                            <a:noFill/>
                          </a:ln>
                          <a:solidFill>
                            <a:schemeClr val="tx1"/>
                          </a:solidFill>
                          <a:effectLst/>
                          <a:uLnTx/>
                          <a:uFillTx/>
                          <a:latin typeface="Arial"/>
                          <a:ea typeface="+mn-ea"/>
                          <a:cs typeface="Arial"/>
                        </a:rPr>
                        <a:t>  </a:t>
                      </a:r>
                    </a:p>
                    <a:p>
                      <a:pPr marL="171450" marR="0" lvl="0" indent="-171450" algn="l">
                        <a:lnSpc>
                          <a:spcPct val="100000"/>
                        </a:lnSpc>
                        <a:spcBef>
                          <a:spcPct val="0"/>
                        </a:spcBef>
                        <a:spcAft>
                          <a:spcPct val="0"/>
                        </a:spcAft>
                        <a:buClrTx/>
                        <a:buSzPct val="125000"/>
                        <a:buFont typeface="Arial" panose="020B0604020202020204" pitchFamily="34" charset="0"/>
                        <a:buChar char="•"/>
                      </a:pPr>
                      <a:r>
                        <a:rPr lang="en-US" sz="1400" b="0" i="0" u="none" strike="noStrike" kern="1200" noProof="0" dirty="0">
                          <a:solidFill>
                            <a:schemeClr val="tx1"/>
                          </a:solidFill>
                          <a:latin typeface="Arial"/>
                          <a:ea typeface="+mn-ea"/>
                          <a:cs typeface="+mn-cs"/>
                        </a:rPr>
                        <a:t>The CRC continues to work with Yukon HSS and the Government of Northwest Territories to arrange support if evacuations to Inuvik occurs. CRC is also working with Yukon HSS on planning for longer-term sheltering options </a:t>
                      </a:r>
                      <a:r>
                        <a:rPr lang="en-US" sz="1400" b="1" i="0" u="none" strike="noStrike" kern="1200" noProof="0" dirty="0">
                          <a:solidFill>
                            <a:schemeClr val="tx1"/>
                          </a:solidFill>
                          <a:latin typeface="Arial"/>
                          <a:ea typeface="+mn-ea"/>
                          <a:cs typeface="+mn-cs"/>
                        </a:rPr>
                        <a:t>and is in Dawson City preparing to offer supports. </a:t>
                      </a:r>
                    </a:p>
                  </a:txBody>
                  <a:tcPr marL="91409" marR="91409" marT="45612" marB="4561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200388">
                <a:tc>
                  <a: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Steps / Projected Resources</a:t>
                      </a:r>
                    </a:p>
                    <a:p>
                      <a:pPr marL="171450" marR="0" lvl="0" indent="-168275" algn="l" rtl="0" eaLnBrk="0" fontAlgn="base" latinLnBrk="0" hangingPunct="0">
                        <a:lnSpc>
                          <a:spcPct val="100000"/>
                        </a:lnSpc>
                        <a:spcBef>
                          <a:spcPct val="0"/>
                        </a:spcBef>
                        <a:spcAft>
                          <a:spcPct val="0"/>
                        </a:spcAft>
                        <a:buClrTx/>
                        <a:buSzPct val="100000"/>
                        <a:buFont typeface="Arial" panose="020B0604020202020204" pitchFamily="34" charset="0"/>
                        <a:buChar char="•"/>
                      </a:pPr>
                      <a:r>
                        <a:rPr kumimoji="0" lang="en-US" altLang="en-US" sz="1400" b="0" i="0" u="none" strike="noStrike" kern="1200" cap="none" spc="0" normalizeH="0" baseline="0" noProof="0" dirty="0">
                          <a:ln>
                            <a:noFill/>
                          </a:ln>
                          <a:solidFill>
                            <a:prstClr val="black"/>
                          </a:solidFill>
                          <a:effectLst/>
                          <a:uLnTx/>
                          <a:uFillTx/>
                          <a:latin typeface="Arial"/>
                          <a:ea typeface="+mn-ea"/>
                          <a:cs typeface="Arial"/>
                        </a:rPr>
                        <a:t>CRC will continue to support the </a:t>
                      </a:r>
                      <a:r>
                        <a:rPr kumimoji="0" lang="en-US" sz="1400" b="0" i="0" u="none" strike="noStrike" kern="1200" cap="none" spc="0" normalizeH="0" baseline="0" noProof="0" dirty="0">
                          <a:ln>
                            <a:noFill/>
                          </a:ln>
                          <a:solidFill>
                            <a:schemeClr val="tx1"/>
                          </a:solidFill>
                          <a:effectLst/>
                          <a:uLnTx/>
                          <a:uFillTx/>
                          <a:latin typeface="Arial"/>
                          <a:ea typeface="+mn-ea"/>
                          <a:cs typeface="Arial"/>
                        </a:rPr>
                        <a:t>host communities to accommodate the arrival of evacuees.</a:t>
                      </a:r>
                      <a:r>
                        <a:rPr lang="en-US" sz="1400" b="1" i="0" u="none" strike="noStrike" kern="1200" cap="none" spc="0" normalizeH="0" baseline="0" noProof="0" dirty="0">
                          <a:ln>
                            <a:noFill/>
                          </a:ln>
                          <a:solidFill>
                            <a:schemeClr val="tx1"/>
                          </a:solidFill>
                          <a:effectLst/>
                          <a:uLnTx/>
                          <a:uFillTx/>
                          <a:latin typeface="Arial"/>
                          <a:ea typeface="+mn-ea"/>
                          <a:cs typeface="Arial"/>
                        </a:rPr>
                        <a:t> </a:t>
                      </a:r>
                      <a:endPar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1409" marR="91409" marT="45612" marB="4561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14370" name="Picture 6" descr="Canadian Red Cross launches appeal for people most impacted">
            <a:extLst>
              <a:ext uri="{FF2B5EF4-FFF2-40B4-BE49-F238E27FC236}">
                <a16:creationId xmlns:a16="http://schemas.microsoft.com/office/drawing/2014/main" id="{88E0C138-4213-D065-6AF8-B82C52A35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0" y="2446338"/>
            <a:ext cx="10779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10" descr="St. John Ambulance – Div. 176 – Event First Aid in Victoria">
            <a:extLst>
              <a:ext uri="{FF2B5EF4-FFF2-40B4-BE49-F238E27FC236}">
                <a16:creationId xmlns:a16="http://schemas.microsoft.com/office/drawing/2014/main" id="{7070EA30-14A4-E78C-A12F-1B7B7CE409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2725" y="822325"/>
            <a:ext cx="1023938"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4" descr="The Salvation Army - Wikipedia">
            <a:extLst>
              <a:ext uri="{FF2B5EF4-FFF2-40B4-BE49-F238E27FC236}">
                <a16:creationId xmlns:a16="http://schemas.microsoft.com/office/drawing/2014/main" id="{13530035-17F3-7B4C-9326-EE54596B07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79875" y="2573338"/>
            <a:ext cx="83185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43AF892-774E-45CB-43CA-14F85A2A66BB}"/>
              </a:ext>
            </a:extLst>
          </p:cNvPr>
          <p:cNvSpPr txBox="1"/>
          <p:nvPr/>
        </p:nvSpPr>
        <p:spPr>
          <a:xfrm>
            <a:off x="165495" y="970539"/>
            <a:ext cx="8948737" cy="368300"/>
          </a:xfrm>
          <a:prstGeom prst="rect">
            <a:avLst/>
          </a:prstGeom>
          <a:noFill/>
        </p:spPr>
        <p:txBody>
          <a:bodyPr>
            <a:spAutoFit/>
          </a:bodyPr>
          <a:lstStyle/>
          <a:p>
            <a:pPr>
              <a:defRPr/>
            </a:pPr>
            <a:r>
              <a:rPr lang="en-US" b="1" dirty="0">
                <a:solidFill>
                  <a:schemeClr val="accent1">
                    <a:lumMod val="75000"/>
                  </a:schemeClr>
                </a:solidFill>
                <a:latin typeface="Arial" panose="020B0604020202020204" pitchFamily="34" charset="0"/>
                <a:cs typeface="Arial" panose="020B0604020202020204" pitchFamily="34" charset="0"/>
              </a:rPr>
              <a:t>NGO PARTNER CAPABILITIES</a:t>
            </a:r>
          </a:p>
        </p:txBody>
      </p:sp>
      <p:sp>
        <p:nvSpPr>
          <p:cNvPr id="28" name="Rectangle 27">
            <a:extLst>
              <a:ext uri="{FF2B5EF4-FFF2-40B4-BE49-F238E27FC236}">
                <a16:creationId xmlns:a16="http://schemas.microsoft.com/office/drawing/2014/main" id="{23D96C08-CFF9-A065-BA41-D73B0436E48A}"/>
              </a:ext>
            </a:extLst>
          </p:cNvPr>
          <p:cNvSpPr/>
          <p:nvPr/>
        </p:nvSpPr>
        <p:spPr>
          <a:xfrm>
            <a:off x="20638" y="9390063"/>
            <a:ext cx="17881600" cy="65881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75" name="Picture 2" descr="Recognizing Canada's international assistance – Files for download">
            <a:extLst>
              <a:ext uri="{FF2B5EF4-FFF2-40B4-BE49-F238E27FC236}">
                <a16:creationId xmlns:a16="http://schemas.microsoft.com/office/drawing/2014/main" id="{EF2F5C36-BB7A-9E4B-477A-4D5FA3579C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0413" y="9507538"/>
            <a:ext cx="171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 name="Table 10">
            <a:extLst>
              <a:ext uri="{FF2B5EF4-FFF2-40B4-BE49-F238E27FC236}">
                <a16:creationId xmlns:a16="http://schemas.microsoft.com/office/drawing/2014/main" id="{EC944653-5567-87F9-61BA-D3BBEFCE1E41}"/>
              </a:ext>
            </a:extLst>
          </p:cNvPr>
          <p:cNvGraphicFramePr>
            <a:graphicFrameLocks noGrp="1"/>
          </p:cNvGraphicFramePr>
          <p:nvPr>
            <p:extLst>
              <p:ext uri="{D42A27DB-BD31-4B8C-83A1-F6EECF244321}">
                <p14:modId xmlns:p14="http://schemas.microsoft.com/office/powerpoint/2010/main" val="914583397"/>
              </p:ext>
            </p:extLst>
          </p:nvPr>
        </p:nvGraphicFramePr>
        <p:xfrm>
          <a:off x="12011025" y="6015038"/>
          <a:ext cx="5280025" cy="1316037"/>
        </p:xfrm>
        <a:graphic>
          <a:graphicData uri="http://schemas.openxmlformats.org/drawingml/2006/table">
            <a:tbl>
              <a:tblPr firstRow="1" bandRow="1">
                <a:tableStyleId>{5C22544A-7EE6-4342-B048-85BDC9FD1C3A}</a:tableStyleId>
              </a:tblPr>
              <a:tblGrid>
                <a:gridCol w="5280025">
                  <a:extLst>
                    <a:ext uri="{9D8B030D-6E8A-4147-A177-3AD203B41FA5}">
                      <a16:colId xmlns:a16="http://schemas.microsoft.com/office/drawing/2014/main" val="20000"/>
                    </a:ext>
                  </a:extLst>
                </a:gridCol>
              </a:tblGrid>
              <a:tr h="369804">
                <a:tc>
                  <a:txBody>
                    <a:bodyPr/>
                    <a:lstStyle/>
                    <a:p>
                      <a:pPr algn="l"/>
                      <a:r>
                        <a:rPr lang="en-US" sz="1800" dirty="0"/>
                        <a:t>Team Rubicon</a:t>
                      </a:r>
                    </a:p>
                  </a:txBody>
                  <a:tcPr marL="91410" marR="91410" marT="45594" marB="4559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367367">
                <a:tc>
                  <a: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Inactive</a:t>
                      </a:r>
                      <a:endParaRPr kumimoji="0" lang="en-US" altLang="en-US" sz="1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txBody>
                  <a:tcPr marL="91410" marR="91410" marT="45594" marB="4559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78866">
                <a:tc>
                  <a: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Steps / Projected Resources</a:t>
                      </a:r>
                    </a:p>
                    <a:p>
                      <a:pPr marL="115570" marR="0" lvl="0" indent="-112395" algn="l" defTabSz="457200" rtl="0" eaLnBrk="0" fontAlgn="base" latinLnBrk="0" hangingPunct="0">
                        <a:lnSpc>
                          <a:spcPct val="100000"/>
                        </a:lnSpc>
                        <a:spcBef>
                          <a:spcPct val="0"/>
                        </a:spcBef>
                        <a:spcAft>
                          <a:spcPct val="0"/>
                        </a:spcAft>
                        <a:buClrTx/>
                        <a:buSzPct val="100000"/>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a:ea typeface="+mn-ea"/>
                          <a:cs typeface="Arial"/>
                        </a:rPr>
                        <a:t>Nil</a:t>
                      </a:r>
                    </a:p>
                  </a:txBody>
                  <a:tcPr marL="91410" marR="91410" marT="45594" marB="4559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14387" name="Picture 4" descr="Team Rubicon Registration - Hire Heroes USA">
            <a:extLst>
              <a:ext uri="{FF2B5EF4-FFF2-40B4-BE49-F238E27FC236}">
                <a16:creationId xmlns:a16="http://schemas.microsoft.com/office/drawing/2014/main" id="{7BB6A945-C1EF-27C6-3F2F-484498BB05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54475" y="5762625"/>
            <a:ext cx="8794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 name="Table 10">
            <a:extLst>
              <a:ext uri="{FF2B5EF4-FFF2-40B4-BE49-F238E27FC236}">
                <a16:creationId xmlns:a16="http://schemas.microsoft.com/office/drawing/2014/main" id="{F0C0E6A2-98C3-4949-C45D-0626465DB67F}"/>
              </a:ext>
            </a:extLst>
          </p:cNvPr>
          <p:cNvGraphicFramePr>
            <a:graphicFrameLocks noGrp="1"/>
          </p:cNvGraphicFramePr>
          <p:nvPr>
            <p:extLst>
              <p:ext uri="{D42A27DB-BD31-4B8C-83A1-F6EECF244321}">
                <p14:modId xmlns:p14="http://schemas.microsoft.com/office/powerpoint/2010/main" val="2259550399"/>
              </p:ext>
            </p:extLst>
          </p:nvPr>
        </p:nvGraphicFramePr>
        <p:xfrm>
          <a:off x="12011025" y="4452938"/>
          <a:ext cx="5280025" cy="1320800"/>
        </p:xfrm>
        <a:graphic>
          <a:graphicData uri="http://schemas.openxmlformats.org/drawingml/2006/table">
            <a:tbl>
              <a:tblPr firstRow="1" bandRow="1">
                <a:tableStyleId>{5C22544A-7EE6-4342-B048-85BDC9FD1C3A}</a:tableStyleId>
              </a:tblPr>
              <a:tblGrid>
                <a:gridCol w="5280025">
                  <a:extLst>
                    <a:ext uri="{9D8B030D-6E8A-4147-A177-3AD203B41FA5}">
                      <a16:colId xmlns:a16="http://schemas.microsoft.com/office/drawing/2014/main" val="20000"/>
                    </a:ext>
                  </a:extLst>
                </a:gridCol>
              </a:tblGrid>
              <a:tr h="370077">
                <a:tc>
                  <a:txBody>
                    <a:bodyPr/>
                    <a:lstStyle/>
                    <a:p>
                      <a:pPr algn="l"/>
                      <a:r>
                        <a:rPr lang="en-US" sz="1800" dirty="0"/>
                        <a:t> Search and Rescue Volunteers of Canada</a:t>
                      </a:r>
                    </a:p>
                  </a:txBody>
                  <a:tcPr marL="91410" marR="91410" marT="45626" marB="4562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371542">
                <a:tc>
                  <a: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Inactive</a:t>
                      </a:r>
                      <a:endParaRPr kumimoji="0" lang="en-US" altLang="en-US" sz="1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txBody>
                  <a:tcPr marL="91410" marR="91410" marT="45626" marB="4562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79181">
                <a:tc>
                  <a: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Steps / Projected Resources</a:t>
                      </a:r>
                    </a:p>
                    <a:p>
                      <a:pPr marL="115570" marR="0" lvl="0" indent="-112395" algn="l" defTabSz="457200" rtl="0" eaLnBrk="0" fontAlgn="base" latinLnBrk="0" hangingPunct="0">
                        <a:lnSpc>
                          <a:spcPct val="100000"/>
                        </a:lnSpc>
                        <a:spcBef>
                          <a:spcPct val="0"/>
                        </a:spcBef>
                        <a:spcAft>
                          <a:spcPct val="0"/>
                        </a:spcAft>
                        <a:buClrTx/>
                        <a:buSzPct val="100000"/>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a:ea typeface="+mn-ea"/>
                          <a:cs typeface="Arial"/>
                        </a:rPr>
                        <a:t>Nil</a:t>
                      </a:r>
                    </a:p>
                  </a:txBody>
                  <a:tcPr marL="91410" marR="91410" marT="45626" marB="45626">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14398" name="Picture 2" descr="Search and Rescue Volunteer Association of Canada">
            <a:extLst>
              <a:ext uri="{FF2B5EF4-FFF2-40B4-BE49-F238E27FC236}">
                <a16:creationId xmlns:a16="http://schemas.microsoft.com/office/drawing/2014/main" id="{EC5C4182-6D8E-A41A-6B6E-BFBAA5DB38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63938" y="4270375"/>
            <a:ext cx="18383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 name="Table 10">
            <a:extLst>
              <a:ext uri="{FF2B5EF4-FFF2-40B4-BE49-F238E27FC236}">
                <a16:creationId xmlns:a16="http://schemas.microsoft.com/office/drawing/2014/main" id="{BDCCFF67-C6EA-FC0B-347A-75318C961737}"/>
              </a:ext>
            </a:extLst>
          </p:cNvPr>
          <p:cNvGraphicFramePr>
            <a:graphicFrameLocks noGrp="1"/>
          </p:cNvGraphicFramePr>
          <p:nvPr>
            <p:extLst>
              <p:ext uri="{D42A27DB-BD31-4B8C-83A1-F6EECF244321}">
                <p14:modId xmlns:p14="http://schemas.microsoft.com/office/powerpoint/2010/main" val="3723688762"/>
              </p:ext>
            </p:extLst>
          </p:nvPr>
        </p:nvGraphicFramePr>
        <p:xfrm>
          <a:off x="12001500" y="7593013"/>
          <a:ext cx="5281613" cy="1316037"/>
        </p:xfrm>
        <a:graphic>
          <a:graphicData uri="http://schemas.openxmlformats.org/drawingml/2006/table">
            <a:tbl>
              <a:tblPr firstRow="1" bandRow="1">
                <a:tableStyleId>{5C22544A-7EE6-4342-B048-85BDC9FD1C3A}</a:tableStyleId>
              </a:tblPr>
              <a:tblGrid>
                <a:gridCol w="5281613">
                  <a:extLst>
                    <a:ext uri="{9D8B030D-6E8A-4147-A177-3AD203B41FA5}">
                      <a16:colId xmlns:a16="http://schemas.microsoft.com/office/drawing/2014/main" val="20000"/>
                    </a:ext>
                  </a:extLst>
                </a:gridCol>
              </a:tblGrid>
              <a:tr h="369804">
                <a:tc>
                  <a:txBody>
                    <a:bodyPr/>
                    <a:lstStyle/>
                    <a:p>
                      <a:pPr algn="l"/>
                      <a:r>
                        <a:rPr lang="en-US" sz="1800" dirty="0"/>
                        <a:t>Heavy Urban Search and Rescue (HUSAR)</a:t>
                      </a:r>
                    </a:p>
                  </a:txBody>
                  <a:tcPr marL="91438" marR="91438" marT="45594" marB="4559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367367">
                <a:tc>
                  <a: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Inactive</a:t>
                      </a:r>
                      <a:endParaRPr kumimoji="0" lang="en-US" altLang="en-US" sz="1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txBody>
                  <a:tcPr marL="91438" marR="91438" marT="45594" marB="4559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78866">
                <a:tc>
                  <a: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Steps / Projected Resources</a:t>
                      </a:r>
                    </a:p>
                    <a:p>
                      <a:pPr marL="115570" marR="0" lvl="0" indent="-112395" algn="l" defTabSz="457200" rtl="0" eaLnBrk="0" fontAlgn="base" latinLnBrk="0" hangingPunct="0">
                        <a:lnSpc>
                          <a:spcPct val="100000"/>
                        </a:lnSpc>
                        <a:spcBef>
                          <a:spcPct val="0"/>
                        </a:spcBef>
                        <a:spcAft>
                          <a:spcPct val="0"/>
                        </a:spcAft>
                        <a:buClrTx/>
                        <a:buSzPct val="100000"/>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a:ea typeface="+mn-ea"/>
                          <a:cs typeface="Arial"/>
                        </a:rPr>
                        <a:t>Nil</a:t>
                      </a:r>
                    </a:p>
                  </a:txBody>
                  <a:tcPr marL="91438" marR="91438" marT="45594" marB="4559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14409" name="Picture 2" descr="Urban Search &amp; Rescue&quot; Poster for Sale by carvdecarv | Redbubble">
            <a:extLst>
              <a:ext uri="{FF2B5EF4-FFF2-40B4-BE49-F238E27FC236}">
                <a16:creationId xmlns:a16="http://schemas.microsoft.com/office/drawing/2014/main" id="{E57E21FF-763A-959D-F899-8868E6CF88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92550" y="7054850"/>
            <a:ext cx="1316038"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a:extLst>
              <a:ext uri="{FF2B5EF4-FFF2-40B4-BE49-F238E27FC236}">
                <a16:creationId xmlns:a16="http://schemas.microsoft.com/office/drawing/2014/main" id="{014C0D7A-71A7-2431-73F0-385D12976797}"/>
              </a:ext>
            </a:extLst>
          </p:cNvPr>
          <p:cNvSpPr txBox="1">
            <a:spLocks noChangeArrowheads="1"/>
          </p:cNvSpPr>
          <p:nvPr/>
        </p:nvSpPr>
        <p:spPr bwMode="auto">
          <a:xfrm>
            <a:off x="3090511" y="251347"/>
            <a:ext cx="11634704" cy="523220"/>
          </a:xfrm>
          <a:prstGeom prst="rect">
            <a:avLst/>
          </a:prstGeom>
          <a:noFill/>
          <a:ln>
            <a:noFill/>
          </a:ln>
        </p:spPr>
        <p:txBody>
          <a:bodyPr wrap="square" lIns="91440" tIns="45720" rIns="91440" bIns="45720" anchor="t">
            <a:spAutoFit/>
          </a:bodyPr>
          <a:lstStyle>
            <a:lvl1pPr defTabSz="1339850">
              <a:lnSpc>
                <a:spcPct val="90000"/>
              </a:lnSpc>
              <a:spcBef>
                <a:spcPts val="1463"/>
              </a:spcBef>
              <a:buFont typeface="Arial" panose="020B0604020202020204" pitchFamily="34" charset="0"/>
              <a:buChar char="•"/>
              <a:defRPr sz="4100">
                <a:solidFill>
                  <a:schemeClr val="tx1"/>
                </a:solidFill>
                <a:latin typeface="Calibri" panose="020F0502020204030204" pitchFamily="34" charset="0"/>
              </a:defRPr>
            </a:lvl1pPr>
            <a:lvl2pPr marL="742950" indent="-285750" defTabSz="1339850">
              <a:lnSpc>
                <a:spcPct val="90000"/>
              </a:lnSpc>
              <a:spcBef>
                <a:spcPts val="738"/>
              </a:spcBef>
              <a:buFont typeface="Arial" panose="020B0604020202020204" pitchFamily="34" charset="0"/>
              <a:buChar char="•"/>
              <a:defRPr sz="3500">
                <a:solidFill>
                  <a:schemeClr val="tx1"/>
                </a:solidFill>
                <a:latin typeface="Calibri" panose="020F0502020204030204" pitchFamily="34" charset="0"/>
              </a:defRPr>
            </a:lvl2pPr>
            <a:lvl3pPr marL="1143000" indent="-228600" defTabSz="1339850">
              <a:lnSpc>
                <a:spcPct val="90000"/>
              </a:lnSpc>
              <a:spcBef>
                <a:spcPts val="738"/>
              </a:spcBef>
              <a:buFont typeface="Arial" panose="020B0604020202020204" pitchFamily="34" charset="0"/>
              <a:buChar char="•"/>
              <a:defRPr sz="2900">
                <a:solidFill>
                  <a:schemeClr val="tx1"/>
                </a:solidFill>
                <a:latin typeface="Calibri" panose="020F0502020204030204" pitchFamily="34" charset="0"/>
              </a:defRPr>
            </a:lvl3pPr>
            <a:lvl4pPr marL="16002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a:lnSpc>
                <a:spcPct val="100000"/>
              </a:lnSpc>
              <a:spcBef>
                <a:spcPct val="0"/>
              </a:spcBef>
              <a:buNone/>
              <a:defRPr/>
            </a:pPr>
            <a:r>
              <a:rPr lang="en-CA" altLang="en-US" sz="2800" b="1" dirty="0">
                <a:solidFill>
                  <a:schemeClr val="accent1">
                    <a:lumMod val="75000"/>
                  </a:schemeClr>
                </a:solidFill>
                <a:latin typeface="Arial"/>
                <a:cs typeface="Arial"/>
              </a:rPr>
              <a:t>NGO Support – 30 Apr 2024 – Flooding (00200-24)</a:t>
            </a:r>
            <a:endParaRPr lang="en-US" altLang="en-US" dirty="0">
              <a:solidFill>
                <a:schemeClr val="accent1">
                  <a:lumMod val="75000"/>
                </a:schemeClr>
              </a:solidFill>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DF310AE-A123-87A0-F39E-DFB836DE32B1}"/>
              </a:ext>
            </a:extLst>
          </p:cNvPr>
          <p:cNvSpPr txBox="1"/>
          <p:nvPr/>
        </p:nvSpPr>
        <p:spPr>
          <a:xfrm>
            <a:off x="16677880" y="195896"/>
            <a:ext cx="2743200" cy="307777"/>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Arial"/>
              </a:rPr>
              <a:t>DL-1</a:t>
            </a:r>
          </a:p>
        </p:txBody>
      </p:sp>
      <p:sp>
        <p:nvSpPr>
          <p:cNvPr id="4" name="TextBox 19">
            <a:extLst>
              <a:ext uri="{FF2B5EF4-FFF2-40B4-BE49-F238E27FC236}">
                <a16:creationId xmlns:a16="http://schemas.microsoft.com/office/drawing/2014/main" id="{4B88A1B4-3889-2C56-0FD3-660EF391CB41}"/>
              </a:ext>
            </a:extLst>
          </p:cNvPr>
          <p:cNvSpPr txBox="1">
            <a:spLocks noChangeArrowheads="1"/>
          </p:cNvSpPr>
          <p:nvPr/>
        </p:nvSpPr>
        <p:spPr bwMode="auto">
          <a:xfrm>
            <a:off x="12035015" y="9437571"/>
            <a:ext cx="3809495" cy="53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CA" sz="1400" b="1" dirty="0">
                <a:latin typeface="Arial"/>
                <a:ea typeface="MS PGothic"/>
                <a:cs typeface="Arial"/>
              </a:rPr>
              <a:t>S</a:t>
            </a:r>
            <a:r>
              <a:rPr lang="en-CA" sz="1400" b="1" dirty="0">
                <a:solidFill>
                  <a:srgbClr val="000000"/>
                </a:solidFill>
                <a:latin typeface="Arial"/>
                <a:ea typeface="MS PGothic"/>
                <a:cs typeface="Arial"/>
              </a:rPr>
              <a:t>ources</a:t>
            </a:r>
            <a:r>
              <a:rPr lang="en-US" sz="1400" b="1" i="1" dirty="0">
                <a:latin typeface="Arial"/>
                <a:ea typeface="MS PGothic"/>
                <a:cs typeface="Arial"/>
              </a:rPr>
              <a:t>: </a:t>
            </a:r>
            <a:r>
              <a:rPr lang="en-US" sz="1400" i="1" dirty="0">
                <a:latin typeface="Arial"/>
                <a:ea typeface="MS PGothic"/>
                <a:cs typeface="Arial"/>
              </a:rPr>
              <a:t>Public Safety Canada, PS ON RO</a:t>
            </a:r>
            <a:endParaRPr lang="en-US" sz="1400" dirty="0">
              <a:latin typeface="Arial"/>
              <a:ea typeface="MS PGothic"/>
              <a:cs typeface="Arial"/>
            </a:endParaRPr>
          </a:p>
          <a:p>
            <a:r>
              <a:rPr lang="en-US" sz="1400" b="1" dirty="0">
                <a:latin typeface="Arial"/>
                <a:ea typeface="MS PGothic"/>
                <a:cs typeface="Arial"/>
              </a:rPr>
              <a:t>Current as of: </a:t>
            </a:r>
            <a:r>
              <a:rPr lang="en-US" sz="1400" dirty="0">
                <a:latin typeface="Arial"/>
                <a:ea typeface="MS PGothic"/>
                <a:cs typeface="Arial"/>
              </a:rPr>
              <a:t>01 May 2024 09:00 EDT</a:t>
            </a:r>
            <a:endParaRPr lang="en-US" dirty="0"/>
          </a:p>
        </p:txBody>
      </p:sp>
      <p:sp>
        <p:nvSpPr>
          <p:cNvPr id="7" name="Slide Number Placeholder 3">
            <a:extLst>
              <a:ext uri="{FF2B5EF4-FFF2-40B4-BE49-F238E27FC236}">
                <a16:creationId xmlns:a16="http://schemas.microsoft.com/office/drawing/2014/main" id="{9D3547BC-C075-2B5C-D1DF-4291EFD98A3A}"/>
              </a:ext>
            </a:extLst>
          </p:cNvPr>
          <p:cNvSpPr>
            <a:spLocks noGrp="1"/>
          </p:cNvSpPr>
          <p:nvPr>
            <p:ph type="sldNum" sz="quarter" idx="12"/>
          </p:nvPr>
        </p:nvSpPr>
        <p:spPr>
          <a:xfrm>
            <a:off x="16296503" y="296531"/>
            <a:ext cx="1200902" cy="505577"/>
          </a:xfrm>
        </p:spPr>
        <p:txBody>
          <a:bodyPr/>
          <a:lstStyle/>
          <a:p>
            <a:r>
              <a:rPr lang="en-CA" altLang="en-US" sz="1400" b="1" dirty="0">
                <a:solidFill>
                  <a:schemeClr val="tx1"/>
                </a:solidFill>
                <a:latin typeface="Arial"/>
                <a:cs typeface="Calibri"/>
              </a:rPr>
              <a:t>Page 10/10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a:extLst>
              <a:ext uri="{FF2B5EF4-FFF2-40B4-BE49-F238E27FC236}">
                <a16:creationId xmlns:a16="http://schemas.microsoft.com/office/drawing/2014/main" id="{DC7D5D41-97CF-54C1-F242-8277B9EB9C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29013" y="9417050"/>
            <a:ext cx="154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a:extLst>
              <a:ext uri="{FF2B5EF4-FFF2-40B4-BE49-F238E27FC236}">
                <a16:creationId xmlns:a16="http://schemas.microsoft.com/office/drawing/2014/main" id="{AFE3FA6B-3740-557C-D263-073C2BFAD1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1788" y="263525"/>
            <a:ext cx="24384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3">
            <a:extLst>
              <a:ext uri="{FF2B5EF4-FFF2-40B4-BE49-F238E27FC236}">
                <a16:creationId xmlns:a16="http://schemas.microsoft.com/office/drawing/2014/main" id="{4839BA7A-E860-3FD3-26DC-B5FB9C3BF471}"/>
              </a:ext>
            </a:extLst>
          </p:cNvPr>
          <p:cNvSpPr txBox="1">
            <a:spLocks noChangeArrowheads="1"/>
          </p:cNvSpPr>
          <p:nvPr/>
        </p:nvSpPr>
        <p:spPr bwMode="auto">
          <a:xfrm>
            <a:off x="184150" y="1090613"/>
            <a:ext cx="2664913" cy="800219"/>
          </a:xfrm>
          <a:prstGeom prst="rect">
            <a:avLst/>
          </a:prstGeom>
          <a:noFill/>
          <a:ln>
            <a:noFill/>
          </a:ln>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CA" altLang="en-US" sz="2800" b="1" dirty="0">
                <a:solidFill>
                  <a:schemeClr val="accent1">
                    <a:lumMod val="75000"/>
                  </a:schemeClr>
                </a:solidFill>
                <a:latin typeface="Arial"/>
                <a:ea typeface="MS PGothic"/>
                <a:cs typeface="Arial"/>
              </a:rPr>
              <a:t>Level 3  </a:t>
            </a:r>
            <a:r>
              <a:rPr lang="en-CA" b="1" dirty="0">
                <a:solidFill>
                  <a:srgbClr val="000000"/>
                </a:solidFill>
                <a:latin typeface="Arial"/>
                <a:ea typeface="MS PGothic"/>
                <a:cs typeface="Arial"/>
              </a:rPr>
              <a:t>YT EMO</a:t>
            </a:r>
            <a:r>
              <a:rPr lang="en-CA" altLang="en-US" b="1" dirty="0">
                <a:solidFill>
                  <a:srgbClr val="000000"/>
                </a:solidFill>
                <a:latin typeface="Arial"/>
                <a:ea typeface="MS PGothic"/>
                <a:cs typeface="Arial"/>
              </a:rPr>
              <a:t> </a:t>
            </a:r>
            <a:endParaRPr lang="en-CA" altLang="en-US" b="1" dirty="0">
              <a:latin typeface="Arial"/>
              <a:ea typeface="MS PGothic"/>
              <a:cs typeface="Arial"/>
            </a:endParaRPr>
          </a:p>
          <a:p>
            <a:pPr>
              <a:defRPr/>
            </a:pPr>
            <a:r>
              <a:rPr lang="en-CA" altLang="en-US" b="1" dirty="0">
                <a:solidFill>
                  <a:schemeClr val="bg1">
                    <a:lumMod val="50000"/>
                  </a:schemeClr>
                </a:solidFill>
                <a:latin typeface="Arial"/>
                <a:ea typeface="MS PGothic"/>
                <a:cs typeface="Arial"/>
              </a:rPr>
              <a:t>(Moderate)</a:t>
            </a:r>
          </a:p>
        </p:txBody>
      </p:sp>
      <p:sp>
        <p:nvSpPr>
          <p:cNvPr id="3" name="Rectangle 2">
            <a:extLst>
              <a:ext uri="{FF2B5EF4-FFF2-40B4-BE49-F238E27FC236}">
                <a16:creationId xmlns:a16="http://schemas.microsoft.com/office/drawing/2014/main" id="{94B859D7-9980-9550-9AF1-662492AAEF16}"/>
              </a:ext>
            </a:extLst>
          </p:cNvPr>
          <p:cNvSpPr/>
          <p:nvPr/>
        </p:nvSpPr>
        <p:spPr>
          <a:xfrm>
            <a:off x="-1389" y="9415463"/>
            <a:ext cx="17881600" cy="63341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199" name="Picture 2" descr="Recognizing Canada's international assistance – Files for download">
            <a:extLst>
              <a:ext uri="{FF2B5EF4-FFF2-40B4-BE49-F238E27FC236}">
                <a16:creationId xmlns:a16="http://schemas.microsoft.com/office/drawing/2014/main" id="{A53C9D9B-DC6E-A37D-8BEF-F44DECE26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0413" y="9526588"/>
            <a:ext cx="171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1A8DE246-6F13-7D8E-DDD5-68FC64E28364}"/>
              </a:ext>
            </a:extLst>
          </p:cNvPr>
          <p:cNvSpPr/>
          <p:nvPr/>
        </p:nvSpPr>
        <p:spPr>
          <a:xfrm>
            <a:off x="9963300" y="1095944"/>
            <a:ext cx="7690502" cy="7626525"/>
          </a:xfrm>
          <a:prstGeom prst="rect">
            <a:avLst/>
          </a:prstGeom>
          <a:solidFill>
            <a:schemeClr val="bg1"/>
          </a:solidFill>
          <a:ln w="762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sz="2000" b="1" i="1" dirty="0">
                <a:solidFill>
                  <a:schemeClr val="bg1">
                    <a:lumMod val="50000"/>
                  </a:schemeClr>
                </a:solidFill>
                <a:latin typeface="Arial" panose="020B0604020202020204" pitchFamily="34" charset="0"/>
                <a:cs typeface="Arial" panose="020B0604020202020204" pitchFamily="34" charset="0"/>
              </a:rPr>
              <a:t>9” X 9” SPACE TO REMAIN RESERVED FOR GEOMATICS MAPPING AT ALL TIMES. THIS SPACE WILL INCLUDE A NATIONAL MAP, EVENT ITEMS AND AN ASSOCIATED LEDGEND.</a:t>
            </a:r>
            <a:br>
              <a:rPr lang="en-US" sz="2000" b="1" i="1" dirty="0">
                <a:solidFill>
                  <a:schemeClr val="bg1">
                    <a:lumMod val="50000"/>
                  </a:schemeClr>
                </a:solidFill>
                <a:latin typeface="Arial" panose="020B0604020202020204" pitchFamily="34" charset="0"/>
                <a:cs typeface="Arial" panose="020B0604020202020204" pitchFamily="34" charset="0"/>
              </a:rPr>
            </a:br>
            <a:br>
              <a:rPr lang="en-US" sz="2000" b="1" i="1" dirty="0">
                <a:solidFill>
                  <a:schemeClr val="bg1">
                    <a:lumMod val="50000"/>
                  </a:schemeClr>
                </a:solidFill>
                <a:latin typeface="Arial" panose="020B0604020202020204" pitchFamily="34" charset="0"/>
                <a:cs typeface="Arial" panose="020B0604020202020204" pitchFamily="34" charset="0"/>
              </a:rPr>
            </a:br>
            <a:r>
              <a:rPr lang="en-US" sz="2000" b="1" i="1" dirty="0">
                <a:solidFill>
                  <a:schemeClr val="bg1">
                    <a:lumMod val="50000"/>
                  </a:schemeClr>
                </a:solidFill>
                <a:latin typeface="Arial" panose="020B0604020202020204" pitchFamily="34" charset="0"/>
                <a:cs typeface="Arial" panose="020B0604020202020204" pitchFamily="34" charset="0"/>
              </a:rPr>
              <a:t>GEOMATICS PRODUCT PROVIDED MUST INCLUDE TITLE/LEDGEND WITH MAP WITHIN THIS SPACE. </a:t>
            </a:r>
          </a:p>
        </p:txBody>
      </p:sp>
      <p:sp>
        <p:nvSpPr>
          <p:cNvPr id="19" name="TextBox 6">
            <a:extLst>
              <a:ext uri="{FF2B5EF4-FFF2-40B4-BE49-F238E27FC236}">
                <a16:creationId xmlns:a16="http://schemas.microsoft.com/office/drawing/2014/main" id="{CD523F4A-113A-0EDC-5C70-6D42F75D5A98}"/>
              </a:ext>
            </a:extLst>
          </p:cNvPr>
          <p:cNvSpPr txBox="1">
            <a:spLocks noChangeArrowheads="1"/>
          </p:cNvSpPr>
          <p:nvPr/>
        </p:nvSpPr>
        <p:spPr bwMode="auto">
          <a:xfrm>
            <a:off x="2830513" y="263525"/>
            <a:ext cx="12225337" cy="523875"/>
          </a:xfrm>
          <a:prstGeom prst="rect">
            <a:avLst/>
          </a:prstGeom>
          <a:solidFill>
            <a:schemeClr val="bg1">
              <a:alpha val="76862"/>
            </a:schemeClr>
          </a:solidFill>
          <a:ln>
            <a:noFill/>
          </a:ln>
        </p:spPr>
        <p:txBody>
          <a:bodyPr lIns="91440" tIns="45720" rIns="91440" bIns="45720" anchor="t">
            <a:spAutoFit/>
          </a:bodyPr>
          <a:lstStyle>
            <a:lvl1pPr defTabSz="1339850">
              <a:lnSpc>
                <a:spcPct val="90000"/>
              </a:lnSpc>
              <a:spcBef>
                <a:spcPts val="1463"/>
              </a:spcBef>
              <a:buFont typeface="Arial" panose="020B0604020202020204" pitchFamily="34" charset="0"/>
              <a:buChar char="•"/>
              <a:defRPr sz="4100">
                <a:solidFill>
                  <a:schemeClr val="tx1"/>
                </a:solidFill>
                <a:latin typeface="Calibri" panose="020F0502020204030204" pitchFamily="34" charset="0"/>
              </a:defRPr>
            </a:lvl1pPr>
            <a:lvl2pPr marL="742950" indent="-285750" defTabSz="1339850">
              <a:lnSpc>
                <a:spcPct val="90000"/>
              </a:lnSpc>
              <a:spcBef>
                <a:spcPts val="738"/>
              </a:spcBef>
              <a:buFont typeface="Arial" panose="020B0604020202020204" pitchFamily="34" charset="0"/>
              <a:buChar char="•"/>
              <a:defRPr sz="3500">
                <a:solidFill>
                  <a:schemeClr val="tx1"/>
                </a:solidFill>
                <a:latin typeface="Calibri" panose="020F0502020204030204" pitchFamily="34" charset="0"/>
              </a:defRPr>
            </a:lvl2pPr>
            <a:lvl3pPr marL="1143000" indent="-228600" defTabSz="1339850">
              <a:lnSpc>
                <a:spcPct val="90000"/>
              </a:lnSpc>
              <a:spcBef>
                <a:spcPts val="738"/>
              </a:spcBef>
              <a:buFont typeface="Arial" panose="020B0604020202020204" pitchFamily="34" charset="0"/>
              <a:buChar char="•"/>
              <a:defRPr sz="2900">
                <a:solidFill>
                  <a:schemeClr val="tx1"/>
                </a:solidFill>
                <a:latin typeface="Calibri" panose="020F0502020204030204" pitchFamily="34" charset="0"/>
              </a:defRPr>
            </a:lvl3pPr>
            <a:lvl4pPr marL="16002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lnSpc>
                <a:spcPct val="100000"/>
              </a:lnSpc>
              <a:spcBef>
                <a:spcPct val="0"/>
              </a:spcBef>
              <a:buNone/>
              <a:defRPr/>
            </a:pPr>
            <a:r>
              <a:rPr lang="en-CA" altLang="en-US" sz="2800" b="1" dirty="0">
                <a:solidFill>
                  <a:schemeClr val="accent1">
                    <a:lumMod val="75000"/>
                  </a:schemeClr>
                </a:solidFill>
                <a:latin typeface="Arial"/>
                <a:cs typeface="Arial"/>
              </a:rPr>
              <a:t>Territorial Impacts YT – 30 Apr 2024 – National Flooding (00211-24)</a:t>
            </a:r>
            <a:endParaRPr lang="en-CA" altLang="en-US" sz="2800" dirty="0">
              <a:solidFill>
                <a:schemeClr val="accent1">
                  <a:lumMod val="75000"/>
                </a:schemeClr>
              </a:solidFill>
              <a:latin typeface="Arial"/>
              <a:cs typeface="Arial"/>
            </a:endParaRPr>
          </a:p>
        </p:txBody>
      </p:sp>
      <p:sp>
        <p:nvSpPr>
          <p:cNvPr id="9" name="Rectangle 8">
            <a:extLst>
              <a:ext uri="{FF2B5EF4-FFF2-40B4-BE49-F238E27FC236}">
                <a16:creationId xmlns:a16="http://schemas.microsoft.com/office/drawing/2014/main" id="{4E58B428-89C3-278D-A625-CA9D9A179B91}"/>
              </a:ext>
            </a:extLst>
          </p:cNvPr>
          <p:cNvSpPr/>
          <p:nvPr/>
        </p:nvSpPr>
        <p:spPr>
          <a:xfrm>
            <a:off x="16020958" y="8289235"/>
            <a:ext cx="1656951" cy="4593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1A777B4-61C5-C7BA-7FEF-DDF15FF1B37B}"/>
              </a:ext>
            </a:extLst>
          </p:cNvPr>
          <p:cNvPicPr>
            <a:picLocks noChangeAspect="1"/>
          </p:cNvPicPr>
          <p:nvPr/>
        </p:nvPicPr>
        <p:blipFill>
          <a:blip r:embed="rId6"/>
          <a:stretch>
            <a:fillRect/>
          </a:stretch>
        </p:blipFill>
        <p:spPr>
          <a:xfrm>
            <a:off x="9876895" y="937682"/>
            <a:ext cx="7845966" cy="7845966"/>
          </a:xfrm>
          <a:prstGeom prst="rect">
            <a:avLst/>
          </a:prstGeom>
        </p:spPr>
      </p:pic>
      <p:sp>
        <p:nvSpPr>
          <p:cNvPr id="5" name="TextBox 4">
            <a:extLst>
              <a:ext uri="{FF2B5EF4-FFF2-40B4-BE49-F238E27FC236}">
                <a16:creationId xmlns:a16="http://schemas.microsoft.com/office/drawing/2014/main" id="{DA212288-1448-1323-555B-54DACECFC2DD}"/>
              </a:ext>
            </a:extLst>
          </p:cNvPr>
          <p:cNvSpPr txBox="1"/>
          <p:nvPr/>
        </p:nvSpPr>
        <p:spPr>
          <a:xfrm>
            <a:off x="336690" y="1898477"/>
            <a:ext cx="9275645" cy="6863417"/>
          </a:xfrm>
          <a:prstGeom prst="rect">
            <a:avLst/>
          </a:prstGeom>
          <a:solidFill>
            <a:schemeClr val="bg1">
              <a:lumMod val="95000"/>
            </a:schemeClr>
          </a:solidFill>
          <a:ln w="19050">
            <a:solidFill>
              <a:srgbClr val="595959"/>
            </a:solidFill>
          </a:ln>
        </p:spPr>
        <p:txBody>
          <a:bodyPr wrap="square" lIns="91440" tIns="45720" rIns="91440" bIns="45720" anchor="t">
            <a:spAutoFit/>
          </a:bodyPr>
          <a:lstStyle/>
          <a:p>
            <a:pPr>
              <a:defRPr/>
            </a:pPr>
            <a:r>
              <a:rPr lang="en-US" sz="1600" b="1" dirty="0">
                <a:solidFill>
                  <a:schemeClr val="accent1">
                    <a:lumMod val="75000"/>
                  </a:schemeClr>
                </a:solidFill>
                <a:latin typeface="Arial"/>
                <a:cs typeface="Arial"/>
              </a:rPr>
              <a:t>Territorial Overview</a:t>
            </a:r>
            <a:endParaRPr lang="en-US" sz="1600" dirty="0">
              <a:solidFill>
                <a:schemeClr val="accent1">
                  <a:lumMod val="75000"/>
                </a:schemeClr>
              </a:solidFill>
              <a:latin typeface="Arial"/>
              <a:cs typeface="Arial"/>
            </a:endParaRPr>
          </a:p>
          <a:p>
            <a:pPr marL="171450" indent="-171450">
              <a:buFont typeface="Arial,Sans-Serif"/>
              <a:buChar char="•"/>
              <a:defRPr/>
            </a:pPr>
            <a:r>
              <a:rPr lang="en-US" sz="1400" dirty="0">
                <a:latin typeface="Arial"/>
                <a:cs typeface="Arial"/>
              </a:rPr>
              <a:t>Communities in the Klondike Valley, including Dawson (pop. 1,557), are at a moderate-high risk of flooding through to Jun; however, Dawson is listed as low risk for flooding due to mitigation and preparedness activities supported by the YT EMO.</a:t>
            </a:r>
            <a:r>
              <a:rPr lang="en-US" sz="1400" dirty="0">
                <a:solidFill>
                  <a:srgbClr val="000000"/>
                </a:solidFill>
                <a:latin typeface="Arial"/>
                <a:ea typeface="MS PGothic"/>
                <a:cs typeface="Arial"/>
              </a:rPr>
              <a:t> As of Apr 29, a Flood Warning has been issued for the Klondike River. An Evacuation Alert remains for the Klondike River Valley, from the confluence (where the Klondike River meets the Yukon River) to Henderson Corner. </a:t>
            </a:r>
          </a:p>
          <a:p>
            <a:pPr marL="171450" indent="-171450">
              <a:buFont typeface="Arial,Sans-Serif"/>
              <a:buChar char="•"/>
              <a:defRPr/>
            </a:pPr>
            <a:r>
              <a:rPr lang="en-US" sz="1400" dirty="0">
                <a:latin typeface="Arial"/>
                <a:cs typeface="Arial"/>
              </a:rPr>
              <a:t>Old Crow is at high risk for a 1:200-year flood event due to a record high snowpack in the Porcupine River Basin. Severe flooding is expected over the coming weeks and evacuation is very likely. The event would flood Old Crow in its entirety, with extensive damage to infrastructure. Old Crow is a fly-in only community with a population of 221, the majority of whom are Gwich'in, belonging to the Vuntut Gwitchin First Nation.  </a:t>
            </a:r>
            <a:endParaRPr lang="en-CA" sz="1400">
              <a:latin typeface="Arial"/>
              <a:cs typeface="Arial"/>
            </a:endParaRPr>
          </a:p>
          <a:p>
            <a:pPr marL="171450" indent="-171450">
              <a:buFont typeface="Arial,Sans-Serif"/>
              <a:buChar char="•"/>
              <a:defRPr/>
            </a:pPr>
            <a:r>
              <a:rPr lang="en-US" sz="1400" dirty="0">
                <a:solidFill>
                  <a:srgbClr val="000000"/>
                </a:solidFill>
                <a:latin typeface="Arial"/>
                <a:ea typeface="MS PGothic"/>
                <a:cs typeface="Arial"/>
              </a:rPr>
              <a:t>On 29 Apr, the PS Pacific RO activated to level 2 (Risk Assessment and Planning) for the Yukon Freshet event. The Yukon ECCC remains activated to level 2 (Enhanced Monitoring) and the Yukon EMO is activated to level 3.</a:t>
            </a:r>
          </a:p>
          <a:p>
            <a:pPr>
              <a:defRPr/>
            </a:pPr>
            <a:endParaRPr lang="en-US" sz="1600" b="1" dirty="0">
              <a:solidFill>
                <a:srgbClr val="2E75B6"/>
              </a:solidFill>
              <a:latin typeface="Arial"/>
              <a:ea typeface="MS PGothic"/>
              <a:cs typeface="Arial"/>
            </a:endParaRPr>
          </a:p>
          <a:p>
            <a:pPr>
              <a:defRPr/>
            </a:pPr>
            <a:r>
              <a:rPr lang="en-US" sz="1600" b="1" dirty="0">
                <a:solidFill>
                  <a:schemeClr val="accent1">
                    <a:lumMod val="75000"/>
                  </a:schemeClr>
                </a:solidFill>
                <a:latin typeface="Arial"/>
                <a:ea typeface="MS PGothic"/>
                <a:cs typeface="Arial"/>
              </a:rPr>
              <a:t>Impacts </a:t>
            </a:r>
            <a:endParaRPr lang="en-US" sz="1600" dirty="0">
              <a:solidFill>
                <a:schemeClr val="accent1">
                  <a:lumMod val="75000"/>
                </a:schemeClr>
              </a:solidFill>
              <a:latin typeface="Arial"/>
              <a:ea typeface="MS PGothic"/>
              <a:cs typeface="Arial"/>
            </a:endParaRPr>
          </a:p>
          <a:p>
            <a:pPr marL="171450" indent="-171450">
              <a:buFont typeface="Arial,Sans-Serif"/>
              <a:buChar char="•"/>
              <a:defRPr/>
            </a:pPr>
            <a:r>
              <a:rPr lang="en-US" sz="1400" dirty="0">
                <a:solidFill>
                  <a:srgbClr val="000000"/>
                </a:solidFill>
                <a:latin typeface="Arial"/>
                <a:ea typeface="MS PGothic"/>
                <a:cs typeface="Arial"/>
              </a:rPr>
              <a:t>The Vuntut Gwitchin FN community's airstrip is highly vulnerable to flooding. Loss of airstrip would implicate rotary wing assets for evacuation and would impact food and healthcare delivery services. The likely evacuation route for community would involve evacuation to Whitehorse using fixed wing air assets if the Old Crow airstrip is useable, or a potential evacuation to Inuvik using rotary wing assets if the Old Crow airstrip is not useable.</a:t>
            </a:r>
          </a:p>
          <a:p>
            <a:pPr marL="171450" indent="-171450">
              <a:buFont typeface="Arial,Sans-Serif"/>
              <a:buChar char="•"/>
              <a:defRPr/>
            </a:pPr>
            <a:r>
              <a:rPr lang="en-US" sz="1400" dirty="0">
                <a:solidFill>
                  <a:srgbClr val="000000"/>
                </a:solidFill>
                <a:latin typeface="Arial"/>
                <a:ea typeface="MS PGothic"/>
                <a:cs typeface="Arial"/>
              </a:rPr>
              <a:t>The community is assessing commercial options to transport flood mitigation equipment into Old Crow, developing shelter in place/evacuation plans and requests for various supports for consideration by the Yukon EMO.</a:t>
            </a:r>
          </a:p>
          <a:p>
            <a:pPr marL="171450" indent="-171450">
              <a:buFont typeface="Arial,Sans-Serif"/>
              <a:buChar char="•"/>
              <a:defRPr/>
            </a:pPr>
            <a:r>
              <a:rPr lang="en-US" sz="1400" dirty="0">
                <a:solidFill>
                  <a:srgbClr val="000000"/>
                </a:solidFill>
                <a:latin typeface="Arial"/>
                <a:ea typeface="MS PGothic"/>
                <a:cs typeface="Arial"/>
              </a:rPr>
              <a:t>Potential CI impacts to Old Crow may include sewage and wastewater, air transport infrastructure, telecommunication, health services and energy transmission systems. </a:t>
            </a:r>
          </a:p>
          <a:p>
            <a:pPr marL="171450" indent="-171450">
              <a:buFont typeface="Arial,Sans-Serif"/>
              <a:buChar char="•"/>
              <a:defRPr/>
            </a:pPr>
            <a:r>
              <a:rPr lang="en-US" sz="1400" dirty="0">
                <a:solidFill>
                  <a:srgbClr val="000000"/>
                </a:solidFill>
                <a:latin typeface="Arial"/>
                <a:ea typeface="MS PGothic"/>
                <a:cs typeface="Arial"/>
              </a:rPr>
              <a:t>YT EMO has engaged engineering firm, 'Stantec', to advise on CI protection options.</a:t>
            </a:r>
          </a:p>
          <a:p>
            <a:pPr marL="171450" indent="-171450">
              <a:buFont typeface="Arial,Sans-Serif"/>
              <a:buChar char="•"/>
              <a:defRPr/>
            </a:pPr>
            <a:r>
              <a:rPr lang="en-US" sz="1400" dirty="0">
                <a:solidFill>
                  <a:srgbClr val="000000"/>
                </a:solidFill>
                <a:latin typeface="Arial"/>
                <a:ea typeface="MS PGothic"/>
                <a:cs typeface="Arial"/>
              </a:rPr>
              <a:t>Pacific PS RO is coordinating with YT EMO for response planning, and with Yukon Health and Social Services in coordinating potential evacuation of Old Crow. Bilateral arrangements with the CRC are being discussed in the context of potential ESS supports.</a:t>
            </a:r>
          </a:p>
          <a:p>
            <a:pPr marL="171450" indent="-171450">
              <a:buFont typeface="Arial,Sans-Serif"/>
              <a:buChar char="•"/>
              <a:defRPr/>
            </a:pPr>
            <a:r>
              <a:rPr lang="en-US" sz="1400" dirty="0">
                <a:solidFill>
                  <a:srgbClr val="000000"/>
                </a:solidFill>
                <a:latin typeface="Arial"/>
                <a:ea typeface="MS PGothic"/>
                <a:cs typeface="Arial"/>
              </a:rPr>
              <a:t>CIRNAC is involved in funding support for both Old Crow and Dawson related to flood mitigation and preparedness.  </a:t>
            </a:r>
          </a:p>
        </p:txBody>
      </p:sp>
      <p:sp>
        <p:nvSpPr>
          <p:cNvPr id="2" name="TextBox 3">
            <a:extLst>
              <a:ext uri="{FF2B5EF4-FFF2-40B4-BE49-F238E27FC236}">
                <a16:creationId xmlns:a16="http://schemas.microsoft.com/office/drawing/2014/main" id="{68D39CB8-84F8-1A99-96D7-CE63552041D9}"/>
              </a:ext>
            </a:extLst>
          </p:cNvPr>
          <p:cNvSpPr txBox="1">
            <a:spLocks noChangeArrowheads="1"/>
          </p:cNvSpPr>
          <p:nvPr/>
        </p:nvSpPr>
        <p:spPr bwMode="auto">
          <a:xfrm>
            <a:off x="2908341" y="1091325"/>
            <a:ext cx="3076660" cy="800219"/>
          </a:xfrm>
          <a:prstGeom prst="rect">
            <a:avLst/>
          </a:prstGeom>
          <a:noFill/>
          <a:ln>
            <a:noFill/>
          </a:ln>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CA" altLang="en-US" sz="2800" b="1" dirty="0">
                <a:solidFill>
                  <a:schemeClr val="accent1">
                    <a:lumMod val="75000"/>
                  </a:schemeClr>
                </a:solidFill>
                <a:latin typeface="Arial"/>
                <a:ea typeface="MS PGothic"/>
                <a:cs typeface="Arial"/>
              </a:rPr>
              <a:t>Level 2  </a:t>
            </a:r>
            <a:r>
              <a:rPr lang="en-CA" b="1" dirty="0">
                <a:solidFill>
                  <a:srgbClr val="000000"/>
                </a:solidFill>
                <a:latin typeface="Arial"/>
                <a:ea typeface="MS PGothic"/>
                <a:cs typeface="Arial"/>
              </a:rPr>
              <a:t>Yukon ECCC</a:t>
            </a:r>
            <a:r>
              <a:rPr lang="en-CA" altLang="en-US" b="1" dirty="0">
                <a:solidFill>
                  <a:srgbClr val="000000"/>
                </a:solidFill>
                <a:latin typeface="Arial"/>
                <a:ea typeface="MS PGothic"/>
                <a:cs typeface="Arial"/>
              </a:rPr>
              <a:t> </a:t>
            </a:r>
            <a:endParaRPr lang="en-CA" altLang="en-US" b="1">
              <a:latin typeface="Arial"/>
              <a:ea typeface="MS PGothic"/>
              <a:cs typeface="Arial"/>
            </a:endParaRPr>
          </a:p>
          <a:p>
            <a:pPr>
              <a:defRPr/>
            </a:pPr>
            <a:r>
              <a:rPr lang="en-CA" altLang="en-US" b="1" dirty="0">
                <a:solidFill>
                  <a:schemeClr val="bg1">
                    <a:lumMod val="50000"/>
                  </a:schemeClr>
                </a:solidFill>
                <a:latin typeface="Arial"/>
                <a:ea typeface="MS PGothic"/>
                <a:cs typeface="Arial"/>
              </a:rPr>
              <a:t>(Enhanced Monitoring)</a:t>
            </a:r>
          </a:p>
        </p:txBody>
      </p:sp>
      <p:sp>
        <p:nvSpPr>
          <p:cNvPr id="8" name="TextBox 3">
            <a:extLst>
              <a:ext uri="{FF2B5EF4-FFF2-40B4-BE49-F238E27FC236}">
                <a16:creationId xmlns:a16="http://schemas.microsoft.com/office/drawing/2014/main" id="{05244D55-C5AF-6CED-B7F9-53F2F32092F3}"/>
              </a:ext>
            </a:extLst>
          </p:cNvPr>
          <p:cNvSpPr txBox="1">
            <a:spLocks noChangeArrowheads="1"/>
          </p:cNvSpPr>
          <p:nvPr/>
        </p:nvSpPr>
        <p:spPr bwMode="auto">
          <a:xfrm>
            <a:off x="6086089" y="1091966"/>
            <a:ext cx="3767806" cy="800219"/>
          </a:xfrm>
          <a:prstGeom prst="rect">
            <a:avLst/>
          </a:prstGeom>
          <a:noFill/>
          <a:ln>
            <a:noFill/>
          </a:ln>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CA" altLang="en-US" sz="2800" b="1" dirty="0">
                <a:solidFill>
                  <a:schemeClr val="accent1">
                    <a:lumMod val="75000"/>
                  </a:schemeClr>
                </a:solidFill>
                <a:latin typeface="Arial"/>
                <a:ea typeface="MS PGothic"/>
                <a:cs typeface="Arial"/>
              </a:rPr>
              <a:t>Level 2  </a:t>
            </a:r>
            <a:r>
              <a:rPr lang="en-CA" b="1" dirty="0">
                <a:solidFill>
                  <a:srgbClr val="000000"/>
                </a:solidFill>
                <a:latin typeface="Arial"/>
                <a:ea typeface="MS PGothic"/>
                <a:cs typeface="Arial"/>
              </a:rPr>
              <a:t>PS Pacific RO</a:t>
            </a:r>
            <a:endParaRPr lang="en-CA" b="1" dirty="0">
              <a:solidFill>
                <a:schemeClr val="accent1">
                  <a:lumMod val="75000"/>
                </a:schemeClr>
              </a:solidFill>
              <a:latin typeface="Arial"/>
              <a:ea typeface="MS PGothic"/>
              <a:cs typeface="Arial"/>
            </a:endParaRPr>
          </a:p>
          <a:p>
            <a:pPr>
              <a:defRPr/>
            </a:pPr>
            <a:r>
              <a:rPr lang="en-CA" altLang="en-US" b="1" dirty="0">
                <a:solidFill>
                  <a:schemeClr val="bg1">
                    <a:lumMod val="50000"/>
                  </a:schemeClr>
                </a:solidFill>
                <a:latin typeface="Arial"/>
                <a:ea typeface="MS PGothic"/>
                <a:cs typeface="Arial"/>
              </a:rPr>
              <a:t>(Risk Assessment and Planning)</a:t>
            </a:r>
          </a:p>
        </p:txBody>
      </p:sp>
      <p:sp>
        <p:nvSpPr>
          <p:cNvPr id="7" name="TextBox 6">
            <a:extLst>
              <a:ext uri="{FF2B5EF4-FFF2-40B4-BE49-F238E27FC236}">
                <a16:creationId xmlns:a16="http://schemas.microsoft.com/office/drawing/2014/main" id="{73CB51CF-3F94-2D74-C910-F9B7F5BE41A8}"/>
              </a:ext>
            </a:extLst>
          </p:cNvPr>
          <p:cNvSpPr txBox="1"/>
          <p:nvPr/>
        </p:nvSpPr>
        <p:spPr>
          <a:xfrm>
            <a:off x="16677880" y="195896"/>
            <a:ext cx="2743200" cy="307777"/>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ea typeface="Calibri"/>
                <a:cs typeface="Calibri"/>
              </a:rPr>
              <a:t>DL-1</a:t>
            </a:r>
          </a:p>
        </p:txBody>
      </p:sp>
      <p:sp>
        <p:nvSpPr>
          <p:cNvPr id="12" name="TextBox 19">
            <a:extLst>
              <a:ext uri="{FF2B5EF4-FFF2-40B4-BE49-F238E27FC236}">
                <a16:creationId xmlns:a16="http://schemas.microsoft.com/office/drawing/2014/main" id="{95AB4319-482F-9E3C-6733-F591596B436A}"/>
              </a:ext>
            </a:extLst>
          </p:cNvPr>
          <p:cNvSpPr txBox="1">
            <a:spLocks noChangeArrowheads="1"/>
          </p:cNvSpPr>
          <p:nvPr/>
        </p:nvSpPr>
        <p:spPr bwMode="auto">
          <a:xfrm>
            <a:off x="6869113" y="9495006"/>
            <a:ext cx="9020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CA" sz="1400" b="1" dirty="0">
                <a:latin typeface="Arial"/>
                <a:ea typeface="MS PGothic"/>
                <a:cs typeface="Arial"/>
              </a:rPr>
              <a:t>S</a:t>
            </a:r>
            <a:r>
              <a:rPr lang="en-CA" sz="1400" b="1" dirty="0">
                <a:solidFill>
                  <a:srgbClr val="000000"/>
                </a:solidFill>
                <a:latin typeface="Arial"/>
                <a:ea typeface="MS PGothic"/>
                <a:cs typeface="Arial"/>
              </a:rPr>
              <a:t>ources</a:t>
            </a:r>
            <a:r>
              <a:rPr lang="en-US" sz="1400" b="1" i="1" dirty="0">
                <a:latin typeface="Arial"/>
                <a:ea typeface="MS PGothic"/>
                <a:cs typeface="Arial"/>
              </a:rPr>
              <a:t>: </a:t>
            </a:r>
            <a:r>
              <a:rPr lang="en-US" sz="1400" i="1" dirty="0">
                <a:latin typeface="Arial"/>
                <a:ea typeface="MS PGothic"/>
                <a:cs typeface="Arial"/>
              </a:rPr>
              <a:t>PS Pacific RO, ISC </a:t>
            </a:r>
            <a:endParaRPr lang="en-US" sz="1400" dirty="0">
              <a:latin typeface="Arial"/>
              <a:ea typeface="MS PGothic"/>
              <a:cs typeface="Arial"/>
            </a:endParaRPr>
          </a:p>
          <a:p>
            <a:r>
              <a:rPr lang="en-US" sz="1400" b="1" dirty="0">
                <a:latin typeface="Arial"/>
                <a:ea typeface="MS PGothic"/>
                <a:cs typeface="Arial"/>
              </a:rPr>
              <a:t>Current as of: </a:t>
            </a:r>
            <a:r>
              <a:rPr lang="en-US" sz="1400" dirty="0">
                <a:latin typeface="Arial"/>
                <a:ea typeface="MS PGothic"/>
                <a:cs typeface="Arial"/>
              </a:rPr>
              <a:t>01 May 2024 09:00 EDT          </a:t>
            </a:r>
            <a:r>
              <a:rPr lang="fr-FR" sz="1400" b="1" dirty="0">
                <a:latin typeface="Arial"/>
                <a:ea typeface="MS PGothic"/>
                <a:cs typeface="Arial"/>
              </a:rPr>
              <a:t>GOC </a:t>
            </a:r>
            <a:r>
              <a:rPr lang="fr-FR" sz="1400" b="1" err="1">
                <a:latin typeface="Arial"/>
                <a:ea typeface="MS PGothic"/>
                <a:cs typeface="Arial"/>
              </a:rPr>
              <a:t>Webmap</a:t>
            </a:r>
            <a:r>
              <a:rPr lang="fr-FR" sz="1400" b="1" dirty="0">
                <a:latin typeface="Arial"/>
                <a:ea typeface="MS PGothic"/>
                <a:cs typeface="Arial"/>
              </a:rPr>
              <a:t> Hub:</a:t>
            </a:r>
            <a:r>
              <a:rPr lang="fr-FR" sz="1400" dirty="0">
                <a:latin typeface="Arial"/>
                <a:ea typeface="MS PGothic"/>
                <a:cs typeface="Arial"/>
              </a:rPr>
              <a:t> </a:t>
            </a:r>
            <a:r>
              <a:rPr lang="fr-FR" sz="1400" dirty="0">
                <a:latin typeface="Arial"/>
                <a:ea typeface="MS PGothic"/>
                <a:cs typeface="Arial"/>
                <a:hlinkClick r:id="rId7"/>
              </a:rPr>
              <a:t>https://goc-cog-pscanada.hub.arcgis.com/</a:t>
            </a:r>
            <a:endParaRPr lang="en-US"/>
          </a:p>
        </p:txBody>
      </p:sp>
      <p:sp>
        <p:nvSpPr>
          <p:cNvPr id="16" name="Slide Number Placeholder 3">
            <a:extLst>
              <a:ext uri="{FF2B5EF4-FFF2-40B4-BE49-F238E27FC236}">
                <a16:creationId xmlns:a16="http://schemas.microsoft.com/office/drawing/2014/main" id="{AC657EE6-9700-48A8-24E1-BA9E62D0D459}"/>
              </a:ext>
            </a:extLst>
          </p:cNvPr>
          <p:cNvSpPr>
            <a:spLocks noGrp="1"/>
          </p:cNvSpPr>
          <p:nvPr>
            <p:ph type="sldNum" sz="quarter" idx="12"/>
          </p:nvPr>
        </p:nvSpPr>
        <p:spPr>
          <a:xfrm>
            <a:off x="16296503" y="296531"/>
            <a:ext cx="1200902" cy="505577"/>
          </a:xfrm>
        </p:spPr>
        <p:txBody>
          <a:bodyPr/>
          <a:lstStyle/>
          <a:p>
            <a:r>
              <a:rPr lang="en-CA" altLang="en-US" sz="1400" b="1" dirty="0">
                <a:solidFill>
                  <a:schemeClr val="tx1"/>
                </a:solidFill>
                <a:latin typeface="Arial"/>
                <a:cs typeface="Calibri"/>
              </a:rPr>
              <a:t>Page 2/10</a:t>
            </a:r>
          </a:p>
        </p:txBody>
      </p:sp>
    </p:spTree>
    <p:extLst>
      <p:ext uri="{BB962C8B-B14F-4D97-AF65-F5344CB8AC3E}">
        <p14:creationId xmlns:p14="http://schemas.microsoft.com/office/powerpoint/2010/main" val="319025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a:extLst>
              <a:ext uri="{FF2B5EF4-FFF2-40B4-BE49-F238E27FC236}">
                <a16:creationId xmlns:a16="http://schemas.microsoft.com/office/drawing/2014/main" id="{DC7D5D41-97CF-54C1-F242-8277B9EB9C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29013" y="9417050"/>
            <a:ext cx="154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a:extLst>
              <a:ext uri="{FF2B5EF4-FFF2-40B4-BE49-F238E27FC236}">
                <a16:creationId xmlns:a16="http://schemas.microsoft.com/office/drawing/2014/main" id="{AFE3FA6B-3740-557C-D263-073C2BFAD1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1788" y="263525"/>
            <a:ext cx="24384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3">
            <a:extLst>
              <a:ext uri="{FF2B5EF4-FFF2-40B4-BE49-F238E27FC236}">
                <a16:creationId xmlns:a16="http://schemas.microsoft.com/office/drawing/2014/main" id="{4839BA7A-E860-3FD3-26DC-B5FB9C3BF471}"/>
              </a:ext>
            </a:extLst>
          </p:cNvPr>
          <p:cNvSpPr txBox="1">
            <a:spLocks noChangeArrowheads="1"/>
          </p:cNvSpPr>
          <p:nvPr/>
        </p:nvSpPr>
        <p:spPr bwMode="auto">
          <a:xfrm>
            <a:off x="210200" y="1254537"/>
            <a:ext cx="2692579" cy="1077218"/>
          </a:xfrm>
          <a:prstGeom prst="rect">
            <a:avLst/>
          </a:prstGeom>
          <a:noFill/>
          <a:ln>
            <a:noFill/>
          </a:ln>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CA" altLang="en-US" sz="2800" b="1" dirty="0">
                <a:solidFill>
                  <a:schemeClr val="accent1">
                    <a:lumMod val="75000"/>
                  </a:schemeClr>
                </a:solidFill>
                <a:latin typeface="Arial"/>
                <a:ea typeface="MS PGothic"/>
                <a:cs typeface="Arial"/>
              </a:rPr>
              <a:t>Level 1 </a:t>
            </a:r>
            <a:endParaRPr lang="en-US" dirty="0">
              <a:solidFill>
                <a:schemeClr val="accent1">
                  <a:lumMod val="75000"/>
                </a:schemeClr>
              </a:solidFill>
              <a:ea typeface="MS PGothic"/>
              <a:cs typeface="Calibri" panose="020F0502020204030204" pitchFamily="34" charset="0"/>
            </a:endParaRPr>
          </a:p>
          <a:p>
            <a:pPr>
              <a:defRPr/>
            </a:pPr>
            <a:r>
              <a:rPr lang="en-CA" altLang="en-US" b="1" dirty="0">
                <a:latin typeface="Arial"/>
                <a:ea typeface="MS PGothic"/>
                <a:cs typeface="Arial"/>
              </a:rPr>
              <a:t>PEOC Activation</a:t>
            </a:r>
            <a:r>
              <a:rPr lang="en-CA" altLang="en-US" b="1" dirty="0">
                <a:solidFill>
                  <a:srgbClr val="000000"/>
                </a:solidFill>
                <a:latin typeface="Arial"/>
                <a:ea typeface="MS PGothic"/>
                <a:cs typeface="Arial"/>
              </a:rPr>
              <a:t> </a:t>
            </a:r>
            <a:endParaRPr lang="en-US">
              <a:solidFill>
                <a:schemeClr val="bg1">
                  <a:lumMod val="50000"/>
                </a:schemeClr>
              </a:solidFill>
              <a:ea typeface="MS PGothic"/>
              <a:cs typeface="Calibri" panose="020F0502020204030204" pitchFamily="34" charset="0"/>
            </a:endParaRPr>
          </a:p>
          <a:p>
            <a:pPr>
              <a:defRPr/>
            </a:pPr>
            <a:r>
              <a:rPr lang="en-CA" altLang="en-US" b="1" dirty="0">
                <a:solidFill>
                  <a:schemeClr val="bg1">
                    <a:lumMod val="50000"/>
                  </a:schemeClr>
                </a:solidFill>
                <a:latin typeface="Arial"/>
                <a:ea typeface="MS PGothic"/>
                <a:cs typeface="Arial"/>
              </a:rPr>
              <a:t>(Enhanced Monitoring)</a:t>
            </a:r>
            <a:endParaRPr lang="en-US" dirty="0">
              <a:solidFill>
                <a:schemeClr val="bg1">
                  <a:lumMod val="50000"/>
                </a:schemeClr>
              </a:solidFill>
              <a:cs typeface="Calibri"/>
            </a:endParaRPr>
          </a:p>
        </p:txBody>
      </p:sp>
      <p:sp>
        <p:nvSpPr>
          <p:cNvPr id="5" name="TextBox 4">
            <a:extLst>
              <a:ext uri="{FF2B5EF4-FFF2-40B4-BE49-F238E27FC236}">
                <a16:creationId xmlns:a16="http://schemas.microsoft.com/office/drawing/2014/main" id="{DA212288-1448-1323-555B-54DACECFC2DD}"/>
              </a:ext>
            </a:extLst>
          </p:cNvPr>
          <p:cNvSpPr txBox="1"/>
          <p:nvPr/>
        </p:nvSpPr>
        <p:spPr>
          <a:xfrm>
            <a:off x="125209" y="4056920"/>
            <a:ext cx="9501007" cy="4001095"/>
          </a:xfrm>
          <a:prstGeom prst="rect">
            <a:avLst/>
          </a:prstGeom>
          <a:solidFill>
            <a:schemeClr val="bg1">
              <a:lumMod val="95000"/>
            </a:schemeClr>
          </a:solidFill>
          <a:ln w="19050">
            <a:solidFill>
              <a:srgbClr val="595959"/>
            </a:solidFill>
          </a:ln>
        </p:spPr>
        <p:txBody>
          <a:bodyPr wrap="square" lIns="91440" tIns="45720" rIns="91440" bIns="45720" anchor="t">
            <a:spAutoFit/>
          </a:bodyPr>
          <a:lstStyle/>
          <a:p>
            <a:pPr>
              <a:defRPr/>
            </a:pPr>
            <a:r>
              <a:rPr lang="en-US" altLang="en-US" sz="1600" b="1" dirty="0">
                <a:solidFill>
                  <a:schemeClr val="accent1">
                    <a:lumMod val="75000"/>
                  </a:schemeClr>
                </a:solidFill>
                <a:latin typeface="Arial"/>
                <a:cs typeface="Arial"/>
              </a:rPr>
              <a:t>Provincial Overview</a:t>
            </a:r>
            <a:endParaRPr lang="en-US" sz="1600" dirty="0">
              <a:solidFill>
                <a:schemeClr val="accent1">
                  <a:lumMod val="75000"/>
                </a:schemeClr>
              </a:solidFill>
              <a:latin typeface="Arial"/>
              <a:cs typeface="Arial"/>
            </a:endParaRPr>
          </a:p>
          <a:p>
            <a:pPr marL="171450" indent="-171450">
              <a:buFont typeface="Arial" panose="020B0604020202020204" pitchFamily="34" charset="0"/>
              <a:buChar char="•"/>
              <a:defRPr/>
            </a:pPr>
            <a:r>
              <a:rPr lang="en-US" sz="1400" dirty="0">
                <a:latin typeface="Arial"/>
                <a:cs typeface="Calibri"/>
              </a:rPr>
              <a:t>As of </a:t>
            </a:r>
            <a:r>
              <a:rPr lang="en-US" sz="1400" b="1" dirty="0">
                <a:highlight>
                  <a:srgbClr val="FFFF00"/>
                </a:highlight>
                <a:latin typeface="Arial"/>
                <a:cs typeface="Calibri"/>
              </a:rPr>
              <a:t>01 May</a:t>
            </a:r>
            <a:r>
              <a:rPr lang="en-US" sz="1400" dirty="0">
                <a:latin typeface="Arial"/>
                <a:cs typeface="Calibri"/>
              </a:rPr>
              <a:t>, the Provincial Flood Watch for Ontario remains in effect. </a:t>
            </a:r>
            <a:r>
              <a:rPr lang="en-CA" sz="1400" dirty="0">
                <a:latin typeface="Arial"/>
                <a:cs typeface="Arial"/>
              </a:rPr>
              <a:t>As of</a:t>
            </a:r>
            <a:r>
              <a:rPr lang="en-CA" sz="1400" dirty="0">
                <a:highlight>
                  <a:srgbClr val="FFFF00"/>
                </a:highlight>
                <a:latin typeface="Arial"/>
                <a:cs typeface="Arial"/>
              </a:rPr>
              <a:t> </a:t>
            </a:r>
            <a:r>
              <a:rPr lang="en-CA" sz="1400" b="1" dirty="0">
                <a:highlight>
                  <a:srgbClr val="FFFF00"/>
                </a:highlight>
                <a:latin typeface="Arial"/>
                <a:cs typeface="Arial"/>
              </a:rPr>
              <a:t>01 May, 10 (-4)</a:t>
            </a:r>
            <a:r>
              <a:rPr lang="en-CA" sz="1400" dirty="0">
                <a:latin typeface="Arial"/>
                <a:cs typeface="Arial"/>
              </a:rPr>
              <a:t> Flood Watch messages</a:t>
            </a:r>
            <a:r>
              <a:rPr lang="en-CA" sz="1400" b="1" dirty="0">
                <a:latin typeface="Arial"/>
                <a:cs typeface="Arial"/>
              </a:rPr>
              <a:t> </a:t>
            </a:r>
            <a:r>
              <a:rPr lang="en-CA" sz="1400" b="1" dirty="0">
                <a:highlight>
                  <a:srgbClr val="FFFF00"/>
                </a:highlight>
                <a:latin typeface="Arial"/>
                <a:cs typeface="Arial"/>
              </a:rPr>
              <a:t>have been issued across central ON</a:t>
            </a:r>
            <a:r>
              <a:rPr lang="en-CA" sz="1400" dirty="0">
                <a:latin typeface="Arial"/>
                <a:cs typeface="Arial"/>
              </a:rPr>
              <a:t> and 4 Flood Warnings remain issued across the</a:t>
            </a:r>
            <a:r>
              <a:rPr lang="en-CA" sz="1400" dirty="0">
                <a:solidFill>
                  <a:srgbClr val="000000"/>
                </a:solidFill>
                <a:latin typeface="Arial"/>
                <a:cs typeface="Arial"/>
              </a:rPr>
              <a:t> province. No major impacts or further federal involvement are expected.</a:t>
            </a:r>
            <a:endParaRPr lang="en-CA" sz="1400">
              <a:solidFill>
                <a:srgbClr val="FF0000"/>
              </a:solidFill>
              <a:latin typeface="Arial"/>
              <a:cs typeface="Arial"/>
            </a:endParaRPr>
          </a:p>
          <a:p>
            <a:pPr marL="171450" indent="-171450">
              <a:buFont typeface="Arial" panose="020B0604020202020204" pitchFamily="34" charset="0"/>
              <a:buChar char="•"/>
              <a:defRPr/>
            </a:pPr>
            <a:r>
              <a:rPr lang="en-US" sz="1400" dirty="0">
                <a:latin typeface="Arial"/>
                <a:cs typeface="Arial"/>
              </a:rPr>
              <a:t>As of 29 Apr, potential ice jam flooding is at low-moderate risk of flooding for the FN communities of Fort Albany and </a:t>
            </a:r>
            <a:r>
              <a:rPr lang="en-US" sz="1400" err="1">
                <a:latin typeface="Arial"/>
                <a:cs typeface="Arial"/>
              </a:rPr>
              <a:t>Kashechewan</a:t>
            </a:r>
            <a:r>
              <a:rPr lang="en-US" sz="1400" dirty="0">
                <a:latin typeface="Arial"/>
                <a:cs typeface="Arial"/>
              </a:rPr>
              <a:t>. </a:t>
            </a:r>
          </a:p>
          <a:p>
            <a:pPr>
              <a:defRPr/>
            </a:pPr>
            <a:endParaRPr lang="en-US" sz="1400" dirty="0">
              <a:solidFill>
                <a:srgbClr val="000000"/>
              </a:solidFill>
              <a:latin typeface="Arial"/>
              <a:cs typeface="Arial"/>
            </a:endParaRPr>
          </a:p>
          <a:p>
            <a:pPr>
              <a:buClr>
                <a:srgbClr val="5B9BD5"/>
              </a:buClr>
              <a:defRPr/>
            </a:pPr>
            <a:r>
              <a:rPr lang="en-US" sz="1600" b="1" dirty="0">
                <a:solidFill>
                  <a:schemeClr val="accent1">
                    <a:lumMod val="75000"/>
                  </a:schemeClr>
                </a:solidFill>
                <a:latin typeface="Arial"/>
                <a:ea typeface="MS PGothic"/>
                <a:cs typeface="Arial"/>
              </a:rPr>
              <a:t>Impacts</a:t>
            </a:r>
          </a:p>
          <a:p>
            <a:pPr marL="171450" indent="-171450">
              <a:buFont typeface="Arial" panose="020B0604020202020204" pitchFamily="34" charset="0"/>
              <a:buChar char="•"/>
              <a:defRPr/>
            </a:pPr>
            <a:r>
              <a:rPr lang="en-US" sz="1400" b="1" dirty="0">
                <a:latin typeface="Arial"/>
                <a:cs typeface="Arial"/>
              </a:rPr>
              <a:t>As of 01 May, MEOC report Forecast rainfall over the next 5 days is expected to cause flooding east of Lake Superior and further exacerbate those areas already experiencing flood conditions, particularly those communities in the Northeast.</a:t>
            </a:r>
          </a:p>
          <a:p>
            <a:pPr marL="171450" indent="-171450">
              <a:buFont typeface="Arial" panose="020B0604020202020204" pitchFamily="34" charset="0"/>
              <a:buChar char="•"/>
              <a:defRPr/>
            </a:pPr>
            <a:r>
              <a:rPr lang="en-US" sz="1400" dirty="0">
                <a:latin typeface="Arial"/>
                <a:cs typeface="Arial"/>
              </a:rPr>
              <a:t>As of 29 Apr, </a:t>
            </a:r>
            <a:r>
              <a:rPr lang="en-US" sz="1400" dirty="0" err="1">
                <a:latin typeface="Arial"/>
                <a:cs typeface="Arial"/>
              </a:rPr>
              <a:t>apx</a:t>
            </a:r>
            <a:r>
              <a:rPr lang="en-US" sz="1400" dirty="0">
                <a:latin typeface="Arial"/>
                <a:cs typeface="Arial"/>
              </a:rPr>
              <a:t>. 626 community members remain evacuated form </a:t>
            </a:r>
            <a:r>
              <a:rPr lang="en-US" sz="1400" dirty="0" err="1">
                <a:latin typeface="Arial"/>
                <a:cs typeface="Arial"/>
              </a:rPr>
              <a:t>Kashechewan</a:t>
            </a:r>
            <a:r>
              <a:rPr lang="en-US" sz="1400" dirty="0">
                <a:latin typeface="Arial"/>
                <a:cs typeface="Arial"/>
              </a:rPr>
              <a:t> First Nation; while </a:t>
            </a:r>
            <a:r>
              <a:rPr lang="en-US" sz="1400" dirty="0" err="1">
                <a:latin typeface="Arial"/>
                <a:cs typeface="Arial"/>
              </a:rPr>
              <a:t>apx</a:t>
            </a:r>
            <a:r>
              <a:rPr lang="en-US" sz="1400" dirty="0">
                <a:latin typeface="Arial"/>
                <a:cs typeface="Arial"/>
              </a:rPr>
              <a:t>. 470 community members were relocated within the community through the "On-the-Land Initiative“.</a:t>
            </a:r>
            <a:endParaRPr lang="en-US" sz="1400" strike="sngStrike">
              <a:solidFill>
                <a:srgbClr val="FF0000"/>
              </a:solidFill>
              <a:latin typeface="Arial"/>
              <a:cs typeface="Arial"/>
            </a:endParaRPr>
          </a:p>
          <a:p>
            <a:pPr marL="171450" indent="-171450">
              <a:buFont typeface="Arial" panose="020B0604020202020204" pitchFamily="34" charset="0"/>
              <a:buChar char="•"/>
              <a:defRPr/>
            </a:pPr>
            <a:r>
              <a:rPr lang="en-US" sz="1400" dirty="0" err="1">
                <a:latin typeface="Arial"/>
                <a:cs typeface="Arial"/>
              </a:rPr>
              <a:t>Kashechewan</a:t>
            </a:r>
            <a:r>
              <a:rPr lang="en-US" sz="1400" dirty="0">
                <a:latin typeface="Arial"/>
                <a:cs typeface="Arial"/>
              </a:rPr>
              <a:t> </a:t>
            </a:r>
            <a:r>
              <a:rPr lang="en-US" sz="1400" dirty="0">
                <a:solidFill>
                  <a:srgbClr val="000000"/>
                </a:solidFill>
                <a:latin typeface="Arial"/>
                <a:cs typeface="Arial"/>
              </a:rPr>
              <a:t>is</a:t>
            </a:r>
            <a:r>
              <a:rPr lang="en-US" sz="1400" dirty="0">
                <a:latin typeface="Arial"/>
                <a:cs typeface="Arial"/>
              </a:rPr>
              <a:t> aiming to commence repatriation of precautionary evacuees on 01 May, with two repatriation flights (</a:t>
            </a:r>
            <a:r>
              <a:rPr lang="en-US" sz="1400" dirty="0" err="1">
                <a:latin typeface="Arial"/>
                <a:cs typeface="Arial"/>
              </a:rPr>
              <a:t>apx</a:t>
            </a:r>
            <a:r>
              <a:rPr lang="en-US" sz="1400" dirty="0">
                <a:latin typeface="Arial"/>
                <a:cs typeface="Arial"/>
              </a:rPr>
              <a:t>. 100 pax) from host site Barrie.</a:t>
            </a:r>
          </a:p>
          <a:p>
            <a:pPr marL="171450" indent="-171450">
              <a:buFont typeface="Arial" panose="020B0604020202020204" pitchFamily="34" charset="0"/>
              <a:buChar char="•"/>
              <a:defRPr/>
            </a:pPr>
            <a:r>
              <a:rPr lang="en-US" sz="1400" dirty="0">
                <a:latin typeface="Arial"/>
                <a:cs typeface="Arial"/>
              </a:rPr>
              <a:t>As of 29 Apr, Fort Albany FN has determined that the risk of spring flooding has passed, with river levels being reported as low. All local alerts to be lifted on 30 Apr. </a:t>
            </a:r>
            <a:endParaRPr lang="en-US" sz="1200" strike="sngStrike" dirty="0">
              <a:solidFill>
                <a:srgbClr val="FF0000"/>
              </a:solidFill>
              <a:latin typeface="Arial"/>
              <a:cs typeface="Arial"/>
            </a:endParaRPr>
          </a:p>
          <a:p>
            <a:pPr marL="171450" indent="-171450">
              <a:buClr>
                <a:srgbClr val="5B9BD5"/>
              </a:buClr>
              <a:buFont typeface="Arial" panose="020B0604020202020204" pitchFamily="34" charset="0"/>
              <a:buChar char="•"/>
              <a:defRPr/>
            </a:pPr>
            <a:endParaRPr lang="en-US" sz="1200" dirty="0">
              <a:solidFill>
                <a:srgbClr val="000000"/>
              </a:solidFill>
              <a:highlight>
                <a:srgbClr val="00FFFF"/>
              </a:highlight>
              <a:latin typeface="Arial"/>
              <a:cs typeface="Arial"/>
            </a:endParaRPr>
          </a:p>
        </p:txBody>
      </p:sp>
      <p:sp>
        <p:nvSpPr>
          <p:cNvPr id="3" name="Rectangle 2">
            <a:extLst>
              <a:ext uri="{FF2B5EF4-FFF2-40B4-BE49-F238E27FC236}">
                <a16:creationId xmlns:a16="http://schemas.microsoft.com/office/drawing/2014/main" id="{94B859D7-9980-9550-9AF1-662492AAEF16}"/>
              </a:ext>
            </a:extLst>
          </p:cNvPr>
          <p:cNvSpPr/>
          <p:nvPr/>
        </p:nvSpPr>
        <p:spPr>
          <a:xfrm>
            <a:off x="73664" y="9526586"/>
            <a:ext cx="17911123" cy="52387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199" name="Picture 2" descr="Recognizing Canada's international assistance – Files for download">
            <a:extLst>
              <a:ext uri="{FF2B5EF4-FFF2-40B4-BE49-F238E27FC236}">
                <a16:creationId xmlns:a16="http://schemas.microsoft.com/office/drawing/2014/main" id="{A53C9D9B-DC6E-A37D-8BEF-F44DECE26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0413" y="9526588"/>
            <a:ext cx="171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1A8DE246-6F13-7D8E-DDD5-68FC64E28364}"/>
              </a:ext>
            </a:extLst>
          </p:cNvPr>
          <p:cNvSpPr/>
          <p:nvPr/>
        </p:nvSpPr>
        <p:spPr>
          <a:xfrm>
            <a:off x="9592027" y="1153642"/>
            <a:ext cx="8146815" cy="8115771"/>
          </a:xfrm>
          <a:prstGeom prst="rect">
            <a:avLst/>
          </a:prstGeom>
          <a:solidFill>
            <a:schemeClr val="bg1"/>
          </a:solidFill>
          <a:ln w="762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sz="2000" b="1" i="1" dirty="0">
                <a:solidFill>
                  <a:schemeClr val="bg1">
                    <a:lumMod val="50000"/>
                  </a:schemeClr>
                </a:solidFill>
                <a:latin typeface="Arial" panose="020B0604020202020204" pitchFamily="34" charset="0"/>
                <a:cs typeface="Arial" panose="020B0604020202020204" pitchFamily="34" charset="0"/>
              </a:rPr>
              <a:t>9” X 9” SPACE TO REMAIN RESERVED FOR GEOMATICS MAPPING AT ALL TIMES. THIS SPACE WILL INCLUDE A NATIONAL MAP, EVENT ITEMS AND AN ASSOCIATED LEDGEND.</a:t>
            </a:r>
            <a:br>
              <a:rPr lang="en-US" sz="2000" b="1" i="1" dirty="0">
                <a:solidFill>
                  <a:schemeClr val="bg1">
                    <a:lumMod val="50000"/>
                  </a:schemeClr>
                </a:solidFill>
                <a:latin typeface="Arial" panose="020B0604020202020204" pitchFamily="34" charset="0"/>
                <a:cs typeface="Arial" panose="020B0604020202020204" pitchFamily="34" charset="0"/>
              </a:rPr>
            </a:br>
            <a:br>
              <a:rPr lang="en-US" sz="2000" b="1" i="1" dirty="0">
                <a:solidFill>
                  <a:schemeClr val="bg1">
                    <a:lumMod val="50000"/>
                  </a:schemeClr>
                </a:solidFill>
                <a:latin typeface="Arial" panose="020B0604020202020204" pitchFamily="34" charset="0"/>
                <a:cs typeface="Arial" panose="020B0604020202020204" pitchFamily="34" charset="0"/>
              </a:rPr>
            </a:br>
            <a:r>
              <a:rPr lang="en-US" sz="2000" b="1" i="1" dirty="0">
                <a:solidFill>
                  <a:schemeClr val="bg1">
                    <a:lumMod val="50000"/>
                  </a:schemeClr>
                </a:solidFill>
                <a:latin typeface="Arial" panose="020B0604020202020204" pitchFamily="34" charset="0"/>
                <a:cs typeface="Arial" panose="020B0604020202020204" pitchFamily="34" charset="0"/>
              </a:rPr>
              <a:t>GEOMATICS PRODUCT PROVIDED MUST INCLUDE TITLE/LEDGEND WITH MAP WITHIN THIS SPACE. </a:t>
            </a:r>
          </a:p>
        </p:txBody>
      </p:sp>
      <p:sp>
        <p:nvSpPr>
          <p:cNvPr id="19" name="TextBox 6">
            <a:extLst>
              <a:ext uri="{FF2B5EF4-FFF2-40B4-BE49-F238E27FC236}">
                <a16:creationId xmlns:a16="http://schemas.microsoft.com/office/drawing/2014/main" id="{CD523F4A-113A-0EDC-5C70-6D42F75D5A98}"/>
              </a:ext>
            </a:extLst>
          </p:cNvPr>
          <p:cNvSpPr txBox="1">
            <a:spLocks noChangeArrowheads="1"/>
          </p:cNvSpPr>
          <p:nvPr/>
        </p:nvSpPr>
        <p:spPr bwMode="auto">
          <a:xfrm>
            <a:off x="2830513" y="263525"/>
            <a:ext cx="12225337" cy="523875"/>
          </a:xfrm>
          <a:prstGeom prst="rect">
            <a:avLst/>
          </a:prstGeom>
          <a:solidFill>
            <a:schemeClr val="bg1">
              <a:alpha val="76862"/>
            </a:schemeClr>
          </a:solidFill>
          <a:ln>
            <a:noFill/>
          </a:ln>
        </p:spPr>
        <p:txBody>
          <a:bodyPr lIns="91440" tIns="45720" rIns="91440" bIns="45720" anchor="t">
            <a:spAutoFit/>
          </a:bodyPr>
          <a:lstStyle>
            <a:lvl1pPr defTabSz="1339850">
              <a:lnSpc>
                <a:spcPct val="90000"/>
              </a:lnSpc>
              <a:spcBef>
                <a:spcPts val="1463"/>
              </a:spcBef>
              <a:buFont typeface="Arial" panose="020B0604020202020204" pitchFamily="34" charset="0"/>
              <a:buChar char="•"/>
              <a:defRPr sz="4100">
                <a:solidFill>
                  <a:schemeClr val="tx1"/>
                </a:solidFill>
                <a:latin typeface="Calibri" panose="020F0502020204030204" pitchFamily="34" charset="0"/>
              </a:defRPr>
            </a:lvl1pPr>
            <a:lvl2pPr marL="742950" indent="-285750" defTabSz="1339850">
              <a:lnSpc>
                <a:spcPct val="90000"/>
              </a:lnSpc>
              <a:spcBef>
                <a:spcPts val="738"/>
              </a:spcBef>
              <a:buFont typeface="Arial" panose="020B0604020202020204" pitchFamily="34" charset="0"/>
              <a:buChar char="•"/>
              <a:defRPr sz="3500">
                <a:solidFill>
                  <a:schemeClr val="tx1"/>
                </a:solidFill>
                <a:latin typeface="Calibri" panose="020F0502020204030204" pitchFamily="34" charset="0"/>
              </a:defRPr>
            </a:lvl2pPr>
            <a:lvl3pPr marL="1143000" indent="-228600" defTabSz="1339850">
              <a:lnSpc>
                <a:spcPct val="90000"/>
              </a:lnSpc>
              <a:spcBef>
                <a:spcPts val="738"/>
              </a:spcBef>
              <a:buFont typeface="Arial" panose="020B0604020202020204" pitchFamily="34" charset="0"/>
              <a:buChar char="•"/>
              <a:defRPr sz="2900">
                <a:solidFill>
                  <a:schemeClr val="tx1"/>
                </a:solidFill>
                <a:latin typeface="Calibri" panose="020F0502020204030204" pitchFamily="34" charset="0"/>
              </a:defRPr>
            </a:lvl3pPr>
            <a:lvl4pPr marL="16002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lnSpc>
                <a:spcPct val="100000"/>
              </a:lnSpc>
              <a:spcBef>
                <a:spcPct val="0"/>
              </a:spcBef>
              <a:buNone/>
              <a:defRPr/>
            </a:pPr>
            <a:r>
              <a:rPr lang="en-CA" altLang="en-US" sz="2800" b="1" dirty="0">
                <a:solidFill>
                  <a:schemeClr val="accent1">
                    <a:lumMod val="75000"/>
                  </a:schemeClr>
                </a:solidFill>
                <a:latin typeface="Arial"/>
                <a:cs typeface="Arial"/>
              </a:rPr>
              <a:t>Provincial Impacts ON – 30 Apr 2024 – National Flooding (00205-24)</a:t>
            </a:r>
            <a:endParaRPr lang="en-CA" altLang="en-US" sz="2800" dirty="0">
              <a:solidFill>
                <a:schemeClr val="accent1">
                  <a:lumMod val="75000"/>
                </a:schemeClr>
              </a:solidFill>
              <a:latin typeface="Arial"/>
              <a:cs typeface="Arial"/>
            </a:endParaRPr>
          </a:p>
        </p:txBody>
      </p:sp>
      <p:pic>
        <p:nvPicPr>
          <p:cNvPr id="6" name="Picture 5">
            <a:extLst>
              <a:ext uri="{FF2B5EF4-FFF2-40B4-BE49-F238E27FC236}">
                <a16:creationId xmlns:a16="http://schemas.microsoft.com/office/drawing/2014/main" id="{DAD5B87A-1D18-F287-DC7D-51A7DA2E21E0}"/>
              </a:ext>
            </a:extLst>
          </p:cNvPr>
          <p:cNvPicPr>
            <a:picLocks noChangeAspect="1"/>
          </p:cNvPicPr>
          <p:nvPr/>
        </p:nvPicPr>
        <p:blipFill rotWithShape="1">
          <a:blip r:embed="rId6"/>
          <a:srcRect l="101" r="101"/>
          <a:stretch/>
        </p:blipFill>
        <p:spPr>
          <a:xfrm>
            <a:off x="9524467" y="1058020"/>
            <a:ext cx="8288760" cy="8305921"/>
          </a:xfrm>
          <a:prstGeom prst="rect">
            <a:avLst/>
          </a:prstGeom>
        </p:spPr>
      </p:pic>
      <p:pic>
        <p:nvPicPr>
          <p:cNvPr id="9" name="Picture 8" descr="A graph with a line and a blue line&#10;&#10;Description automatically generated">
            <a:extLst>
              <a:ext uri="{FF2B5EF4-FFF2-40B4-BE49-F238E27FC236}">
                <a16:creationId xmlns:a16="http://schemas.microsoft.com/office/drawing/2014/main" id="{9B4ABEDB-F92E-178E-7AAE-7BAB9AEEA07A}"/>
              </a:ext>
            </a:extLst>
          </p:cNvPr>
          <p:cNvPicPr>
            <a:picLocks noChangeAspect="1"/>
          </p:cNvPicPr>
          <p:nvPr/>
        </p:nvPicPr>
        <p:blipFill>
          <a:blip r:embed="rId7"/>
          <a:stretch>
            <a:fillRect/>
          </a:stretch>
        </p:blipFill>
        <p:spPr>
          <a:xfrm>
            <a:off x="3126258" y="1259235"/>
            <a:ext cx="6415172" cy="2805865"/>
          </a:xfrm>
          <a:prstGeom prst="rect">
            <a:avLst/>
          </a:prstGeom>
        </p:spPr>
      </p:pic>
      <p:sp>
        <p:nvSpPr>
          <p:cNvPr id="4" name="TextBox 3">
            <a:extLst>
              <a:ext uri="{FF2B5EF4-FFF2-40B4-BE49-F238E27FC236}">
                <a16:creationId xmlns:a16="http://schemas.microsoft.com/office/drawing/2014/main" id="{D72C015C-C801-1CA1-F4F4-5E9A672B4EDB}"/>
              </a:ext>
            </a:extLst>
          </p:cNvPr>
          <p:cNvSpPr txBox="1"/>
          <p:nvPr/>
        </p:nvSpPr>
        <p:spPr>
          <a:xfrm>
            <a:off x="16677880" y="195896"/>
            <a:ext cx="2743200" cy="307777"/>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Arial"/>
              </a:rPr>
              <a:t>DL-1</a:t>
            </a:r>
          </a:p>
        </p:txBody>
      </p:sp>
      <p:sp>
        <p:nvSpPr>
          <p:cNvPr id="7" name="TextBox 19">
            <a:extLst>
              <a:ext uri="{FF2B5EF4-FFF2-40B4-BE49-F238E27FC236}">
                <a16:creationId xmlns:a16="http://schemas.microsoft.com/office/drawing/2014/main" id="{83761001-FCCE-8A65-A5FE-256BA0757B89}"/>
              </a:ext>
            </a:extLst>
          </p:cNvPr>
          <p:cNvSpPr txBox="1">
            <a:spLocks noChangeArrowheads="1"/>
          </p:cNvSpPr>
          <p:nvPr/>
        </p:nvSpPr>
        <p:spPr bwMode="auto">
          <a:xfrm>
            <a:off x="7516649" y="9495006"/>
            <a:ext cx="9020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CA" sz="1400" b="1" dirty="0">
                <a:latin typeface="Arial"/>
                <a:ea typeface="MS PGothic"/>
                <a:cs typeface="Arial"/>
              </a:rPr>
              <a:t>S</a:t>
            </a:r>
            <a:r>
              <a:rPr lang="en-CA" sz="1400" b="1" dirty="0">
                <a:solidFill>
                  <a:srgbClr val="000000"/>
                </a:solidFill>
                <a:latin typeface="Arial"/>
                <a:ea typeface="MS PGothic"/>
                <a:cs typeface="Arial"/>
              </a:rPr>
              <a:t>ources</a:t>
            </a:r>
            <a:r>
              <a:rPr lang="en-US" sz="1400" b="1" i="1" dirty="0">
                <a:latin typeface="Arial"/>
                <a:ea typeface="MS PGothic"/>
                <a:cs typeface="Arial"/>
              </a:rPr>
              <a:t>: </a:t>
            </a:r>
            <a:r>
              <a:rPr lang="en-US" sz="1400" i="1" dirty="0">
                <a:latin typeface="Arial"/>
                <a:ea typeface="MS PGothic"/>
                <a:cs typeface="Arial"/>
              </a:rPr>
              <a:t>PS ON RO, Open Sources</a:t>
            </a:r>
            <a:endParaRPr lang="en-US" sz="1400" dirty="0">
              <a:latin typeface="Arial"/>
              <a:ea typeface="MS PGothic"/>
              <a:cs typeface="Arial"/>
            </a:endParaRPr>
          </a:p>
          <a:p>
            <a:r>
              <a:rPr lang="en-US" sz="1400" b="1" dirty="0">
                <a:latin typeface="Arial"/>
                <a:ea typeface="MS PGothic"/>
                <a:cs typeface="Arial"/>
              </a:rPr>
              <a:t>Current as of: </a:t>
            </a:r>
            <a:r>
              <a:rPr lang="en-US" sz="1400" dirty="0">
                <a:latin typeface="Arial"/>
                <a:ea typeface="MS PGothic"/>
                <a:cs typeface="Arial"/>
              </a:rPr>
              <a:t>01 May 09:00 EDT          </a:t>
            </a:r>
            <a:r>
              <a:rPr lang="fr-FR" sz="1400" b="1" dirty="0">
                <a:latin typeface="Arial"/>
                <a:ea typeface="MS PGothic"/>
                <a:cs typeface="Arial"/>
              </a:rPr>
              <a:t>GOC </a:t>
            </a:r>
            <a:r>
              <a:rPr lang="fr-FR" sz="1400" b="1" dirty="0" err="1">
                <a:latin typeface="Arial"/>
                <a:ea typeface="MS PGothic"/>
                <a:cs typeface="Arial"/>
              </a:rPr>
              <a:t>Webmap</a:t>
            </a:r>
            <a:r>
              <a:rPr lang="fr-FR" sz="1400" b="1" dirty="0">
                <a:latin typeface="Arial"/>
                <a:ea typeface="MS PGothic"/>
                <a:cs typeface="Arial"/>
              </a:rPr>
              <a:t> Hub:</a:t>
            </a:r>
            <a:r>
              <a:rPr lang="fr-FR" sz="1400" dirty="0">
                <a:latin typeface="Arial"/>
                <a:ea typeface="MS PGothic"/>
                <a:cs typeface="Arial"/>
              </a:rPr>
              <a:t> </a:t>
            </a:r>
            <a:r>
              <a:rPr lang="fr-FR" sz="1400" dirty="0">
                <a:latin typeface="Arial"/>
                <a:ea typeface="MS PGothic"/>
                <a:cs typeface="Arial"/>
                <a:hlinkClick r:id="rId8"/>
              </a:rPr>
              <a:t>https://goc-cog-pscanada.hub.arcgis.com/</a:t>
            </a:r>
            <a:endParaRPr lang="en-US"/>
          </a:p>
        </p:txBody>
      </p:sp>
      <p:sp>
        <p:nvSpPr>
          <p:cNvPr id="10" name="Slide Number Placeholder 3">
            <a:extLst>
              <a:ext uri="{FF2B5EF4-FFF2-40B4-BE49-F238E27FC236}">
                <a16:creationId xmlns:a16="http://schemas.microsoft.com/office/drawing/2014/main" id="{A1D47379-3822-B67E-FFD3-2155F075303A}"/>
              </a:ext>
            </a:extLst>
          </p:cNvPr>
          <p:cNvSpPr>
            <a:spLocks noGrp="1"/>
          </p:cNvSpPr>
          <p:nvPr>
            <p:ph type="sldNum" sz="quarter" idx="12"/>
          </p:nvPr>
        </p:nvSpPr>
        <p:spPr>
          <a:xfrm>
            <a:off x="16296503" y="296531"/>
            <a:ext cx="1200902" cy="505577"/>
          </a:xfrm>
        </p:spPr>
        <p:txBody>
          <a:bodyPr/>
          <a:lstStyle/>
          <a:p>
            <a:r>
              <a:rPr lang="en-CA" altLang="en-US" sz="1400" b="1" dirty="0">
                <a:solidFill>
                  <a:schemeClr val="tx1"/>
                </a:solidFill>
                <a:latin typeface="Arial"/>
                <a:cs typeface="Calibri"/>
              </a:rPr>
              <a:t>Page 3/10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521B03BA-A11C-6631-FA9B-A46083765A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75" y="263525"/>
            <a:ext cx="243681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
            <a:extLst>
              <a:ext uri="{FF2B5EF4-FFF2-40B4-BE49-F238E27FC236}">
                <a16:creationId xmlns:a16="http://schemas.microsoft.com/office/drawing/2014/main" id="{4C232DE2-9DC6-99B3-5128-9C46E5394738}"/>
              </a:ext>
            </a:extLst>
          </p:cNvPr>
          <p:cNvSpPr txBox="1">
            <a:spLocks noChangeArrowheads="1"/>
          </p:cNvSpPr>
          <p:nvPr/>
        </p:nvSpPr>
        <p:spPr bwMode="auto">
          <a:xfrm>
            <a:off x="312947" y="1178687"/>
            <a:ext cx="7601870" cy="8124742"/>
          </a:xfrm>
          <a:prstGeom prst="rect">
            <a:avLst/>
          </a:prstGeom>
          <a:solidFill>
            <a:schemeClr val="bg1">
              <a:lumMod val="95000"/>
            </a:schemeClr>
          </a:solidFill>
          <a:ln w="19050">
            <a:solidFill>
              <a:srgbClr val="000000"/>
            </a:solidFill>
            <a:miter lim="800000"/>
            <a:headEnd/>
            <a:tailEnd/>
          </a:ln>
        </p:spPr>
        <p:txBody>
          <a:bodyPr lIns="91439" tIns="45720" rIns="91439" bIns="45720"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sz="1400" b="1" dirty="0">
                <a:solidFill>
                  <a:schemeClr val="accent1">
                    <a:lumMod val="75000"/>
                  </a:schemeClr>
                </a:solidFill>
                <a:latin typeface="Arial"/>
                <a:cs typeface="Arial"/>
              </a:rPr>
              <a:t>National Weather Overview in the Context of Floods</a:t>
            </a:r>
          </a:p>
          <a:p>
            <a:pPr>
              <a:lnSpc>
                <a:spcPct val="100000"/>
              </a:lnSpc>
              <a:spcBef>
                <a:spcPts val="0"/>
              </a:spcBef>
              <a:buNone/>
              <a:defRPr/>
            </a:pPr>
            <a:endParaRPr lang="en-US" sz="1300" dirty="0">
              <a:latin typeface="Arial" panose="020B0604020202020204" pitchFamily="34" charset="0"/>
              <a:cs typeface="Arial" panose="020B0604020202020204" pitchFamily="34" charset="0"/>
            </a:endParaRPr>
          </a:p>
          <a:p>
            <a:pPr>
              <a:lnSpc>
                <a:spcPct val="100000"/>
              </a:lnSpc>
              <a:spcBef>
                <a:spcPts val="0"/>
              </a:spcBef>
              <a:buNone/>
              <a:defRPr/>
            </a:pPr>
            <a:r>
              <a:rPr lang="en-US" sz="1300" dirty="0">
                <a:latin typeface="Arial"/>
                <a:cs typeface="Arial"/>
              </a:rPr>
              <a:t>In YT, for Porcupine River, temperatures are forecast to remain below freezing over the next week. Solar radiation will still be able to generate some melt, but runoff will be minimal over the coming week and the ice decay will be slow. </a:t>
            </a:r>
            <a:r>
              <a:rPr lang="en-US" sz="1200" dirty="0">
                <a:solidFill>
                  <a:srgbClr val="000000"/>
                </a:solidFill>
                <a:latin typeface="Arial"/>
                <a:cs typeface="Arial"/>
              </a:rPr>
              <a:t>Current forecasting indicates the Porcupine River near Old Crow may break up in the next 1-2 weeks.</a:t>
            </a:r>
            <a:endParaRPr lang="en-US" dirty="0">
              <a:cs typeface="Calibri"/>
            </a:endParaRPr>
          </a:p>
          <a:p>
            <a:pPr>
              <a:lnSpc>
                <a:spcPct val="100000"/>
              </a:lnSpc>
              <a:spcBef>
                <a:spcPts val="0"/>
              </a:spcBef>
              <a:buNone/>
              <a:defRPr/>
            </a:pPr>
            <a:endParaRPr lang="en-US" sz="1200" b="1" dirty="0">
              <a:solidFill>
                <a:srgbClr val="000000"/>
              </a:solidFill>
              <a:latin typeface="Arial"/>
              <a:cs typeface="Arial"/>
            </a:endParaRPr>
          </a:p>
          <a:p>
            <a:pPr>
              <a:lnSpc>
                <a:spcPct val="100000"/>
              </a:lnSpc>
              <a:spcBef>
                <a:spcPts val="0"/>
              </a:spcBef>
              <a:buNone/>
              <a:defRPr/>
            </a:pPr>
            <a:endParaRPr lang="en-US" altLang="en-US" sz="1200" dirty="0">
              <a:solidFill>
                <a:srgbClr val="000000"/>
              </a:solidFill>
              <a:latin typeface="Arial"/>
              <a:cs typeface="Arial"/>
            </a:endParaRPr>
          </a:p>
          <a:p>
            <a:pPr eaLnBrk="1" hangingPunct="1">
              <a:lnSpc>
                <a:spcPct val="100000"/>
              </a:lnSpc>
              <a:spcBef>
                <a:spcPts val="0"/>
              </a:spcBef>
              <a:buFont typeface="Arial" panose="020B0604020202020204" pitchFamily="34" charset="0"/>
              <a:buNone/>
              <a:defRPr/>
            </a:pPr>
            <a:r>
              <a:rPr lang="en-US" altLang="en-US" sz="1400" b="1" dirty="0">
                <a:solidFill>
                  <a:schemeClr val="accent1">
                    <a:lumMod val="75000"/>
                  </a:schemeClr>
                </a:solidFill>
                <a:latin typeface="Arial" panose="020B0604020202020204" pitchFamily="34" charset="0"/>
                <a:cs typeface="Arial" panose="020B0604020202020204" pitchFamily="34" charset="0"/>
              </a:rPr>
              <a:t>P/Ts at Highest Risk</a:t>
            </a:r>
          </a:p>
          <a:p>
            <a:pPr>
              <a:lnSpc>
                <a:spcPct val="100000"/>
              </a:lnSpc>
              <a:spcBef>
                <a:spcPts val="0"/>
              </a:spcBef>
              <a:buNone/>
              <a:defRPr/>
            </a:pPr>
            <a:endParaRPr lang="en-US" altLang="en-US" sz="1400" b="1" dirty="0">
              <a:solidFill>
                <a:schemeClr val="accent1">
                  <a:lumMod val="75000"/>
                </a:schemeClr>
              </a:solidFill>
              <a:latin typeface="Arial"/>
              <a:cs typeface="Arial"/>
            </a:endParaRPr>
          </a:p>
          <a:p>
            <a:pPr>
              <a:lnSpc>
                <a:spcPct val="100000"/>
              </a:lnSpc>
              <a:spcBef>
                <a:spcPts val="0"/>
              </a:spcBef>
              <a:buClr>
                <a:srgbClr val="C00000"/>
              </a:buClr>
              <a:buNone/>
              <a:defRPr/>
            </a:pPr>
            <a:r>
              <a:rPr lang="en-US" altLang="en-US" sz="1300" dirty="0">
                <a:solidFill>
                  <a:srgbClr val="000000"/>
                </a:solidFill>
                <a:latin typeface="Arial"/>
                <a:cs typeface="Arial"/>
              </a:rPr>
              <a:t> Yukon, Ontario. </a:t>
            </a:r>
            <a:br>
              <a:rPr lang="en-US" altLang="en-US" sz="1200" dirty="0">
                <a:latin typeface="Arial" panose="020B0604020202020204" pitchFamily="34" charset="0"/>
                <a:cs typeface="Arial" panose="020B0604020202020204" pitchFamily="34" charset="0"/>
              </a:rPr>
            </a:br>
            <a:endParaRPr lang="en-US" altLang="en-US" sz="1400" dirty="0">
              <a:latin typeface="Arial" panose="020B0604020202020204" pitchFamily="34" charset="0"/>
              <a:cs typeface="Arial" panose="020B0604020202020204" pitchFamily="34" charset="0"/>
            </a:endParaRPr>
          </a:p>
          <a:p>
            <a:pPr eaLnBrk="1" hangingPunct="1">
              <a:lnSpc>
                <a:spcPct val="100000"/>
              </a:lnSpc>
              <a:spcBef>
                <a:spcPts val="0"/>
              </a:spcBef>
              <a:buFont typeface="Arial" panose="020B0604020202020204" pitchFamily="34" charset="0"/>
              <a:buNone/>
              <a:defRPr/>
            </a:pPr>
            <a:r>
              <a:rPr lang="en-US" altLang="en-US" sz="1400" b="1" dirty="0">
                <a:solidFill>
                  <a:schemeClr val="accent1">
                    <a:lumMod val="75000"/>
                  </a:schemeClr>
                </a:solidFill>
                <a:latin typeface="Arial"/>
                <a:cs typeface="Arial"/>
              </a:rPr>
              <a:t>P/T-Specific Risk and Outlook</a:t>
            </a:r>
            <a:endParaRPr lang="en-US" altLang="en-US" sz="1400" dirty="0">
              <a:solidFill>
                <a:schemeClr val="accent1">
                  <a:lumMod val="75000"/>
                </a:schemeClr>
              </a:solidFill>
              <a:latin typeface="Arial"/>
              <a:ea typeface="Times New Roman" panose="02020603050405020304" pitchFamily="18" charset="0"/>
              <a:cs typeface="Arial"/>
            </a:endParaRPr>
          </a:p>
          <a:p>
            <a:pPr>
              <a:lnSpc>
                <a:spcPct val="100000"/>
              </a:lnSpc>
              <a:spcBef>
                <a:spcPts val="0"/>
              </a:spcBef>
              <a:buNone/>
            </a:pPr>
            <a:endParaRPr lang="en-US" altLang="en-US" sz="1400" b="1" dirty="0">
              <a:solidFill>
                <a:schemeClr val="accent1">
                  <a:lumMod val="75000"/>
                </a:schemeClr>
              </a:solidFill>
              <a:latin typeface="Arial"/>
              <a:cs typeface="Arial"/>
            </a:endParaRPr>
          </a:p>
          <a:p>
            <a:pPr marL="0" marR="0">
              <a:lnSpc>
                <a:spcPct val="100000"/>
              </a:lnSpc>
              <a:spcBef>
                <a:spcPts val="0"/>
              </a:spcBef>
              <a:spcAft>
                <a:spcPts val="0"/>
              </a:spcAft>
              <a:buNone/>
            </a:pPr>
            <a:r>
              <a:rPr lang="en-US" sz="1300" u="sng" dirty="0">
                <a:latin typeface="Arial"/>
                <a:cs typeface="Arial"/>
              </a:rPr>
              <a:t>YT</a:t>
            </a:r>
          </a:p>
          <a:p>
            <a:pPr>
              <a:lnSpc>
                <a:spcPct val="100000"/>
              </a:lnSpc>
              <a:spcBef>
                <a:spcPts val="0"/>
              </a:spcBef>
              <a:spcAft>
                <a:spcPts val="0"/>
              </a:spcAft>
              <a:buNone/>
            </a:pPr>
            <a:r>
              <a:rPr lang="en-US" sz="1300" dirty="0">
                <a:latin typeface="Arial"/>
                <a:cs typeface="Arial"/>
              </a:rPr>
              <a:t>Old Crow is at high risk for a 1:200-year flood event due to both ice jam and freshet as a result of a record high snowpack in the Porcupine River Basin. A full evacuation of the community is very likely with the possibility of a partial or complete airport closure and severe impacts to the waste-water system. Extensive planning efforts are underway by the Territory, including CI protection activities involving municipal, territorial, and federal partners. Communities in the Klondike Valley are at high risk for flooding until June due to a risk of an ice jam. at the Klondike Highway Bridge. As of 28 Apr, an Evacuation Alert is in place for the Klondike River Valley, from the confluence (where the Klondike River meets the Yukon River) to Henderson Corner. </a:t>
            </a:r>
          </a:p>
          <a:p>
            <a:pPr>
              <a:lnSpc>
                <a:spcPct val="100000"/>
              </a:lnSpc>
              <a:spcBef>
                <a:spcPts val="0"/>
              </a:spcBef>
              <a:buNone/>
            </a:pPr>
            <a:endParaRPr lang="en-US" altLang="en-US" sz="1300" u="sng" dirty="0">
              <a:latin typeface="Arial"/>
              <a:cs typeface="Arial"/>
            </a:endParaRPr>
          </a:p>
          <a:p>
            <a:pPr>
              <a:lnSpc>
                <a:spcPct val="100000"/>
              </a:lnSpc>
              <a:spcBef>
                <a:spcPts val="0"/>
              </a:spcBef>
              <a:buNone/>
            </a:pPr>
            <a:r>
              <a:rPr lang="en-US" altLang="en-US" sz="1300" u="sng" dirty="0">
                <a:latin typeface="Arial"/>
                <a:cs typeface="Arial"/>
              </a:rPr>
              <a:t>ON</a:t>
            </a:r>
            <a:endParaRPr lang="en-US" sz="1300" dirty="0">
              <a:cs typeface="Calibri"/>
            </a:endParaRPr>
          </a:p>
          <a:p>
            <a:pPr>
              <a:lnSpc>
                <a:spcPct val="100000"/>
              </a:lnSpc>
              <a:spcBef>
                <a:spcPts val="0"/>
              </a:spcBef>
              <a:spcAft>
                <a:spcPts val="300"/>
              </a:spcAft>
              <a:buNone/>
              <a:defRPr/>
            </a:pPr>
            <a:r>
              <a:rPr lang="en-US" sz="1300" dirty="0">
                <a:latin typeface="Arial"/>
                <a:cs typeface="Arial"/>
              </a:rPr>
              <a:t>For Ontario, stream flows are still high but receding in many of the watercourses. In the north, ice breakup is occurring or will begin within the week. The flood risk along the Attawapiskat river is moderate and low for Moose river. The flood risk along the Albany river is low to moderate. The Province will cease regular daily river surveillance flights and</a:t>
            </a:r>
            <a:r>
              <a:rPr lang="en-US" sz="1300" dirty="0">
                <a:latin typeface="Arial"/>
                <a:cs typeface="Calibri"/>
              </a:rPr>
              <a:t> Flood Watches will remain in effect up until expiry on 03 May.</a:t>
            </a:r>
            <a:r>
              <a:rPr lang="en-US" sz="1300" dirty="0">
                <a:latin typeface="Calibri"/>
                <a:cs typeface="Calibri"/>
              </a:rPr>
              <a:t> </a:t>
            </a:r>
            <a:endParaRPr lang="en-US" sz="1300" dirty="0">
              <a:latin typeface="Arial"/>
              <a:cs typeface="Arial"/>
            </a:endParaRPr>
          </a:p>
          <a:p>
            <a:pPr eaLnBrk="1" hangingPunct="1">
              <a:lnSpc>
                <a:spcPct val="100000"/>
              </a:lnSpc>
              <a:spcBef>
                <a:spcPts val="0"/>
              </a:spcBef>
              <a:buClr>
                <a:srgbClr val="C00000"/>
              </a:buClr>
              <a:buFont typeface="Arial" panose="020B0604020202020204" pitchFamily="34" charset="0"/>
              <a:buNone/>
              <a:defRPr/>
            </a:pPr>
            <a:endParaRPr lang="en-US" altLang="en-US" sz="1300" u="sng" dirty="0">
              <a:latin typeface="Arial"/>
              <a:cs typeface="Arial"/>
            </a:endParaRPr>
          </a:p>
        </p:txBody>
      </p:sp>
      <p:graphicFrame>
        <p:nvGraphicFramePr>
          <p:cNvPr id="14" name="Table 10">
            <a:extLst>
              <a:ext uri="{FF2B5EF4-FFF2-40B4-BE49-F238E27FC236}">
                <a16:creationId xmlns:a16="http://schemas.microsoft.com/office/drawing/2014/main" id="{C65E6CC4-C530-B25D-64A8-FC4A74326B2D}"/>
              </a:ext>
            </a:extLst>
          </p:cNvPr>
          <p:cNvGraphicFramePr>
            <a:graphicFrameLocks noGrp="1"/>
          </p:cNvGraphicFramePr>
          <p:nvPr>
            <p:extLst>
              <p:ext uri="{D42A27DB-BD31-4B8C-83A1-F6EECF244321}">
                <p14:modId xmlns:p14="http://schemas.microsoft.com/office/powerpoint/2010/main" val="2552198204"/>
              </p:ext>
            </p:extLst>
          </p:nvPr>
        </p:nvGraphicFramePr>
        <p:xfrm>
          <a:off x="12680531" y="1182688"/>
          <a:ext cx="4989513" cy="369887"/>
        </p:xfrm>
        <a:graphic>
          <a:graphicData uri="http://schemas.openxmlformats.org/drawingml/2006/table">
            <a:tbl>
              <a:tblPr firstRow="1" bandRow="1">
                <a:tableStyleId>{5C22544A-7EE6-4342-B048-85BDC9FD1C3A}</a:tableStyleId>
              </a:tblPr>
              <a:tblGrid>
                <a:gridCol w="4989513">
                  <a:extLst>
                    <a:ext uri="{9D8B030D-6E8A-4147-A177-3AD203B41FA5}">
                      <a16:colId xmlns:a16="http://schemas.microsoft.com/office/drawing/2014/main" val="20000"/>
                    </a:ext>
                  </a:extLst>
                </a:gridCol>
              </a:tblGrid>
              <a:tr h="369887">
                <a:tc>
                  <a:txBody>
                    <a:bodyPr/>
                    <a:lstStyle/>
                    <a:p>
                      <a:pPr algn="ctr"/>
                      <a:endParaRPr lang="en-US" sz="1800" dirty="0"/>
                    </a:p>
                  </a:txBody>
                  <a:tcPr marL="91399" marR="91399" marT="45604" marB="45604">
                    <a:solidFill>
                      <a:schemeClr val="accent1"/>
                    </a:solidFill>
                  </a:tcPr>
                </a:tc>
                <a:extLst>
                  <a:ext uri="{0D108BD9-81ED-4DB2-BD59-A6C34878D82A}">
                    <a16:rowId xmlns:a16="http://schemas.microsoft.com/office/drawing/2014/main" val="10000"/>
                  </a:ext>
                </a:extLst>
              </a:tr>
            </a:tbl>
          </a:graphicData>
        </a:graphic>
      </p:graphicFrame>
      <p:graphicFrame>
        <p:nvGraphicFramePr>
          <p:cNvPr id="15" name="Table 10">
            <a:extLst>
              <a:ext uri="{FF2B5EF4-FFF2-40B4-BE49-F238E27FC236}">
                <a16:creationId xmlns:a16="http://schemas.microsoft.com/office/drawing/2014/main" id="{84A0406E-CE79-54CE-207A-1B8EB07F44BF}"/>
              </a:ext>
            </a:extLst>
          </p:cNvPr>
          <p:cNvGraphicFramePr>
            <a:graphicFrameLocks noGrp="1"/>
          </p:cNvGraphicFramePr>
          <p:nvPr/>
        </p:nvGraphicFramePr>
        <p:xfrm>
          <a:off x="7938669" y="1177925"/>
          <a:ext cx="4711700" cy="369888"/>
        </p:xfrm>
        <a:graphic>
          <a:graphicData uri="http://schemas.openxmlformats.org/drawingml/2006/table">
            <a:tbl>
              <a:tblPr firstRow="1" bandRow="1">
                <a:tableStyleId>{5C22544A-7EE6-4342-B048-85BDC9FD1C3A}</a:tableStyleId>
              </a:tblPr>
              <a:tblGrid>
                <a:gridCol w="4711700">
                  <a:extLst>
                    <a:ext uri="{9D8B030D-6E8A-4147-A177-3AD203B41FA5}">
                      <a16:colId xmlns:a16="http://schemas.microsoft.com/office/drawing/2014/main" val="20000"/>
                    </a:ext>
                  </a:extLst>
                </a:gridCol>
              </a:tblGrid>
              <a:tr h="369888">
                <a:tc>
                  <a:txBody>
                    <a:bodyPr/>
                    <a:lstStyle/>
                    <a:p>
                      <a:pPr algn="ctr"/>
                      <a:r>
                        <a:rPr lang="en-US" sz="1800" dirty="0"/>
                        <a:t>National Incidents Map </a:t>
                      </a:r>
                    </a:p>
                  </a:txBody>
                  <a:tcPr marL="91417" marR="91417" marT="45604" marB="45604">
                    <a:solidFill>
                      <a:schemeClr val="accent1"/>
                    </a:solidFill>
                  </a:tcPr>
                </a:tc>
                <a:extLst>
                  <a:ext uri="{0D108BD9-81ED-4DB2-BD59-A6C34878D82A}">
                    <a16:rowId xmlns:a16="http://schemas.microsoft.com/office/drawing/2014/main" val="10000"/>
                  </a:ext>
                </a:extLst>
              </a:tr>
            </a:tbl>
          </a:graphicData>
        </a:graphic>
      </p:graphicFrame>
      <p:graphicFrame>
        <p:nvGraphicFramePr>
          <p:cNvPr id="16" name="Table 10">
            <a:extLst>
              <a:ext uri="{FF2B5EF4-FFF2-40B4-BE49-F238E27FC236}">
                <a16:creationId xmlns:a16="http://schemas.microsoft.com/office/drawing/2014/main" id="{95064069-AA5C-8BCD-91E1-E9E7BF53337B}"/>
              </a:ext>
            </a:extLst>
          </p:cNvPr>
          <p:cNvGraphicFramePr>
            <a:graphicFrameLocks noGrp="1"/>
          </p:cNvGraphicFramePr>
          <p:nvPr>
            <p:extLst>
              <p:ext uri="{D42A27DB-BD31-4B8C-83A1-F6EECF244321}">
                <p14:modId xmlns:p14="http://schemas.microsoft.com/office/powerpoint/2010/main" val="66646255"/>
              </p:ext>
            </p:extLst>
          </p:nvPr>
        </p:nvGraphicFramePr>
        <p:xfrm>
          <a:off x="12713869" y="5427663"/>
          <a:ext cx="4989512" cy="369887"/>
        </p:xfrm>
        <a:graphic>
          <a:graphicData uri="http://schemas.openxmlformats.org/drawingml/2006/table">
            <a:tbl>
              <a:tblPr firstRow="1" bandRow="1">
                <a:tableStyleId>{5C22544A-7EE6-4342-B048-85BDC9FD1C3A}</a:tableStyleId>
              </a:tblPr>
              <a:tblGrid>
                <a:gridCol w="4989512">
                  <a:extLst>
                    <a:ext uri="{9D8B030D-6E8A-4147-A177-3AD203B41FA5}">
                      <a16:colId xmlns:a16="http://schemas.microsoft.com/office/drawing/2014/main" val="20000"/>
                    </a:ext>
                  </a:extLst>
                </a:gridCol>
              </a:tblGrid>
              <a:tr h="369887">
                <a:tc>
                  <a:txBody>
                    <a:bodyPr/>
                    <a:lstStyle/>
                    <a:p>
                      <a:pPr algn="ctr"/>
                      <a:r>
                        <a:rPr lang="en-US" sz="1800" dirty="0"/>
                        <a:t>River Forecast Map – Old Crow River, YT </a:t>
                      </a:r>
                    </a:p>
                  </a:txBody>
                  <a:tcPr marL="91399" marR="91399" marT="45604" marB="45604">
                    <a:solidFill>
                      <a:schemeClr val="accent1"/>
                    </a:solidFill>
                  </a:tcPr>
                </a:tc>
                <a:extLst>
                  <a:ext uri="{0D108BD9-81ED-4DB2-BD59-A6C34878D82A}">
                    <a16:rowId xmlns:a16="http://schemas.microsoft.com/office/drawing/2014/main" val="10000"/>
                  </a:ext>
                </a:extLst>
              </a:tr>
            </a:tbl>
          </a:graphicData>
        </a:graphic>
      </p:graphicFrame>
      <p:graphicFrame>
        <p:nvGraphicFramePr>
          <p:cNvPr id="17" name="Table 10">
            <a:extLst>
              <a:ext uri="{FF2B5EF4-FFF2-40B4-BE49-F238E27FC236}">
                <a16:creationId xmlns:a16="http://schemas.microsoft.com/office/drawing/2014/main" id="{CE1890F5-9A02-0FD3-FAC3-E21AF89BEA2F}"/>
              </a:ext>
            </a:extLst>
          </p:cNvPr>
          <p:cNvGraphicFramePr>
            <a:graphicFrameLocks noGrp="1"/>
          </p:cNvGraphicFramePr>
          <p:nvPr>
            <p:extLst>
              <p:ext uri="{D42A27DB-BD31-4B8C-83A1-F6EECF244321}">
                <p14:modId xmlns:p14="http://schemas.microsoft.com/office/powerpoint/2010/main" val="85598610"/>
              </p:ext>
            </p:extLst>
          </p:nvPr>
        </p:nvGraphicFramePr>
        <p:xfrm>
          <a:off x="7938669" y="5422900"/>
          <a:ext cx="4745037" cy="369888"/>
        </p:xfrm>
        <a:graphic>
          <a:graphicData uri="http://schemas.openxmlformats.org/drawingml/2006/table">
            <a:tbl>
              <a:tblPr firstRow="1" bandRow="1">
                <a:tableStyleId>{5C22544A-7EE6-4342-B048-85BDC9FD1C3A}</a:tableStyleId>
              </a:tblPr>
              <a:tblGrid>
                <a:gridCol w="4745037">
                  <a:extLst>
                    <a:ext uri="{9D8B030D-6E8A-4147-A177-3AD203B41FA5}">
                      <a16:colId xmlns:a16="http://schemas.microsoft.com/office/drawing/2014/main" val="20000"/>
                    </a:ext>
                  </a:extLst>
                </a:gridCol>
              </a:tblGrid>
              <a:tr h="369888">
                <a:tc>
                  <a:txBody>
                    <a:bodyPr/>
                    <a:lstStyle/>
                    <a:p>
                      <a:pPr algn="ctr"/>
                      <a:r>
                        <a:rPr lang="en-US" sz="1800" dirty="0"/>
                        <a:t>YT – Snow Water Equivalent</a:t>
                      </a:r>
                    </a:p>
                  </a:txBody>
                  <a:tcPr marL="91431" marR="91431" marT="45604" marB="45604">
                    <a:solidFill>
                      <a:schemeClr val="accent1"/>
                    </a:solidFill>
                  </a:tcPr>
                </a:tc>
                <a:extLst>
                  <a:ext uri="{0D108BD9-81ED-4DB2-BD59-A6C34878D82A}">
                    <a16:rowId xmlns:a16="http://schemas.microsoft.com/office/drawing/2014/main" val="10000"/>
                  </a:ext>
                </a:extLst>
              </a:tr>
            </a:tbl>
          </a:graphicData>
        </a:graphic>
      </p:graphicFrame>
      <p:sp>
        <p:nvSpPr>
          <p:cNvPr id="10268" name="TextBox 1">
            <a:extLst>
              <a:ext uri="{FF2B5EF4-FFF2-40B4-BE49-F238E27FC236}">
                <a16:creationId xmlns:a16="http://schemas.microsoft.com/office/drawing/2014/main" id="{C44BF0E1-0C17-EDAA-9C50-06011E878B13}"/>
              </a:ext>
            </a:extLst>
          </p:cNvPr>
          <p:cNvSpPr txBox="1">
            <a:spLocks noChangeArrowheads="1"/>
          </p:cNvSpPr>
          <p:nvPr/>
        </p:nvSpPr>
        <p:spPr bwMode="auto">
          <a:xfrm>
            <a:off x="315913" y="9483725"/>
            <a:ext cx="7251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CA" altLang="en-US" sz="1200" b="1">
                <a:latin typeface="Arial" panose="020B0604020202020204" pitchFamily="34" charset="0"/>
                <a:ea typeface="MS PGothic" panose="020B0600070205080204" pitchFamily="34" charset="-128"/>
                <a:cs typeface="Arial" panose="020B0604020202020204" pitchFamily="34" charset="0"/>
              </a:rPr>
              <a:t>Sources</a:t>
            </a:r>
            <a:r>
              <a:rPr lang="en-US" altLang="en-US" sz="1200" b="1" i="1">
                <a:latin typeface="Arial" panose="020B0604020202020204" pitchFamily="34" charset="0"/>
                <a:ea typeface="MS PGothic" panose="020B0600070205080204" pitchFamily="34" charset="-128"/>
                <a:cs typeface="Arial" panose="020B0604020202020204" pitchFamily="34" charset="0"/>
              </a:rPr>
              <a:t>: </a:t>
            </a:r>
            <a:r>
              <a:rPr lang="en-US" altLang="en-US" sz="1200" b="1" i="1">
                <a:latin typeface="Arial" panose="020B0604020202020204" pitchFamily="34" charset="0"/>
                <a:ea typeface="MS PGothic" panose="020B0600070205080204" pitchFamily="34" charset="-128"/>
                <a:cs typeface="Arial" panose="020B0604020202020204" pitchFamily="34" charset="0"/>
                <a:hlinkClick r:id="rId4" action="ppaction://hlinkfile"/>
              </a:rPr>
              <a:t>CIFFC Dashboard</a:t>
            </a:r>
            <a:r>
              <a:rPr lang="en-US" altLang="en-US" sz="1200" b="1" i="1">
                <a:latin typeface="Arial" panose="020B0604020202020204" pitchFamily="34" charset="0"/>
                <a:ea typeface="MS PGothic" panose="020B0600070205080204" pitchFamily="34" charset="-128"/>
                <a:cs typeface="Arial" panose="020B0604020202020204" pitchFamily="34" charset="0"/>
              </a:rPr>
              <a:t> | </a:t>
            </a:r>
            <a:r>
              <a:rPr lang="en-US" altLang="en-US" sz="1200" b="1" i="1">
                <a:latin typeface="Arial" panose="020B0604020202020204" pitchFamily="34" charset="0"/>
                <a:ea typeface="MS PGothic" panose="020B0600070205080204" pitchFamily="34" charset="-128"/>
                <a:cs typeface="Arial" panose="020B0604020202020204" pitchFamily="34" charset="0"/>
                <a:hlinkClick r:id="rId5"/>
              </a:rPr>
              <a:t>GOC Web Maps</a:t>
            </a:r>
            <a:r>
              <a:rPr lang="en-US" altLang="en-US" sz="1200" b="1" i="1">
                <a:latin typeface="Arial" panose="020B0604020202020204" pitchFamily="34" charset="0"/>
                <a:ea typeface="MS PGothic" panose="020B0600070205080204" pitchFamily="34" charset="-128"/>
                <a:cs typeface="Arial" panose="020B0604020202020204" pitchFamily="34" charset="0"/>
              </a:rPr>
              <a:t> | </a:t>
            </a:r>
            <a:r>
              <a:rPr lang="en-US" altLang="en-US" sz="1200" b="1" i="1" u="sng">
                <a:latin typeface="Arial" panose="020B0604020202020204" pitchFamily="34" charset="0"/>
                <a:ea typeface="MS PGothic" panose="020B0600070205080204" pitchFamily="34" charset="-128"/>
                <a:cs typeface="Arial" panose="020B0604020202020204" pitchFamily="34" charset="0"/>
                <a:hlinkClick r:id="rId6"/>
              </a:rPr>
              <a:t>ECCC Weather Outlook</a:t>
            </a:r>
            <a:r>
              <a:rPr lang="en-US" altLang="en-US" sz="1200" b="1" i="1" u="sng">
                <a:latin typeface="Arial" panose="020B0604020202020204" pitchFamily="34" charset="0"/>
                <a:ea typeface="MS PGothic" panose="020B0600070205080204" pitchFamily="34" charset="-128"/>
                <a:cs typeface="Arial" panose="020B0604020202020204" pitchFamily="34" charset="0"/>
              </a:rPr>
              <a:t> </a:t>
            </a:r>
          </a:p>
        </p:txBody>
      </p:sp>
      <p:sp>
        <p:nvSpPr>
          <p:cNvPr id="3" name="TextBox 6">
            <a:extLst>
              <a:ext uri="{FF2B5EF4-FFF2-40B4-BE49-F238E27FC236}">
                <a16:creationId xmlns:a16="http://schemas.microsoft.com/office/drawing/2014/main" id="{74D64174-48A0-0493-07BD-0C43D1466DC7}"/>
              </a:ext>
            </a:extLst>
          </p:cNvPr>
          <p:cNvSpPr txBox="1">
            <a:spLocks noChangeArrowheads="1"/>
          </p:cNvSpPr>
          <p:nvPr/>
        </p:nvSpPr>
        <p:spPr bwMode="auto">
          <a:xfrm>
            <a:off x="2554343" y="264500"/>
            <a:ext cx="14421529" cy="523220"/>
          </a:xfrm>
          <a:prstGeom prst="rect">
            <a:avLst/>
          </a:prstGeom>
          <a:solidFill>
            <a:schemeClr val="bg1">
              <a:alpha val="76862"/>
            </a:schemeClr>
          </a:solidFill>
          <a:ln>
            <a:noFill/>
          </a:ln>
        </p:spPr>
        <p:txBody>
          <a:bodyPr wrap="square" lIns="91439" tIns="45720" rIns="91439" bIns="45720" anchor="t">
            <a:spAutoFit/>
          </a:bodyPr>
          <a:lstStyle>
            <a:lvl1pPr defTabSz="1339850">
              <a:lnSpc>
                <a:spcPct val="90000"/>
              </a:lnSpc>
              <a:spcBef>
                <a:spcPts val="1463"/>
              </a:spcBef>
              <a:buFont typeface="Arial" panose="020B0604020202020204" pitchFamily="34" charset="0"/>
              <a:buChar char="•"/>
              <a:defRPr sz="4100">
                <a:solidFill>
                  <a:schemeClr val="tx1"/>
                </a:solidFill>
                <a:latin typeface="Calibri" panose="020F0502020204030204" pitchFamily="34" charset="0"/>
              </a:defRPr>
            </a:lvl1pPr>
            <a:lvl2pPr marL="742950" indent="-285750" defTabSz="1339850">
              <a:lnSpc>
                <a:spcPct val="90000"/>
              </a:lnSpc>
              <a:spcBef>
                <a:spcPts val="738"/>
              </a:spcBef>
              <a:buFont typeface="Arial" panose="020B0604020202020204" pitchFamily="34" charset="0"/>
              <a:buChar char="•"/>
              <a:defRPr sz="3500">
                <a:solidFill>
                  <a:schemeClr val="tx1"/>
                </a:solidFill>
                <a:latin typeface="Calibri" panose="020F0502020204030204" pitchFamily="34" charset="0"/>
              </a:defRPr>
            </a:lvl2pPr>
            <a:lvl3pPr marL="1143000" indent="-228600" defTabSz="1339850">
              <a:lnSpc>
                <a:spcPct val="90000"/>
              </a:lnSpc>
              <a:spcBef>
                <a:spcPts val="738"/>
              </a:spcBef>
              <a:buFont typeface="Arial" panose="020B0604020202020204" pitchFamily="34" charset="0"/>
              <a:buChar char="•"/>
              <a:defRPr sz="2900">
                <a:solidFill>
                  <a:schemeClr val="tx1"/>
                </a:solidFill>
                <a:latin typeface="Calibri" panose="020F0502020204030204" pitchFamily="34" charset="0"/>
              </a:defRPr>
            </a:lvl3pPr>
            <a:lvl4pPr marL="16002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CA" altLang="en-US" sz="2800" b="1" dirty="0">
                <a:solidFill>
                  <a:schemeClr val="accent1">
                    <a:lumMod val="75000"/>
                  </a:schemeClr>
                </a:solidFill>
                <a:latin typeface="Arial"/>
                <a:cs typeface="Arial"/>
              </a:rPr>
              <a:t>National Weather and Risk Overview – 30 Apr 2024 – National Flooding (00200-24)</a:t>
            </a:r>
          </a:p>
        </p:txBody>
      </p:sp>
      <p:sp>
        <p:nvSpPr>
          <p:cNvPr id="7" name="Rectangle 6">
            <a:extLst>
              <a:ext uri="{FF2B5EF4-FFF2-40B4-BE49-F238E27FC236}">
                <a16:creationId xmlns:a16="http://schemas.microsoft.com/office/drawing/2014/main" id="{05FE913F-7ECE-35DD-7F92-7A0524B9FD3F}"/>
              </a:ext>
            </a:extLst>
          </p:cNvPr>
          <p:cNvSpPr/>
          <p:nvPr/>
        </p:nvSpPr>
        <p:spPr>
          <a:xfrm>
            <a:off x="0" y="9415463"/>
            <a:ext cx="17881600" cy="64293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71" name="Picture 2" descr="Recognizing Canada's international assistance – Files for download">
            <a:extLst>
              <a:ext uri="{FF2B5EF4-FFF2-40B4-BE49-F238E27FC236}">
                <a16:creationId xmlns:a16="http://schemas.microsoft.com/office/drawing/2014/main" id="{536D133A-AE51-ADF0-3570-2D7EB34267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0413" y="9525000"/>
            <a:ext cx="17176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19" descr="A map of canada with a globe and red dots&#10;&#10;Description automatically generated">
            <a:extLst>
              <a:ext uri="{FF2B5EF4-FFF2-40B4-BE49-F238E27FC236}">
                <a16:creationId xmlns:a16="http://schemas.microsoft.com/office/drawing/2014/main" id="{67A9C95D-B681-44EE-4780-2982BE549170}"/>
              </a:ext>
            </a:extLst>
          </p:cNvPr>
          <p:cNvPicPr>
            <a:picLocks noChangeAspect="1" noChangeArrowheads="1"/>
          </p:cNvPicPr>
          <p:nvPr/>
        </p:nvPicPr>
        <p:blipFill>
          <a:blip r:embed="rId8"/>
          <a:srcRect/>
          <a:stretch/>
        </p:blipFill>
        <p:spPr bwMode="auto">
          <a:xfrm>
            <a:off x="8308823" y="1538967"/>
            <a:ext cx="3910235" cy="391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63746594-CE84-A779-7C3F-50708AF8DAD5}"/>
              </a:ext>
            </a:extLst>
          </p:cNvPr>
          <p:cNvPicPr>
            <a:picLocks noChangeAspect="1"/>
          </p:cNvPicPr>
          <p:nvPr/>
        </p:nvPicPr>
        <p:blipFill>
          <a:blip r:embed="rId9"/>
          <a:stretch>
            <a:fillRect/>
          </a:stretch>
        </p:blipFill>
        <p:spPr>
          <a:xfrm>
            <a:off x="7942646" y="5925575"/>
            <a:ext cx="4692422" cy="3020035"/>
          </a:xfrm>
          <a:prstGeom prst="rect">
            <a:avLst/>
          </a:prstGeom>
        </p:spPr>
      </p:pic>
      <p:pic>
        <p:nvPicPr>
          <p:cNvPr id="12" name="Picture 11">
            <a:extLst>
              <a:ext uri="{FF2B5EF4-FFF2-40B4-BE49-F238E27FC236}">
                <a16:creationId xmlns:a16="http://schemas.microsoft.com/office/drawing/2014/main" id="{C74B4766-5337-0A0B-C940-839C120B51D8}"/>
              </a:ext>
            </a:extLst>
          </p:cNvPr>
          <p:cNvPicPr>
            <a:picLocks noChangeAspect="1"/>
          </p:cNvPicPr>
          <p:nvPr/>
        </p:nvPicPr>
        <p:blipFill>
          <a:blip r:embed="rId10"/>
          <a:stretch>
            <a:fillRect/>
          </a:stretch>
        </p:blipFill>
        <p:spPr>
          <a:xfrm>
            <a:off x="10660445" y="6623206"/>
            <a:ext cx="2003559" cy="2511357"/>
          </a:xfrm>
          <a:prstGeom prst="rect">
            <a:avLst/>
          </a:prstGeom>
        </p:spPr>
      </p:pic>
      <p:pic>
        <p:nvPicPr>
          <p:cNvPr id="8" name="Picture 7" descr="A graph showing a green line&#10;&#10;Description automatically generated">
            <a:extLst>
              <a:ext uri="{FF2B5EF4-FFF2-40B4-BE49-F238E27FC236}">
                <a16:creationId xmlns:a16="http://schemas.microsoft.com/office/drawing/2014/main" id="{3B1D22CC-E92E-B93F-6CDC-9B15ED515E6E}"/>
              </a:ext>
            </a:extLst>
          </p:cNvPr>
          <p:cNvPicPr>
            <a:picLocks noChangeAspect="1"/>
          </p:cNvPicPr>
          <p:nvPr/>
        </p:nvPicPr>
        <p:blipFill>
          <a:blip r:embed="rId11"/>
          <a:stretch>
            <a:fillRect/>
          </a:stretch>
        </p:blipFill>
        <p:spPr>
          <a:xfrm>
            <a:off x="12821583" y="5781930"/>
            <a:ext cx="4803321" cy="3663497"/>
          </a:xfrm>
          <a:prstGeom prst="rect">
            <a:avLst/>
          </a:prstGeom>
        </p:spPr>
      </p:pic>
      <p:sp>
        <p:nvSpPr>
          <p:cNvPr id="2" name="Rectangle 1">
            <a:extLst>
              <a:ext uri="{FF2B5EF4-FFF2-40B4-BE49-F238E27FC236}">
                <a16:creationId xmlns:a16="http://schemas.microsoft.com/office/drawing/2014/main" id="{AFEAE3B4-ACB4-8B8B-BED7-54B22E43918D}"/>
              </a:ext>
            </a:extLst>
          </p:cNvPr>
          <p:cNvSpPr/>
          <p:nvPr/>
        </p:nvSpPr>
        <p:spPr>
          <a:xfrm>
            <a:off x="8291517" y="1914945"/>
            <a:ext cx="552767" cy="2763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949EC9-F133-DD34-726D-5B502AB66271}"/>
              </a:ext>
            </a:extLst>
          </p:cNvPr>
          <p:cNvSpPr txBox="1"/>
          <p:nvPr/>
        </p:nvSpPr>
        <p:spPr>
          <a:xfrm>
            <a:off x="16677880" y="195896"/>
            <a:ext cx="2743200" cy="307777"/>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Arial"/>
              </a:rPr>
              <a:t>DL-1</a:t>
            </a:r>
          </a:p>
        </p:txBody>
      </p:sp>
      <p:sp>
        <p:nvSpPr>
          <p:cNvPr id="6" name="TextBox 19">
            <a:extLst>
              <a:ext uri="{FF2B5EF4-FFF2-40B4-BE49-F238E27FC236}">
                <a16:creationId xmlns:a16="http://schemas.microsoft.com/office/drawing/2014/main" id="{1E155AE9-2EAC-1D51-6A43-9943DBA536AD}"/>
              </a:ext>
            </a:extLst>
          </p:cNvPr>
          <p:cNvSpPr txBox="1">
            <a:spLocks noChangeArrowheads="1"/>
          </p:cNvSpPr>
          <p:nvPr/>
        </p:nvSpPr>
        <p:spPr bwMode="auto">
          <a:xfrm>
            <a:off x="6301437" y="9494882"/>
            <a:ext cx="977486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CA" sz="1300" b="1" dirty="0">
                <a:latin typeface="Arial"/>
                <a:ea typeface="MS PGothic"/>
                <a:cs typeface="Arial"/>
              </a:rPr>
              <a:t>S</a:t>
            </a:r>
            <a:r>
              <a:rPr lang="en-CA" sz="1300" b="1" dirty="0">
                <a:solidFill>
                  <a:srgbClr val="000000"/>
                </a:solidFill>
                <a:latin typeface="Arial"/>
                <a:ea typeface="MS PGothic"/>
                <a:cs typeface="Arial"/>
              </a:rPr>
              <a:t>ources</a:t>
            </a:r>
            <a:r>
              <a:rPr lang="en-US" sz="1300" b="1" i="1" dirty="0">
                <a:latin typeface="Arial"/>
                <a:ea typeface="MS PGothic"/>
                <a:cs typeface="Arial"/>
              </a:rPr>
              <a:t>: </a:t>
            </a:r>
            <a:r>
              <a:rPr lang="en-US" sz="1300" b="1" i="1" dirty="0">
                <a:latin typeface="Arial"/>
                <a:ea typeface="MS PGothic"/>
                <a:cs typeface="Arial"/>
                <a:hlinkClick r:id="rId12"/>
              </a:rPr>
              <a:t>Manitoba Transportation and Infrastructure</a:t>
            </a:r>
            <a:r>
              <a:rPr lang="en-US" sz="1300" b="1" i="1" dirty="0">
                <a:latin typeface="Arial"/>
                <a:ea typeface="MS PGothic"/>
                <a:cs typeface="Arial"/>
              </a:rPr>
              <a:t>; </a:t>
            </a:r>
            <a:r>
              <a:rPr lang="en-US" sz="1300" b="1" i="1" dirty="0">
                <a:latin typeface="Arial"/>
                <a:ea typeface="MS PGothic"/>
                <a:cs typeface="Arial"/>
                <a:hlinkClick r:id="rId13"/>
              </a:rPr>
              <a:t>YT Flood Site</a:t>
            </a:r>
            <a:r>
              <a:rPr lang="en-US" sz="1300" b="1" i="1" dirty="0">
                <a:latin typeface="Arial"/>
                <a:ea typeface="MS PGothic"/>
                <a:cs typeface="Arial"/>
              </a:rPr>
              <a:t> and PS YT RO Sitrep; </a:t>
            </a:r>
            <a:r>
              <a:rPr lang="en-US" sz="1300" b="1" i="1" dirty="0">
                <a:latin typeface="Arial"/>
                <a:ea typeface="MS PGothic"/>
                <a:cs typeface="Arial"/>
                <a:hlinkClick r:id="rId14"/>
              </a:rPr>
              <a:t>Real Time Hydrometric Data</a:t>
            </a:r>
            <a:endParaRPr lang="en-US" sz="1300">
              <a:latin typeface="Arial"/>
              <a:ea typeface="MS PGothic"/>
              <a:cs typeface="Arial"/>
            </a:endParaRPr>
          </a:p>
          <a:p>
            <a:r>
              <a:rPr lang="en-US" sz="1300" b="1" dirty="0">
                <a:latin typeface="Arial"/>
                <a:ea typeface="MS PGothic"/>
                <a:cs typeface="Arial"/>
              </a:rPr>
              <a:t>Current as of: </a:t>
            </a:r>
            <a:r>
              <a:rPr lang="en-US" sz="1300" dirty="0">
                <a:latin typeface="Arial"/>
                <a:ea typeface="MS PGothic"/>
                <a:cs typeface="Arial"/>
              </a:rPr>
              <a:t>01 May</a:t>
            </a:r>
            <a:r>
              <a:rPr lang="en-US" sz="1400" dirty="0">
                <a:latin typeface="Arial"/>
                <a:ea typeface="MS PGothic"/>
                <a:cs typeface="Arial"/>
              </a:rPr>
              <a:t> 2024 09:00 EDT</a:t>
            </a:r>
            <a:endParaRPr lang="en-US" dirty="0"/>
          </a:p>
        </p:txBody>
      </p:sp>
      <p:sp>
        <p:nvSpPr>
          <p:cNvPr id="10" name="Slide Number Placeholder 3">
            <a:extLst>
              <a:ext uri="{FF2B5EF4-FFF2-40B4-BE49-F238E27FC236}">
                <a16:creationId xmlns:a16="http://schemas.microsoft.com/office/drawing/2014/main" id="{7A9B4DE4-DDEB-E0A5-0116-BB3CA3C13AA3}"/>
              </a:ext>
            </a:extLst>
          </p:cNvPr>
          <p:cNvSpPr>
            <a:spLocks noGrp="1"/>
          </p:cNvSpPr>
          <p:nvPr>
            <p:ph type="sldNum" sz="quarter" idx="12"/>
          </p:nvPr>
        </p:nvSpPr>
        <p:spPr>
          <a:xfrm>
            <a:off x="16296503" y="296531"/>
            <a:ext cx="1200902" cy="505577"/>
          </a:xfrm>
        </p:spPr>
        <p:txBody>
          <a:bodyPr/>
          <a:lstStyle/>
          <a:p>
            <a:r>
              <a:rPr lang="en-CA" altLang="en-US" sz="1400" b="1" dirty="0">
                <a:solidFill>
                  <a:schemeClr val="tx1"/>
                </a:solidFill>
                <a:latin typeface="Arial"/>
                <a:cs typeface="Calibri"/>
              </a:rPr>
              <a:t>Page 4/10</a:t>
            </a:r>
          </a:p>
        </p:txBody>
      </p:sp>
    </p:spTree>
    <p:extLst>
      <p:ext uri="{BB962C8B-B14F-4D97-AF65-F5344CB8AC3E}">
        <p14:creationId xmlns:p14="http://schemas.microsoft.com/office/powerpoint/2010/main" val="206310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5DA090-EF74-239B-DF87-A7E703FDB8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8" y="232942"/>
            <a:ext cx="24384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1D1D4C34-D1E2-0371-46F8-D6DD00165B3F}"/>
              </a:ext>
            </a:extLst>
          </p:cNvPr>
          <p:cNvSpPr txBox="1">
            <a:spLocks noChangeArrowheads="1"/>
          </p:cNvSpPr>
          <p:nvPr/>
        </p:nvSpPr>
        <p:spPr bwMode="auto">
          <a:xfrm>
            <a:off x="3349689" y="374184"/>
            <a:ext cx="12579337" cy="523220"/>
          </a:xfrm>
          <a:prstGeom prst="rect">
            <a:avLst/>
          </a:prstGeom>
          <a:solidFill>
            <a:schemeClr val="bg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1339850">
              <a:lnSpc>
                <a:spcPct val="90000"/>
              </a:lnSpc>
              <a:spcBef>
                <a:spcPts val="1463"/>
              </a:spcBef>
              <a:buFont typeface="Arial" panose="020B0604020202020204" pitchFamily="34" charset="0"/>
              <a:buChar char="•"/>
              <a:defRPr sz="4100">
                <a:solidFill>
                  <a:schemeClr val="tx1"/>
                </a:solidFill>
                <a:latin typeface="Calibri" panose="020F0502020204030204" pitchFamily="34" charset="0"/>
              </a:defRPr>
            </a:lvl1pPr>
            <a:lvl2pPr marL="742950" indent="-285750" defTabSz="1339850">
              <a:lnSpc>
                <a:spcPct val="90000"/>
              </a:lnSpc>
              <a:spcBef>
                <a:spcPts val="738"/>
              </a:spcBef>
              <a:buFont typeface="Arial" panose="020B0604020202020204" pitchFamily="34" charset="0"/>
              <a:buChar char="•"/>
              <a:defRPr sz="3500">
                <a:solidFill>
                  <a:schemeClr val="tx1"/>
                </a:solidFill>
                <a:latin typeface="Calibri" panose="020F0502020204030204" pitchFamily="34" charset="0"/>
              </a:defRPr>
            </a:lvl2pPr>
            <a:lvl3pPr marL="1143000" indent="-228600" defTabSz="1339850">
              <a:lnSpc>
                <a:spcPct val="90000"/>
              </a:lnSpc>
              <a:spcBef>
                <a:spcPts val="738"/>
              </a:spcBef>
              <a:buFont typeface="Arial" panose="020B0604020202020204" pitchFamily="34" charset="0"/>
              <a:buChar char="•"/>
              <a:defRPr sz="2900">
                <a:solidFill>
                  <a:schemeClr val="tx1"/>
                </a:solidFill>
                <a:latin typeface="Calibri" panose="020F0502020204030204" pitchFamily="34" charset="0"/>
              </a:defRPr>
            </a:lvl3pPr>
            <a:lvl4pPr marL="16002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CA" altLang="en-US" sz="2800" b="1" dirty="0">
                <a:solidFill>
                  <a:srgbClr val="A0343C"/>
                </a:solidFill>
                <a:latin typeface="Arial"/>
                <a:cs typeface="Arial"/>
              </a:rPr>
              <a:t>Situational Awareness Overview – 30 Apr 2024 – Wildfires (00300-24)</a:t>
            </a:r>
          </a:p>
        </p:txBody>
      </p:sp>
      <p:sp>
        <p:nvSpPr>
          <p:cNvPr id="7" name="Rectangle 6">
            <a:extLst>
              <a:ext uri="{FF2B5EF4-FFF2-40B4-BE49-F238E27FC236}">
                <a16:creationId xmlns:a16="http://schemas.microsoft.com/office/drawing/2014/main" id="{E1C4798A-9C20-C7EC-7C71-546A2CA9AFB5}"/>
              </a:ext>
            </a:extLst>
          </p:cNvPr>
          <p:cNvSpPr/>
          <p:nvPr/>
        </p:nvSpPr>
        <p:spPr>
          <a:xfrm>
            <a:off x="-16704" y="9504655"/>
            <a:ext cx="17907000" cy="70214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Recognizing Canada's international assistance – Files for download">
            <a:extLst>
              <a:ext uri="{FF2B5EF4-FFF2-40B4-BE49-F238E27FC236}">
                <a16:creationId xmlns:a16="http://schemas.microsoft.com/office/drawing/2014/main" id="{1B9C2938-8C9D-AF4D-A517-5E1E7934406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901792" y="9648796"/>
            <a:ext cx="1717345" cy="4485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
            <a:extLst>
              <a:ext uri="{FF2B5EF4-FFF2-40B4-BE49-F238E27FC236}">
                <a16:creationId xmlns:a16="http://schemas.microsoft.com/office/drawing/2014/main" id="{EBB1DBC1-5B74-D7CE-CF87-AC38E30A0499}"/>
              </a:ext>
            </a:extLst>
          </p:cNvPr>
          <p:cNvSpPr txBox="1">
            <a:spLocks noChangeArrowheads="1"/>
          </p:cNvSpPr>
          <p:nvPr/>
        </p:nvSpPr>
        <p:spPr bwMode="auto">
          <a:xfrm>
            <a:off x="9244660" y="9540943"/>
            <a:ext cx="7375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CA" altLang="en-US" sz="1400" b="1" dirty="0">
                <a:latin typeface="Arial"/>
                <a:ea typeface="MS PGothic"/>
                <a:cs typeface="Arial"/>
              </a:rPr>
              <a:t>S</a:t>
            </a:r>
            <a:r>
              <a:rPr lang="en-CA" altLang="en-US" sz="1400" b="1" dirty="0">
                <a:solidFill>
                  <a:srgbClr val="000000"/>
                </a:solidFill>
                <a:latin typeface="Arial"/>
                <a:ea typeface="MS PGothic"/>
                <a:cs typeface="Arial"/>
              </a:rPr>
              <a:t>moke Risk Assessments</a:t>
            </a:r>
            <a:r>
              <a:rPr lang="en-US" altLang="en-US" sz="1400" b="1" i="1" dirty="0">
                <a:solidFill>
                  <a:srgbClr val="000000"/>
                </a:solidFill>
                <a:latin typeface="Arial"/>
                <a:ea typeface="MS PGothic"/>
                <a:cs typeface="Arial"/>
              </a:rPr>
              <a:t>:</a:t>
            </a:r>
            <a:r>
              <a:rPr lang="en-US" altLang="en-US" sz="1400" i="1" dirty="0">
                <a:solidFill>
                  <a:srgbClr val="000000"/>
                </a:solidFill>
                <a:latin typeface="Arial"/>
                <a:ea typeface="MS PGothic"/>
                <a:cs typeface="Arial"/>
              </a:rPr>
              <a:t> </a:t>
            </a:r>
            <a:r>
              <a:rPr lang="en-US" sz="1400" dirty="0">
                <a:solidFill>
                  <a:srgbClr val="000000"/>
                </a:solidFill>
                <a:latin typeface="Arial"/>
                <a:ea typeface="MS PGothic"/>
                <a:cs typeface="Arial"/>
                <a:hlinkClick r:id="rId4"/>
              </a:rPr>
              <a:t>https://apps.esri.ca/smoke/</a:t>
            </a:r>
            <a:r>
              <a:rPr lang="en-US" sz="1400" dirty="0">
                <a:solidFill>
                  <a:srgbClr val="000000"/>
                </a:solidFill>
                <a:latin typeface="Arial"/>
                <a:ea typeface="MS PGothic"/>
                <a:cs typeface="Arial"/>
              </a:rPr>
              <a:t>, </a:t>
            </a:r>
            <a:r>
              <a:rPr lang="en-US" sz="1400" dirty="0">
                <a:solidFill>
                  <a:srgbClr val="000000"/>
                </a:solidFill>
                <a:latin typeface="Arial"/>
                <a:ea typeface="MS PGothic"/>
                <a:cs typeface="Calibri"/>
                <a:hlinkClick r:id="rId5"/>
              </a:rPr>
              <a:t>Home - FireSmoke.ca</a:t>
            </a:r>
            <a:endParaRPr lang="en-US" altLang="en-US" sz="1400" i="1" u="sng" dirty="0">
              <a:solidFill>
                <a:srgbClr val="000000"/>
              </a:solidFill>
              <a:latin typeface="Arial"/>
              <a:ea typeface="MS PGothic"/>
              <a:cs typeface="Arial"/>
            </a:endParaRPr>
          </a:p>
          <a:p>
            <a:endParaRPr lang="en-US" sz="1400" dirty="0">
              <a:latin typeface="Arial"/>
              <a:ea typeface="MS PGothic"/>
              <a:cs typeface="Arial"/>
            </a:endParaRPr>
          </a:p>
        </p:txBody>
      </p:sp>
      <p:pic>
        <p:nvPicPr>
          <p:cNvPr id="4" name="Picture 3" descr="A screenshot of a graph&#10;&#10;Description automatically generated">
            <a:extLst>
              <a:ext uri="{FF2B5EF4-FFF2-40B4-BE49-F238E27FC236}">
                <a16:creationId xmlns:a16="http://schemas.microsoft.com/office/drawing/2014/main" id="{B85105C4-BAF7-1009-288E-8E588543A7A4}"/>
              </a:ext>
            </a:extLst>
          </p:cNvPr>
          <p:cNvPicPr>
            <a:picLocks noChangeAspect="1"/>
          </p:cNvPicPr>
          <p:nvPr/>
        </p:nvPicPr>
        <p:blipFill rotWithShape="1">
          <a:blip r:embed="rId6"/>
          <a:srcRect l="2077" t="11350" r="765" b="196"/>
          <a:stretch/>
        </p:blipFill>
        <p:spPr>
          <a:xfrm>
            <a:off x="1023563" y="1389973"/>
            <a:ext cx="15395607" cy="7771707"/>
          </a:xfrm>
          <a:prstGeom prst="rect">
            <a:avLst/>
          </a:prstGeom>
        </p:spPr>
      </p:pic>
      <p:sp>
        <p:nvSpPr>
          <p:cNvPr id="10" name="TextBox 9">
            <a:extLst>
              <a:ext uri="{FF2B5EF4-FFF2-40B4-BE49-F238E27FC236}">
                <a16:creationId xmlns:a16="http://schemas.microsoft.com/office/drawing/2014/main" id="{788CF300-01E4-8F75-A9F0-27EADF0E7285}"/>
              </a:ext>
            </a:extLst>
          </p:cNvPr>
          <p:cNvSpPr txBox="1"/>
          <p:nvPr/>
        </p:nvSpPr>
        <p:spPr>
          <a:xfrm>
            <a:off x="16677880" y="195896"/>
            <a:ext cx="2743200" cy="307777"/>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Arial"/>
              </a:rPr>
              <a:t>DL-1</a:t>
            </a:r>
          </a:p>
        </p:txBody>
      </p:sp>
      <p:sp>
        <p:nvSpPr>
          <p:cNvPr id="11" name="TextBox 19">
            <a:extLst>
              <a:ext uri="{FF2B5EF4-FFF2-40B4-BE49-F238E27FC236}">
                <a16:creationId xmlns:a16="http://schemas.microsoft.com/office/drawing/2014/main" id="{73B59DF2-FBA2-A65D-D6D4-05F67F57C099}"/>
              </a:ext>
            </a:extLst>
          </p:cNvPr>
          <p:cNvSpPr txBox="1">
            <a:spLocks noChangeArrowheads="1"/>
          </p:cNvSpPr>
          <p:nvPr/>
        </p:nvSpPr>
        <p:spPr bwMode="auto">
          <a:xfrm>
            <a:off x="9243413" y="9754020"/>
            <a:ext cx="9020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CA" sz="1400" b="1" dirty="0">
                <a:latin typeface="Arial"/>
                <a:ea typeface="MS PGothic"/>
                <a:cs typeface="Arial"/>
              </a:rPr>
              <a:t>S</a:t>
            </a:r>
            <a:r>
              <a:rPr lang="en-CA" sz="1400" b="1" dirty="0">
                <a:solidFill>
                  <a:srgbClr val="000000"/>
                </a:solidFill>
                <a:latin typeface="Arial"/>
                <a:ea typeface="MS PGothic"/>
                <a:cs typeface="Arial"/>
              </a:rPr>
              <a:t>ources</a:t>
            </a:r>
            <a:r>
              <a:rPr lang="en-US" sz="1400" b="1" i="1" dirty="0">
                <a:latin typeface="Arial"/>
                <a:ea typeface="MS PGothic"/>
                <a:cs typeface="Arial"/>
              </a:rPr>
              <a:t>: </a:t>
            </a:r>
            <a:r>
              <a:rPr lang="en-US" sz="1400" dirty="0">
                <a:latin typeface="Arial"/>
                <a:ea typeface="MS PGothic"/>
                <a:cs typeface="Arial"/>
                <a:hlinkClick r:id="rId7"/>
              </a:rPr>
              <a:t>Canadian Interagency Forest Fire Centre (CIFFC)</a:t>
            </a:r>
            <a:r>
              <a:rPr lang="en-US" sz="1400" dirty="0">
                <a:latin typeface="Arial"/>
                <a:ea typeface="MS PGothic"/>
                <a:cs typeface="Arial"/>
              </a:rPr>
              <a:t>.</a:t>
            </a:r>
          </a:p>
          <a:p>
            <a:r>
              <a:rPr lang="en-US" sz="1400" b="1" dirty="0">
                <a:latin typeface="Arial"/>
                <a:ea typeface="MS PGothic"/>
                <a:cs typeface="Arial"/>
              </a:rPr>
              <a:t>Current as of: </a:t>
            </a:r>
            <a:r>
              <a:rPr lang="en-US" sz="1400" dirty="0">
                <a:latin typeface="Arial"/>
                <a:ea typeface="MS PGothic"/>
                <a:cs typeface="Arial"/>
              </a:rPr>
              <a:t>01 May 2024 09:00 EDT</a:t>
            </a:r>
            <a:endParaRPr lang="en-US" dirty="0"/>
          </a:p>
        </p:txBody>
      </p:sp>
      <p:sp>
        <p:nvSpPr>
          <p:cNvPr id="13" name="Slide Number Placeholder 3">
            <a:extLst>
              <a:ext uri="{FF2B5EF4-FFF2-40B4-BE49-F238E27FC236}">
                <a16:creationId xmlns:a16="http://schemas.microsoft.com/office/drawing/2014/main" id="{C074FD2F-004C-9685-51E6-4B2214CCA107}"/>
              </a:ext>
            </a:extLst>
          </p:cNvPr>
          <p:cNvSpPr>
            <a:spLocks noGrp="1"/>
          </p:cNvSpPr>
          <p:nvPr>
            <p:ph type="sldNum" sz="quarter" idx="12"/>
          </p:nvPr>
        </p:nvSpPr>
        <p:spPr>
          <a:xfrm>
            <a:off x="16296503" y="296531"/>
            <a:ext cx="1200902" cy="505577"/>
          </a:xfrm>
        </p:spPr>
        <p:txBody>
          <a:bodyPr/>
          <a:lstStyle/>
          <a:p>
            <a:r>
              <a:rPr lang="en-CA" altLang="en-US" sz="1400" b="1" dirty="0">
                <a:solidFill>
                  <a:schemeClr val="tx1"/>
                </a:solidFill>
                <a:latin typeface="Arial"/>
                <a:cs typeface="Calibri"/>
              </a:rPr>
              <a:t>Page 5/10</a:t>
            </a:r>
          </a:p>
        </p:txBody>
      </p:sp>
    </p:spTree>
    <p:extLst>
      <p:ext uri="{BB962C8B-B14F-4D97-AF65-F5344CB8AC3E}">
        <p14:creationId xmlns:p14="http://schemas.microsoft.com/office/powerpoint/2010/main" val="166129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a:extLst>
              <a:ext uri="{FF2B5EF4-FFF2-40B4-BE49-F238E27FC236}">
                <a16:creationId xmlns:a16="http://schemas.microsoft.com/office/drawing/2014/main" id="{DC7D5D41-97CF-54C1-F242-8277B9EB9C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29013" y="9417050"/>
            <a:ext cx="154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a:extLst>
              <a:ext uri="{FF2B5EF4-FFF2-40B4-BE49-F238E27FC236}">
                <a16:creationId xmlns:a16="http://schemas.microsoft.com/office/drawing/2014/main" id="{AFE3FA6B-3740-557C-D263-073C2BFAD1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1788" y="263525"/>
            <a:ext cx="24384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4B859D7-9980-9550-9AF1-662492AAEF16}"/>
              </a:ext>
            </a:extLst>
          </p:cNvPr>
          <p:cNvSpPr/>
          <p:nvPr/>
        </p:nvSpPr>
        <p:spPr>
          <a:xfrm>
            <a:off x="0" y="9415463"/>
            <a:ext cx="17881600" cy="63341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a:extLst>
              <a:ext uri="{FF2B5EF4-FFF2-40B4-BE49-F238E27FC236}">
                <a16:creationId xmlns:a16="http://schemas.microsoft.com/office/drawing/2014/main" id="{DA212288-1448-1323-555B-54DACECFC2DD}"/>
              </a:ext>
            </a:extLst>
          </p:cNvPr>
          <p:cNvSpPr txBox="1"/>
          <p:nvPr/>
        </p:nvSpPr>
        <p:spPr>
          <a:xfrm>
            <a:off x="163513" y="1772741"/>
            <a:ext cx="9426923" cy="3416320"/>
          </a:xfrm>
          <a:prstGeom prst="rect">
            <a:avLst/>
          </a:prstGeom>
          <a:solidFill>
            <a:schemeClr val="bg1">
              <a:lumMod val="95000"/>
            </a:schemeClr>
          </a:solidFill>
          <a:ln w="19050">
            <a:solidFill>
              <a:srgbClr val="595959"/>
            </a:solidFill>
          </a:ln>
        </p:spPr>
        <p:txBody>
          <a:bodyPr wrap="square" lIns="91440" tIns="45720" rIns="91440" bIns="45720" anchor="t">
            <a:spAutoFit/>
          </a:bodyPr>
          <a:lstStyle/>
          <a:p>
            <a:pPr>
              <a:defRPr/>
            </a:pPr>
            <a:r>
              <a:rPr lang="en-US" sz="1600" b="1" dirty="0">
                <a:solidFill>
                  <a:srgbClr val="C00000"/>
                </a:solidFill>
                <a:latin typeface="Arial"/>
                <a:cs typeface="Arial"/>
              </a:rPr>
              <a:t>Incident Overview</a:t>
            </a:r>
            <a:endParaRPr lang="en-US" sz="1600" dirty="0">
              <a:solidFill>
                <a:srgbClr val="C00000"/>
              </a:solidFill>
              <a:highlight>
                <a:srgbClr val="FFFF00"/>
              </a:highlight>
              <a:latin typeface="Arial"/>
              <a:cs typeface="Arial"/>
            </a:endParaRPr>
          </a:p>
          <a:p>
            <a:pPr marL="168275" indent="-168275">
              <a:buFont typeface="Arial"/>
              <a:buChar char="•"/>
              <a:defRPr/>
            </a:pPr>
            <a:r>
              <a:rPr lang="en-US" sz="1400" dirty="0">
                <a:solidFill>
                  <a:srgbClr val="000000"/>
                </a:solidFill>
                <a:latin typeface="Arial"/>
                <a:cs typeface="Arial"/>
              </a:rPr>
              <a:t>Provincial APL: </a:t>
            </a:r>
          </a:p>
          <a:p>
            <a:pPr marL="625475" lvl="1" indent="-168275">
              <a:buFont typeface="Courier New"/>
              <a:buChar char="o"/>
              <a:defRPr/>
            </a:pPr>
            <a:r>
              <a:rPr lang="en-US" sz="1400" dirty="0">
                <a:solidFill>
                  <a:srgbClr val="000000"/>
                </a:solidFill>
                <a:latin typeface="Arial"/>
                <a:cs typeface="Arial"/>
              </a:rPr>
              <a:t>BC: 1 </a:t>
            </a:r>
          </a:p>
          <a:p>
            <a:pPr marL="168275" indent="-168275">
              <a:buFont typeface="Arial"/>
              <a:buChar char="•"/>
              <a:defRPr/>
            </a:pPr>
            <a:r>
              <a:rPr lang="en-US" sz="1400" dirty="0">
                <a:solidFill>
                  <a:srgbClr val="000000"/>
                </a:solidFill>
                <a:latin typeface="Arial"/>
                <a:cs typeface="Arial"/>
              </a:rPr>
              <a:t>As </a:t>
            </a:r>
            <a:r>
              <a:rPr lang="en-US" sz="1400" dirty="0">
                <a:solidFill>
                  <a:srgbClr val="000000"/>
                </a:solidFill>
                <a:latin typeface="Arial"/>
                <a:ea typeface="MS PGothic"/>
                <a:cs typeface="Arial"/>
              </a:rPr>
              <a:t>of 29 Apr, there are no Evacuation Alerts in BC due to wildland fires.</a:t>
            </a:r>
          </a:p>
          <a:p>
            <a:pPr marL="168275" indent="-168275">
              <a:buFont typeface="Arial"/>
              <a:buChar char="•"/>
              <a:defRPr/>
            </a:pPr>
            <a:r>
              <a:rPr lang="en-US" sz="1400" dirty="0">
                <a:solidFill>
                  <a:srgbClr val="000000"/>
                </a:solidFill>
                <a:latin typeface="Arial"/>
                <a:ea typeface="MS PGothic"/>
                <a:cs typeface="Arial"/>
              </a:rPr>
              <a:t>As of 29 Apr, air quality is not affected on a regional scale.   </a:t>
            </a:r>
          </a:p>
          <a:p>
            <a:pPr>
              <a:defRPr/>
            </a:pPr>
            <a:endParaRPr lang="en-US" sz="1600" b="1" dirty="0">
              <a:solidFill>
                <a:srgbClr val="C00000"/>
              </a:solidFill>
              <a:latin typeface="Arial"/>
              <a:ea typeface="MS PGothic"/>
              <a:cs typeface="Arial"/>
            </a:endParaRPr>
          </a:p>
          <a:p>
            <a:pPr>
              <a:defRPr/>
            </a:pPr>
            <a:r>
              <a:rPr lang="en-US" sz="1600" b="1" dirty="0">
                <a:solidFill>
                  <a:srgbClr val="C00000"/>
                </a:solidFill>
                <a:latin typeface="Arial"/>
                <a:ea typeface="MS PGothic"/>
                <a:cs typeface="Arial"/>
              </a:rPr>
              <a:t>Impacts </a:t>
            </a:r>
            <a:endParaRPr lang="en-US" sz="1600" dirty="0">
              <a:solidFill>
                <a:srgbClr val="C00000"/>
              </a:solidFill>
              <a:latin typeface="Arial"/>
              <a:ea typeface="MS PGothic"/>
              <a:cs typeface="Arial"/>
            </a:endParaRPr>
          </a:p>
          <a:p>
            <a:pPr marL="171450" indent="-171450">
              <a:buFont typeface="Arial"/>
              <a:buChar char="•"/>
              <a:defRPr/>
            </a:pPr>
            <a:r>
              <a:rPr lang="en-US" sz="1400" dirty="0">
                <a:latin typeface="Arial"/>
                <a:ea typeface="MS PGothic"/>
                <a:cs typeface="Arial"/>
              </a:rPr>
              <a:t>Burgess Creek Wildfire, BC (Being Held):</a:t>
            </a:r>
            <a:endParaRPr lang="en-US" sz="1400">
              <a:latin typeface="Arial" panose="020B0604020202020204" pitchFamily="34" charset="0"/>
              <a:ea typeface="MS PGothic"/>
              <a:cs typeface="Arial" panose="020B0604020202020204" pitchFamily="34" charset="0"/>
            </a:endParaRPr>
          </a:p>
          <a:p>
            <a:pPr marL="628650" lvl="1" indent="-171450">
              <a:buFont typeface="Courier New" panose="020B0604020202020204" pitchFamily="34" charset="0"/>
              <a:buChar char="o"/>
              <a:defRPr/>
            </a:pPr>
            <a:r>
              <a:rPr lang="en-US" sz="1400" dirty="0">
                <a:latin typeface="Arial"/>
                <a:ea typeface="MS PGothic"/>
                <a:cs typeface="Arial"/>
              </a:rPr>
              <a:t>As of 29 Apr, the Evacuation Alert issued by the Cariboo Regional District for the Burgess Creek has been rescinded. </a:t>
            </a:r>
            <a:endParaRPr lang="en-US" sz="1400" strike="sngStrike">
              <a:solidFill>
                <a:srgbClr val="FF0000"/>
              </a:solidFill>
              <a:latin typeface="Arial"/>
              <a:ea typeface="MS PGothic"/>
              <a:cs typeface="Arial"/>
            </a:endParaRPr>
          </a:p>
          <a:p>
            <a:pPr marL="628650" lvl="1" indent="-171450">
              <a:buFont typeface="Courier New" panose="020B0604020202020204" pitchFamily="34" charset="0"/>
              <a:buChar char="o"/>
              <a:defRPr/>
            </a:pPr>
            <a:r>
              <a:rPr lang="en-US" sz="1400" dirty="0">
                <a:latin typeface="Arial"/>
                <a:ea typeface="MS PGothic"/>
                <a:cs typeface="Arial"/>
              </a:rPr>
              <a:t>As of 26 Apr, the fire remains at 1800 ha and is classified as Being Held. The fire is currently 45km from Quesnel BC and five km north of Ben Lake. Currently it is visible from Highway 97 and surrounding communities.</a:t>
            </a:r>
          </a:p>
          <a:p>
            <a:pPr marL="628650" lvl="1" indent="-171450">
              <a:buFont typeface="Courier New" panose="020B0604020202020204" pitchFamily="34" charset="0"/>
              <a:buChar char="o"/>
              <a:defRPr/>
            </a:pPr>
            <a:r>
              <a:rPr lang="en-US" sz="1400" dirty="0">
                <a:latin typeface="Arial"/>
                <a:ea typeface="MS PGothic"/>
                <a:cs typeface="Arial"/>
              </a:rPr>
              <a:t>BCWS crews are responding with aviation resources and heavy equipment.  </a:t>
            </a:r>
          </a:p>
          <a:p>
            <a:pPr lvl="1">
              <a:defRPr/>
            </a:pPr>
            <a:endParaRPr lang="en-US" sz="1400" dirty="0">
              <a:solidFill>
                <a:srgbClr val="000000"/>
              </a:solidFill>
              <a:latin typeface="Arial"/>
              <a:ea typeface="MS PGothic"/>
              <a:cs typeface="Arial"/>
            </a:endParaRPr>
          </a:p>
        </p:txBody>
      </p:sp>
      <p:pic>
        <p:nvPicPr>
          <p:cNvPr id="8199" name="Picture 2" descr="Recognizing Canada's international assistance – Files for download">
            <a:extLst>
              <a:ext uri="{FF2B5EF4-FFF2-40B4-BE49-F238E27FC236}">
                <a16:creationId xmlns:a16="http://schemas.microsoft.com/office/drawing/2014/main" id="{A53C9D9B-DC6E-A37D-8BEF-F44DECE26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0413" y="9526588"/>
            <a:ext cx="171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Box 8">
            <a:extLst>
              <a:ext uri="{FF2B5EF4-FFF2-40B4-BE49-F238E27FC236}">
                <a16:creationId xmlns:a16="http://schemas.microsoft.com/office/drawing/2014/main" id="{72946B7D-2D8D-33E5-EEF7-68A6E3DD8ABD}"/>
              </a:ext>
            </a:extLst>
          </p:cNvPr>
          <p:cNvSpPr txBox="1">
            <a:spLocks noChangeArrowheads="1"/>
          </p:cNvSpPr>
          <p:nvPr/>
        </p:nvSpPr>
        <p:spPr bwMode="auto">
          <a:xfrm>
            <a:off x="9962898" y="9395800"/>
            <a:ext cx="7375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CA" altLang="en-US" sz="1400" b="1" dirty="0">
                <a:latin typeface="Arial"/>
                <a:ea typeface="MS PGothic"/>
                <a:cs typeface="Arial"/>
              </a:rPr>
              <a:t>S</a:t>
            </a:r>
            <a:r>
              <a:rPr lang="en-CA" altLang="en-US" sz="1400" b="1" dirty="0">
                <a:solidFill>
                  <a:srgbClr val="000000"/>
                </a:solidFill>
                <a:latin typeface="Arial"/>
                <a:ea typeface="MS PGothic"/>
                <a:cs typeface="Arial"/>
              </a:rPr>
              <a:t>ources</a:t>
            </a:r>
            <a:r>
              <a:rPr lang="en-US" altLang="en-US" sz="1400" b="1" i="1" dirty="0">
                <a:solidFill>
                  <a:srgbClr val="000000"/>
                </a:solidFill>
                <a:latin typeface="Arial"/>
                <a:ea typeface="MS PGothic"/>
                <a:cs typeface="Arial"/>
              </a:rPr>
              <a:t>: </a:t>
            </a:r>
            <a:r>
              <a:rPr lang="en-US" altLang="en-US" sz="1400" dirty="0">
                <a:solidFill>
                  <a:srgbClr val="000000"/>
                </a:solidFill>
                <a:latin typeface="Arial"/>
                <a:ea typeface="MS PGothic"/>
                <a:cs typeface="Arial"/>
              </a:rPr>
              <a:t>PS Pacific R</a:t>
            </a:r>
            <a:r>
              <a:rPr lang="en-US" altLang="en-US" sz="1400" i="1" dirty="0">
                <a:solidFill>
                  <a:srgbClr val="000000"/>
                </a:solidFill>
                <a:latin typeface="Arial"/>
                <a:ea typeface="MS PGothic"/>
                <a:cs typeface="Arial"/>
              </a:rPr>
              <a:t>O, CIFFC, BC Wildfire Service, ISC, Open Sources</a:t>
            </a:r>
            <a:endParaRPr lang="en-US" altLang="en-US" sz="1400" i="1" u="sng" dirty="0">
              <a:solidFill>
                <a:srgbClr val="000000"/>
              </a:solidFill>
              <a:latin typeface="Arial"/>
              <a:ea typeface="MS PGothic"/>
              <a:cs typeface="Arial"/>
            </a:endParaRPr>
          </a:p>
          <a:p>
            <a:r>
              <a:rPr lang="en-US" altLang="en-US" sz="1400" b="1" dirty="0">
                <a:latin typeface="Arial"/>
                <a:ea typeface="MS PGothic"/>
                <a:cs typeface="Arial"/>
              </a:rPr>
              <a:t>Current as of: </a:t>
            </a:r>
            <a:r>
              <a:rPr lang="en-US" sz="1400" dirty="0">
                <a:latin typeface="Arial"/>
                <a:ea typeface="MS PGothic"/>
                <a:cs typeface="Arial"/>
              </a:rPr>
              <a:t>01 May 2024 09:00 EDT</a:t>
            </a:r>
            <a:endParaRPr lang="en-US" sz="1400" i="1" u="sng" dirty="0">
              <a:latin typeface="Arial"/>
              <a:ea typeface="MS PGothic"/>
              <a:cs typeface="Arial"/>
            </a:endParaRPr>
          </a:p>
        </p:txBody>
      </p:sp>
      <p:sp>
        <p:nvSpPr>
          <p:cNvPr id="14" name="Rectangle 13">
            <a:extLst>
              <a:ext uri="{FF2B5EF4-FFF2-40B4-BE49-F238E27FC236}">
                <a16:creationId xmlns:a16="http://schemas.microsoft.com/office/drawing/2014/main" id="{1A8DE246-6F13-7D8E-DDD5-68FC64E28364}"/>
              </a:ext>
            </a:extLst>
          </p:cNvPr>
          <p:cNvSpPr/>
          <p:nvPr/>
        </p:nvSpPr>
        <p:spPr>
          <a:xfrm>
            <a:off x="9883576" y="1200809"/>
            <a:ext cx="7590972" cy="6525218"/>
          </a:xfrm>
          <a:prstGeom prst="rect">
            <a:avLst/>
          </a:prstGeom>
          <a:solidFill>
            <a:schemeClr val="bg1"/>
          </a:solidFill>
          <a:ln w="762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sz="2000" b="1" i="1" dirty="0">
                <a:solidFill>
                  <a:schemeClr val="bg1">
                    <a:lumMod val="50000"/>
                  </a:schemeClr>
                </a:solidFill>
                <a:latin typeface="Arial" panose="020B0604020202020204" pitchFamily="34" charset="0"/>
                <a:cs typeface="Arial" panose="020B0604020202020204" pitchFamily="34" charset="0"/>
              </a:rPr>
              <a:t>9” X 9” SPACE TO REMAIN RESERVED FOR GEOMATICS MAPPING AT ALL TIMES. THIS SPACE WILL INCLUDE A NATIONAL MAP, EVENT ITEMS AND AN ASSOCIATED LEDGEND.</a:t>
            </a:r>
            <a:br>
              <a:rPr lang="en-US" sz="2000" b="1" i="1" dirty="0">
                <a:solidFill>
                  <a:schemeClr val="bg1">
                    <a:lumMod val="50000"/>
                  </a:schemeClr>
                </a:solidFill>
                <a:latin typeface="Arial" panose="020B0604020202020204" pitchFamily="34" charset="0"/>
                <a:cs typeface="Arial" panose="020B0604020202020204" pitchFamily="34" charset="0"/>
              </a:rPr>
            </a:br>
            <a:br>
              <a:rPr lang="en-US" sz="2000" b="1" i="1" dirty="0">
                <a:solidFill>
                  <a:schemeClr val="bg1">
                    <a:lumMod val="50000"/>
                  </a:schemeClr>
                </a:solidFill>
                <a:latin typeface="Arial" panose="020B0604020202020204" pitchFamily="34" charset="0"/>
                <a:cs typeface="Arial" panose="020B0604020202020204" pitchFamily="34" charset="0"/>
              </a:rPr>
            </a:br>
            <a:r>
              <a:rPr lang="en-US" sz="2000" b="1" i="1" dirty="0">
                <a:solidFill>
                  <a:schemeClr val="bg1">
                    <a:lumMod val="50000"/>
                  </a:schemeClr>
                </a:solidFill>
                <a:latin typeface="Arial" panose="020B0604020202020204" pitchFamily="34" charset="0"/>
                <a:cs typeface="Arial" panose="020B0604020202020204" pitchFamily="34" charset="0"/>
              </a:rPr>
              <a:t>GEOMATICS PRODUCT PROVIDED MUST INCLUDE TITLE/LEDGEND WITH MAP WITHIN THIS SPACE. </a:t>
            </a:r>
          </a:p>
        </p:txBody>
      </p:sp>
      <p:sp>
        <p:nvSpPr>
          <p:cNvPr id="19" name="TextBox 6">
            <a:extLst>
              <a:ext uri="{FF2B5EF4-FFF2-40B4-BE49-F238E27FC236}">
                <a16:creationId xmlns:a16="http://schemas.microsoft.com/office/drawing/2014/main" id="{CD523F4A-113A-0EDC-5C70-6D42F75D5A98}"/>
              </a:ext>
            </a:extLst>
          </p:cNvPr>
          <p:cNvSpPr txBox="1">
            <a:spLocks noChangeArrowheads="1"/>
          </p:cNvSpPr>
          <p:nvPr/>
        </p:nvSpPr>
        <p:spPr bwMode="auto">
          <a:xfrm>
            <a:off x="2830513" y="263525"/>
            <a:ext cx="12225337" cy="523220"/>
          </a:xfrm>
          <a:prstGeom prst="rect">
            <a:avLst/>
          </a:prstGeom>
          <a:solidFill>
            <a:schemeClr val="bg1">
              <a:alpha val="76862"/>
            </a:schemeClr>
          </a:solidFill>
          <a:ln>
            <a:noFill/>
          </a:ln>
        </p:spPr>
        <p:txBody>
          <a:bodyPr lIns="91440" tIns="45720" rIns="91440" bIns="45720" anchor="t">
            <a:spAutoFit/>
          </a:bodyPr>
          <a:lstStyle>
            <a:lvl1pPr defTabSz="1339850">
              <a:lnSpc>
                <a:spcPct val="90000"/>
              </a:lnSpc>
              <a:spcBef>
                <a:spcPts val="1463"/>
              </a:spcBef>
              <a:buFont typeface="Arial" panose="020B0604020202020204" pitchFamily="34" charset="0"/>
              <a:buChar char="•"/>
              <a:defRPr sz="4100">
                <a:solidFill>
                  <a:schemeClr val="tx1"/>
                </a:solidFill>
                <a:latin typeface="Calibri" panose="020F0502020204030204" pitchFamily="34" charset="0"/>
              </a:defRPr>
            </a:lvl1pPr>
            <a:lvl2pPr marL="742950" indent="-285750" defTabSz="1339850">
              <a:lnSpc>
                <a:spcPct val="90000"/>
              </a:lnSpc>
              <a:spcBef>
                <a:spcPts val="738"/>
              </a:spcBef>
              <a:buFont typeface="Arial" panose="020B0604020202020204" pitchFamily="34" charset="0"/>
              <a:buChar char="•"/>
              <a:defRPr sz="3500">
                <a:solidFill>
                  <a:schemeClr val="tx1"/>
                </a:solidFill>
                <a:latin typeface="Calibri" panose="020F0502020204030204" pitchFamily="34" charset="0"/>
              </a:defRPr>
            </a:lvl2pPr>
            <a:lvl3pPr marL="1143000" indent="-228600" defTabSz="1339850">
              <a:lnSpc>
                <a:spcPct val="90000"/>
              </a:lnSpc>
              <a:spcBef>
                <a:spcPts val="738"/>
              </a:spcBef>
              <a:buFont typeface="Arial" panose="020B0604020202020204" pitchFamily="34" charset="0"/>
              <a:buChar char="•"/>
              <a:defRPr sz="2900">
                <a:solidFill>
                  <a:schemeClr val="tx1"/>
                </a:solidFill>
                <a:latin typeface="Calibri" panose="020F0502020204030204" pitchFamily="34" charset="0"/>
              </a:defRPr>
            </a:lvl3pPr>
            <a:lvl4pPr marL="16002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lnSpc>
                <a:spcPct val="100000"/>
              </a:lnSpc>
              <a:spcBef>
                <a:spcPct val="0"/>
              </a:spcBef>
              <a:buNone/>
              <a:defRPr/>
            </a:pPr>
            <a:r>
              <a:rPr lang="en-CA" altLang="en-US" sz="2800" b="1" dirty="0">
                <a:solidFill>
                  <a:srgbClr val="C00000"/>
                </a:solidFill>
                <a:latin typeface="Arial"/>
                <a:cs typeface="Arial"/>
              </a:rPr>
              <a:t>Provincial Impacts BC – 30 Apr 2024 – </a:t>
            </a:r>
            <a:r>
              <a:rPr lang="en-CA" sz="2800" b="1" dirty="0">
                <a:solidFill>
                  <a:srgbClr val="C00000"/>
                </a:solidFill>
                <a:latin typeface="Arial"/>
                <a:cs typeface="Arial"/>
              </a:rPr>
              <a:t>Wildfires (00301-24)</a:t>
            </a:r>
          </a:p>
        </p:txBody>
      </p:sp>
      <p:sp>
        <p:nvSpPr>
          <p:cNvPr id="9" name="Rectangle 8">
            <a:extLst>
              <a:ext uri="{FF2B5EF4-FFF2-40B4-BE49-F238E27FC236}">
                <a16:creationId xmlns:a16="http://schemas.microsoft.com/office/drawing/2014/main" id="{4E58B428-89C3-278D-A625-CA9D9A179B91}"/>
              </a:ext>
            </a:extLst>
          </p:cNvPr>
          <p:cNvSpPr/>
          <p:nvPr/>
        </p:nvSpPr>
        <p:spPr>
          <a:xfrm>
            <a:off x="16020958" y="8289235"/>
            <a:ext cx="1656951" cy="4593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map of canada with different colored areas&#10;&#10;Description automatically generated">
            <a:extLst>
              <a:ext uri="{FF2B5EF4-FFF2-40B4-BE49-F238E27FC236}">
                <a16:creationId xmlns:a16="http://schemas.microsoft.com/office/drawing/2014/main" id="{6BB0D8AD-5344-6342-46B5-8D0A40C0B571}"/>
              </a:ext>
            </a:extLst>
          </p:cNvPr>
          <p:cNvPicPr>
            <a:picLocks noChangeAspect="1"/>
          </p:cNvPicPr>
          <p:nvPr/>
        </p:nvPicPr>
        <p:blipFill>
          <a:blip r:embed="rId6"/>
          <a:stretch>
            <a:fillRect/>
          </a:stretch>
        </p:blipFill>
        <p:spPr>
          <a:xfrm>
            <a:off x="9574906" y="810217"/>
            <a:ext cx="8208081" cy="8208081"/>
          </a:xfrm>
          <a:prstGeom prst="rect">
            <a:avLst/>
          </a:prstGeom>
        </p:spPr>
      </p:pic>
      <p:sp>
        <p:nvSpPr>
          <p:cNvPr id="8" name="TextBox 8">
            <a:extLst>
              <a:ext uri="{FF2B5EF4-FFF2-40B4-BE49-F238E27FC236}">
                <a16:creationId xmlns:a16="http://schemas.microsoft.com/office/drawing/2014/main" id="{41A181CC-8C48-62CB-A35F-31EC9E01ED8A}"/>
              </a:ext>
            </a:extLst>
          </p:cNvPr>
          <p:cNvSpPr txBox="1">
            <a:spLocks noChangeArrowheads="1"/>
          </p:cNvSpPr>
          <p:nvPr/>
        </p:nvSpPr>
        <p:spPr bwMode="auto">
          <a:xfrm>
            <a:off x="9964145" y="9612891"/>
            <a:ext cx="7375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sz="1400" dirty="0">
              <a:solidFill>
                <a:srgbClr val="000000"/>
              </a:solidFill>
              <a:latin typeface="Arial"/>
              <a:ea typeface="MS PGothic"/>
              <a:cs typeface="Calibri"/>
            </a:endParaRPr>
          </a:p>
          <a:p>
            <a:r>
              <a:rPr lang="fr-FR" sz="1400" b="1" dirty="0">
                <a:latin typeface="Arial"/>
                <a:ea typeface="MS PGothic"/>
                <a:cs typeface="Arial"/>
              </a:rPr>
              <a:t>GOC </a:t>
            </a:r>
            <a:r>
              <a:rPr lang="fr-FR" sz="1400" b="1" dirty="0" err="1">
                <a:latin typeface="Arial"/>
                <a:ea typeface="MS PGothic"/>
                <a:cs typeface="Arial"/>
              </a:rPr>
              <a:t>Webmap</a:t>
            </a:r>
            <a:r>
              <a:rPr lang="fr-FR" sz="1400" b="1" dirty="0">
                <a:latin typeface="Arial"/>
                <a:ea typeface="MS PGothic"/>
                <a:cs typeface="Arial"/>
              </a:rPr>
              <a:t> Hub:</a:t>
            </a:r>
            <a:r>
              <a:rPr lang="fr-FR" sz="1400" dirty="0">
                <a:latin typeface="Arial"/>
                <a:ea typeface="MS PGothic"/>
                <a:cs typeface="Arial"/>
              </a:rPr>
              <a:t> </a:t>
            </a:r>
            <a:r>
              <a:rPr lang="fr-FR" sz="1400" dirty="0">
                <a:latin typeface="Arial"/>
                <a:ea typeface="MS PGothic"/>
                <a:cs typeface="Arial"/>
                <a:hlinkClick r:id="rId7"/>
              </a:rPr>
              <a:t>https://goc-cog-pscanada.hub.arcgis.com/</a:t>
            </a:r>
            <a:endParaRPr lang="en-US"/>
          </a:p>
          <a:p>
            <a:endParaRPr lang="en-US" sz="1400" dirty="0">
              <a:latin typeface="Arial"/>
              <a:ea typeface="MS PGothic"/>
              <a:cs typeface="Arial"/>
            </a:endParaRPr>
          </a:p>
        </p:txBody>
      </p:sp>
      <p:sp>
        <p:nvSpPr>
          <p:cNvPr id="4" name="TextBox 3">
            <a:extLst>
              <a:ext uri="{FF2B5EF4-FFF2-40B4-BE49-F238E27FC236}">
                <a16:creationId xmlns:a16="http://schemas.microsoft.com/office/drawing/2014/main" id="{D92DCE24-D13F-6FFE-A810-1098BFA5E63D}"/>
              </a:ext>
            </a:extLst>
          </p:cNvPr>
          <p:cNvSpPr txBox="1"/>
          <p:nvPr/>
        </p:nvSpPr>
        <p:spPr>
          <a:xfrm>
            <a:off x="16677880" y="195896"/>
            <a:ext cx="2743200" cy="307777"/>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Arial"/>
              </a:rPr>
              <a:t>DL-1</a:t>
            </a:r>
          </a:p>
        </p:txBody>
      </p:sp>
      <p:sp>
        <p:nvSpPr>
          <p:cNvPr id="11" name="Slide Number Placeholder 3">
            <a:extLst>
              <a:ext uri="{FF2B5EF4-FFF2-40B4-BE49-F238E27FC236}">
                <a16:creationId xmlns:a16="http://schemas.microsoft.com/office/drawing/2014/main" id="{5458700E-967A-7F3F-D707-43E26349AD34}"/>
              </a:ext>
            </a:extLst>
          </p:cNvPr>
          <p:cNvSpPr>
            <a:spLocks noGrp="1"/>
          </p:cNvSpPr>
          <p:nvPr>
            <p:ph type="sldNum" sz="quarter" idx="12"/>
          </p:nvPr>
        </p:nvSpPr>
        <p:spPr>
          <a:xfrm>
            <a:off x="16296503" y="296531"/>
            <a:ext cx="1200902" cy="505577"/>
          </a:xfrm>
        </p:spPr>
        <p:txBody>
          <a:bodyPr/>
          <a:lstStyle/>
          <a:p>
            <a:r>
              <a:rPr lang="en-CA" altLang="en-US" sz="1400" b="1" dirty="0">
                <a:solidFill>
                  <a:schemeClr val="tx1"/>
                </a:solidFill>
                <a:latin typeface="Arial"/>
                <a:cs typeface="Calibri"/>
              </a:rPr>
              <a:t>Page 6/10</a:t>
            </a:r>
          </a:p>
        </p:txBody>
      </p:sp>
    </p:spTree>
    <p:extLst>
      <p:ext uri="{BB962C8B-B14F-4D97-AF65-F5344CB8AC3E}">
        <p14:creationId xmlns:p14="http://schemas.microsoft.com/office/powerpoint/2010/main" val="144322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1C0EC13-683B-6F1F-EEB6-169779743211}"/>
              </a:ext>
            </a:extLst>
          </p:cNvPr>
          <p:cNvSpPr txBox="1"/>
          <p:nvPr/>
        </p:nvSpPr>
        <p:spPr>
          <a:xfrm>
            <a:off x="158038" y="7641368"/>
            <a:ext cx="7417670" cy="167044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3">
            <a:extLst>
              <a:ext uri="{FF2B5EF4-FFF2-40B4-BE49-F238E27FC236}">
                <a16:creationId xmlns:a16="http://schemas.microsoft.com/office/drawing/2014/main" id="{6AF8168C-9483-0552-345A-D6B9E86FBC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788" y="263525"/>
            <a:ext cx="24384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
            <a:extLst>
              <a:ext uri="{FF2B5EF4-FFF2-40B4-BE49-F238E27FC236}">
                <a16:creationId xmlns:a16="http://schemas.microsoft.com/office/drawing/2014/main" id="{72B2085D-E1DD-CB4F-5173-91F19E702A00}"/>
              </a:ext>
            </a:extLst>
          </p:cNvPr>
          <p:cNvSpPr txBox="1">
            <a:spLocks noChangeArrowheads="1"/>
          </p:cNvSpPr>
          <p:nvPr/>
        </p:nvSpPr>
        <p:spPr bwMode="auto">
          <a:xfrm>
            <a:off x="157312" y="1162076"/>
            <a:ext cx="7420182" cy="6430900"/>
          </a:xfrm>
          <a:prstGeom prst="rect">
            <a:avLst/>
          </a:prstGeom>
          <a:solidFill>
            <a:schemeClr val="bg1">
              <a:lumMod val="95000"/>
            </a:schemeClr>
          </a:solidFill>
          <a:ln w="19050">
            <a:solidFill>
              <a:schemeClr val="tx1"/>
            </a:solidFill>
            <a:miter lim="800000"/>
            <a:headEnd/>
            <a:tailEnd/>
          </a:ln>
        </p:spPr>
        <p:txBody>
          <a:bodyPr lIns="91440" tIns="45720" rIns="91440" bIns="4572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600" b="1" dirty="0">
                <a:solidFill>
                  <a:srgbClr val="C00000"/>
                </a:solidFill>
                <a:latin typeface="Arial"/>
                <a:cs typeface="Arial"/>
              </a:rPr>
              <a:t>National Overview in the Context of Wildfires</a:t>
            </a:r>
          </a:p>
          <a:p>
            <a:pPr>
              <a:defRPr/>
            </a:pPr>
            <a:endParaRPr lang="en-US" altLang="en-US" sz="1600" b="1" dirty="0">
              <a:solidFill>
                <a:srgbClr val="C00000"/>
              </a:solidFill>
              <a:latin typeface="Arial"/>
              <a:cs typeface="Arial"/>
            </a:endParaRPr>
          </a:p>
          <a:p>
            <a:pPr marL="3175">
              <a:buClr>
                <a:srgbClr val="C00000"/>
              </a:buClr>
              <a:buSzPct val="100000"/>
              <a:defRPr/>
            </a:pPr>
            <a:r>
              <a:rPr lang="en-US" sz="1400" dirty="0">
                <a:solidFill>
                  <a:srgbClr val="000000"/>
                </a:solidFill>
                <a:latin typeface="Arial"/>
                <a:cs typeface="Arial"/>
              </a:rPr>
              <a:t>Preparations by key partners, including Provinces and Territories, are well underway.  </a:t>
            </a:r>
            <a:endParaRPr lang="en-US" altLang="en-US" sz="1400">
              <a:solidFill>
                <a:srgbClr val="C00000"/>
              </a:solidFill>
              <a:latin typeface="Arial" panose="020B0604020202020204" pitchFamily="34" charset="0"/>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a:p>
            <a:pPr>
              <a:defRPr/>
            </a:pPr>
            <a:r>
              <a:rPr lang="en-US" sz="1400" dirty="0">
                <a:latin typeface="Arial"/>
                <a:cs typeface="Arial"/>
              </a:rPr>
              <a:t>The Wildfire Season Risk Assessment will be released in early May at which time a more in-depth analysis will be provided.</a:t>
            </a:r>
          </a:p>
          <a:p>
            <a:pPr>
              <a:defRPr/>
            </a:pPr>
            <a:endParaRPr lang="en-US" sz="1400" dirty="0">
              <a:latin typeface="Arial" panose="020B0604020202020204" pitchFamily="34" charset="0"/>
              <a:cs typeface="Arial" panose="020B0604020202020204" pitchFamily="34" charset="0"/>
            </a:endParaRPr>
          </a:p>
          <a:p>
            <a:pPr>
              <a:defRPr/>
            </a:pPr>
            <a:r>
              <a:rPr lang="en-US" sz="1400" dirty="0">
                <a:latin typeface="Arial"/>
                <a:cs typeface="Arial"/>
              </a:rPr>
              <a:t>CIFFC has commenced its daily sitreps as of 29 Apr.</a:t>
            </a:r>
          </a:p>
          <a:p>
            <a:pPr>
              <a:defRPr/>
            </a:pPr>
            <a:endParaRPr lang="en-US" sz="1400" dirty="0">
              <a:latin typeface="Arial" panose="020B0604020202020204" pitchFamily="34" charset="0"/>
              <a:cs typeface="Arial" panose="020B0604020202020204" pitchFamily="34" charset="0"/>
            </a:endParaRPr>
          </a:p>
          <a:p>
            <a:pPr>
              <a:defRPr/>
            </a:pPr>
            <a:r>
              <a:rPr lang="en-US" sz="1400" dirty="0">
                <a:latin typeface="Arial"/>
                <a:cs typeface="Arial"/>
              </a:rPr>
              <a:t>On 23 Apr, ECCC reported that large-scale precipitation in the next week is likely to occur along the Pacific Coast and over the central and eastern regions of the country. Unfortunately, the areas that currently show wildfire activity (mostly the BC Interior and AB) are unlikely to get much sustained precipitation in the next seven days. There is a good chance of some upslope precipitation along the Rocky Mountains, but the lower elevations and the plains are most likely going to remain relatively dry. </a:t>
            </a:r>
          </a:p>
          <a:p>
            <a:pPr>
              <a:defRPr/>
            </a:pPr>
            <a:r>
              <a:rPr lang="en-US" sz="1400" dirty="0">
                <a:latin typeface="Arial"/>
                <a:cs typeface="Arial"/>
              </a:rPr>
              <a:t>Next report will be available from ECCC, 30 Apr.</a:t>
            </a:r>
            <a:endParaRPr lang="en-US">
              <a:ea typeface="Calibri"/>
              <a:cs typeface="Calibri"/>
            </a:endParaRPr>
          </a:p>
          <a:p>
            <a:pPr>
              <a:defRPr/>
            </a:pPr>
            <a:endParaRPr lang="en-US" altLang="en-US" sz="1600" b="1" dirty="0">
              <a:solidFill>
                <a:srgbClr val="C00000"/>
              </a:solidFill>
              <a:latin typeface="Arial"/>
              <a:cs typeface="Arial"/>
            </a:endParaRPr>
          </a:p>
          <a:p>
            <a:pPr>
              <a:defRPr/>
            </a:pPr>
            <a:r>
              <a:rPr lang="en-US" altLang="en-US" sz="1600" b="1" dirty="0">
                <a:solidFill>
                  <a:srgbClr val="C00000"/>
                </a:solidFill>
                <a:latin typeface="Arial"/>
                <a:cs typeface="Arial"/>
              </a:rPr>
              <a:t>P/Ts at Highest Risk</a:t>
            </a:r>
            <a:endParaRPr lang="en-US">
              <a:latin typeface="Arial"/>
              <a:cs typeface="Arial"/>
            </a:endParaRPr>
          </a:p>
          <a:p>
            <a:pPr>
              <a:defRPr/>
            </a:pPr>
            <a:r>
              <a:rPr lang="en-US" sz="1400" dirty="0">
                <a:solidFill>
                  <a:srgbClr val="000000"/>
                </a:solidFill>
                <a:latin typeface="Arial"/>
                <a:cs typeface="Arial"/>
              </a:rPr>
              <a:t>British Columbia, Alberta.</a:t>
            </a:r>
          </a:p>
          <a:p>
            <a:pPr>
              <a:defRPr/>
            </a:pPr>
            <a:endParaRPr lang="en-US" sz="1400" dirty="0">
              <a:solidFill>
                <a:srgbClr val="000000"/>
              </a:solidFill>
              <a:latin typeface="Arial"/>
              <a:cs typeface="Arial"/>
            </a:endParaRPr>
          </a:p>
          <a:p>
            <a:pPr>
              <a:defRPr/>
            </a:pPr>
            <a:r>
              <a:rPr lang="en-US" sz="1600" b="1" dirty="0">
                <a:solidFill>
                  <a:srgbClr val="C00000"/>
                </a:solidFill>
                <a:latin typeface="Arial"/>
                <a:cs typeface="Arial"/>
              </a:rPr>
              <a:t>Areas Requiring Close Monitoring</a:t>
            </a:r>
          </a:p>
          <a:p>
            <a:pPr>
              <a:defRPr/>
            </a:pPr>
            <a:r>
              <a:rPr lang="en-US" altLang="en-US" sz="1400" dirty="0">
                <a:latin typeface="Arial"/>
                <a:cs typeface="Arial"/>
              </a:rPr>
              <a:t>The Prince George and Cariboo fire </a:t>
            </a:r>
            <a:r>
              <a:rPr lang="en-US" altLang="en-US" sz="1400" err="1">
                <a:latin typeface="Arial"/>
                <a:cs typeface="Arial"/>
              </a:rPr>
              <a:t>centres</a:t>
            </a:r>
            <a:r>
              <a:rPr lang="en-US" altLang="en-US" sz="1400" dirty="0">
                <a:latin typeface="Arial"/>
                <a:cs typeface="Arial"/>
              </a:rPr>
              <a:t> of BC.</a:t>
            </a:r>
            <a:endParaRPr lang="en-US">
              <a:ea typeface="Calibri"/>
              <a:cs typeface="Calibri"/>
            </a:endParaRPr>
          </a:p>
          <a:p>
            <a:pPr>
              <a:defRPr/>
            </a:pPr>
            <a:endParaRPr lang="en-US" altLang="en-US" sz="1400" dirty="0">
              <a:solidFill>
                <a:srgbClr val="000000"/>
              </a:solidFill>
              <a:latin typeface="Arial" panose="020B0604020202020204" pitchFamily="34" charset="0"/>
              <a:cs typeface="Arial" panose="020B0604020202020204" pitchFamily="34" charset="0"/>
            </a:endParaRPr>
          </a:p>
          <a:p>
            <a:pPr>
              <a:defRPr/>
            </a:pPr>
            <a:r>
              <a:rPr lang="en-US" altLang="en-US" sz="1600" b="1" dirty="0">
                <a:solidFill>
                  <a:srgbClr val="C00000"/>
                </a:solidFill>
                <a:latin typeface="Arial"/>
                <a:cs typeface="Arial"/>
              </a:rPr>
              <a:t>Risk Assessment and Outlook</a:t>
            </a:r>
            <a:endParaRPr lang="en-US" sz="1600">
              <a:solidFill>
                <a:srgbClr val="000000"/>
              </a:solidFill>
              <a:latin typeface="Arial"/>
              <a:ea typeface="Times New Roman" panose="02020603050405020304" pitchFamily="18" charset="0"/>
              <a:cs typeface="Arial"/>
            </a:endParaRPr>
          </a:p>
          <a:p>
            <a:pPr marL="3175">
              <a:buClr>
                <a:srgbClr val="C00000"/>
              </a:buClr>
              <a:buSzPct val="100000"/>
              <a:defRPr/>
            </a:pPr>
            <a:r>
              <a:rPr lang="en-US" sz="1400" dirty="0">
                <a:solidFill>
                  <a:srgbClr val="000000"/>
                </a:solidFill>
                <a:latin typeface="Arial"/>
                <a:cs typeface="Arial"/>
              </a:rPr>
              <a:t>The current situations in BC and AB are being handled at the local level. </a:t>
            </a:r>
            <a:endParaRPr lang="en-US" altLang="en-US" sz="1400" b="1">
              <a:solidFill>
                <a:srgbClr val="C00000"/>
              </a:solidFill>
              <a:latin typeface="Arial" panose="020B0604020202020204" pitchFamily="34" charset="0"/>
              <a:cs typeface="Arial" panose="020B0604020202020204" pitchFamily="34" charset="0"/>
            </a:endParaRPr>
          </a:p>
          <a:p>
            <a:pPr marL="3175">
              <a:defRPr/>
            </a:pPr>
            <a:r>
              <a:rPr lang="en-US" sz="1400" dirty="0">
                <a:solidFill>
                  <a:srgbClr val="000000"/>
                </a:solidFill>
                <a:latin typeface="Arial"/>
                <a:cs typeface="Arial"/>
              </a:rPr>
              <a:t>CIFFC remains at a National Preparedness Level of 1.</a:t>
            </a:r>
            <a:endParaRPr lang="en-US" altLang="en-US" sz="1400">
              <a:solidFill>
                <a:srgbClr val="C00000"/>
              </a:solidFill>
              <a:latin typeface="Arial" panose="020B0604020202020204" pitchFamily="34" charset="0"/>
              <a:cs typeface="Arial" panose="020B0604020202020204" pitchFamily="34" charset="0"/>
            </a:endParaRPr>
          </a:p>
          <a:p>
            <a:pPr marL="3175">
              <a:defRPr/>
            </a:pPr>
            <a:r>
              <a:rPr lang="en-US" sz="1400" dirty="0">
                <a:solidFill>
                  <a:srgbClr val="000000"/>
                </a:solidFill>
                <a:latin typeface="Arial"/>
                <a:cs typeface="Arial"/>
              </a:rPr>
              <a:t>Currently, low risk for an RFA.</a:t>
            </a:r>
            <a:br>
              <a:rPr lang="en-US" sz="1800" b="1" i="0" dirty="0">
                <a:effectLst/>
                <a:highlight>
                  <a:srgbClr val="FFFF00"/>
                </a:highlight>
                <a:latin typeface="Arial" panose="020B0604020202020204" pitchFamily="34" charset="0"/>
                <a:cs typeface="Arial" panose="020B0604020202020204" pitchFamily="34" charset="0"/>
              </a:rPr>
            </a:br>
            <a:br>
              <a:rPr lang="en-US" altLang="en-US" sz="1400" b="1" dirty="0">
                <a:latin typeface="Arial" panose="020B0604020202020204" pitchFamily="34" charset="0"/>
                <a:cs typeface="Arial" panose="020B0604020202020204" pitchFamily="34" charset="0"/>
              </a:rPr>
            </a:br>
            <a:endParaRPr lang="en-US" altLang="en-US" sz="1400" b="1">
              <a:solidFill>
                <a:srgbClr val="C00000"/>
              </a:solidFill>
              <a:latin typeface="Arial" panose="020B0604020202020204" pitchFamily="34" charset="0"/>
              <a:cs typeface="Arial" panose="020B0604020202020204" pitchFamily="34" charset="0"/>
            </a:endParaRPr>
          </a:p>
        </p:txBody>
      </p:sp>
      <p:graphicFrame>
        <p:nvGraphicFramePr>
          <p:cNvPr id="14" name="Table 10">
            <a:extLst>
              <a:ext uri="{FF2B5EF4-FFF2-40B4-BE49-F238E27FC236}">
                <a16:creationId xmlns:a16="http://schemas.microsoft.com/office/drawing/2014/main" id="{3B9EBC3A-D10C-E762-DFC6-96739F427D23}"/>
              </a:ext>
            </a:extLst>
          </p:cNvPr>
          <p:cNvGraphicFramePr>
            <a:graphicFrameLocks noGrp="1"/>
          </p:cNvGraphicFramePr>
          <p:nvPr>
            <p:extLst>
              <p:ext uri="{D42A27DB-BD31-4B8C-83A1-F6EECF244321}">
                <p14:modId xmlns:p14="http://schemas.microsoft.com/office/powerpoint/2010/main" val="1142612500"/>
              </p:ext>
            </p:extLst>
          </p:nvPr>
        </p:nvGraphicFramePr>
        <p:xfrm>
          <a:off x="12740925" y="987220"/>
          <a:ext cx="4584699" cy="369887"/>
        </p:xfrm>
        <a:graphic>
          <a:graphicData uri="http://schemas.openxmlformats.org/drawingml/2006/table">
            <a:tbl>
              <a:tblPr firstRow="1" bandRow="1">
                <a:tableStyleId>{5C22544A-7EE6-4342-B048-85BDC9FD1C3A}</a:tableStyleId>
              </a:tblPr>
              <a:tblGrid>
                <a:gridCol w="4584699">
                  <a:extLst>
                    <a:ext uri="{9D8B030D-6E8A-4147-A177-3AD203B41FA5}">
                      <a16:colId xmlns:a16="http://schemas.microsoft.com/office/drawing/2014/main" val="20000"/>
                    </a:ext>
                  </a:extLst>
                </a:gridCol>
              </a:tblGrid>
              <a:tr h="369887">
                <a:tc>
                  <a:txBody>
                    <a:bodyPr/>
                    <a:lstStyle/>
                    <a:p>
                      <a:pPr algn="ctr"/>
                      <a:r>
                        <a:rPr lang="en-US" sz="1800" dirty="0"/>
                        <a:t>Forecasted Precipitation</a:t>
                      </a:r>
                    </a:p>
                  </a:txBody>
                  <a:tcPr marL="91429" marR="91429" marT="45603" marB="45603">
                    <a:solidFill>
                      <a:srgbClr val="C00000"/>
                    </a:solidFill>
                  </a:tcPr>
                </a:tc>
                <a:extLst>
                  <a:ext uri="{0D108BD9-81ED-4DB2-BD59-A6C34878D82A}">
                    <a16:rowId xmlns:a16="http://schemas.microsoft.com/office/drawing/2014/main" val="10000"/>
                  </a:ext>
                </a:extLst>
              </a:tr>
            </a:tbl>
          </a:graphicData>
        </a:graphic>
      </p:graphicFrame>
      <p:graphicFrame>
        <p:nvGraphicFramePr>
          <p:cNvPr id="15" name="Table 10">
            <a:extLst>
              <a:ext uri="{FF2B5EF4-FFF2-40B4-BE49-F238E27FC236}">
                <a16:creationId xmlns:a16="http://schemas.microsoft.com/office/drawing/2014/main" id="{4C8D56CC-7AB0-3A60-58E9-00719C4F99CC}"/>
              </a:ext>
            </a:extLst>
          </p:cNvPr>
          <p:cNvGraphicFramePr>
            <a:graphicFrameLocks noGrp="1"/>
          </p:cNvGraphicFramePr>
          <p:nvPr>
            <p:extLst>
              <p:ext uri="{D42A27DB-BD31-4B8C-83A1-F6EECF244321}">
                <p14:modId xmlns:p14="http://schemas.microsoft.com/office/powerpoint/2010/main" val="1144631150"/>
              </p:ext>
            </p:extLst>
          </p:nvPr>
        </p:nvGraphicFramePr>
        <p:xfrm>
          <a:off x="7683607" y="992112"/>
          <a:ext cx="4845949" cy="369888"/>
        </p:xfrm>
        <a:graphic>
          <a:graphicData uri="http://schemas.openxmlformats.org/drawingml/2006/table">
            <a:tbl>
              <a:tblPr firstRow="1" bandRow="1">
                <a:tableStyleId>{5C22544A-7EE6-4342-B048-85BDC9FD1C3A}</a:tableStyleId>
              </a:tblPr>
              <a:tblGrid>
                <a:gridCol w="4845949">
                  <a:extLst>
                    <a:ext uri="{9D8B030D-6E8A-4147-A177-3AD203B41FA5}">
                      <a16:colId xmlns:a16="http://schemas.microsoft.com/office/drawing/2014/main" val="20000"/>
                    </a:ext>
                  </a:extLst>
                </a:gridCol>
              </a:tblGrid>
              <a:tr h="369888">
                <a:tc>
                  <a:txBody>
                    <a:bodyPr/>
                    <a:lstStyle/>
                    <a:p>
                      <a:pPr algn="ctr"/>
                      <a:r>
                        <a:rPr lang="en-US" sz="1800" dirty="0"/>
                        <a:t>Forecast Severity Anomaly - April </a:t>
                      </a:r>
                    </a:p>
                  </a:txBody>
                  <a:tcPr marL="91417" marR="91417" marT="45603" marB="45603">
                    <a:solidFill>
                      <a:srgbClr val="C00000"/>
                    </a:solidFill>
                  </a:tcPr>
                </a:tc>
                <a:extLst>
                  <a:ext uri="{0D108BD9-81ED-4DB2-BD59-A6C34878D82A}">
                    <a16:rowId xmlns:a16="http://schemas.microsoft.com/office/drawing/2014/main" val="10000"/>
                  </a:ext>
                </a:extLst>
              </a:tr>
            </a:tbl>
          </a:graphicData>
        </a:graphic>
      </p:graphicFrame>
      <p:graphicFrame>
        <p:nvGraphicFramePr>
          <p:cNvPr id="16" name="Table 10">
            <a:extLst>
              <a:ext uri="{FF2B5EF4-FFF2-40B4-BE49-F238E27FC236}">
                <a16:creationId xmlns:a16="http://schemas.microsoft.com/office/drawing/2014/main" id="{CD99D5CA-E1F7-32C5-219F-8DCBC56E324C}"/>
              </a:ext>
            </a:extLst>
          </p:cNvPr>
          <p:cNvGraphicFramePr>
            <a:graphicFrameLocks noGrp="1"/>
          </p:cNvGraphicFramePr>
          <p:nvPr>
            <p:extLst>
              <p:ext uri="{D42A27DB-BD31-4B8C-83A1-F6EECF244321}">
                <p14:modId xmlns:p14="http://schemas.microsoft.com/office/powerpoint/2010/main" val="2885549588"/>
              </p:ext>
            </p:extLst>
          </p:nvPr>
        </p:nvGraphicFramePr>
        <p:xfrm>
          <a:off x="12740801" y="5267439"/>
          <a:ext cx="4599204" cy="369887"/>
        </p:xfrm>
        <a:graphic>
          <a:graphicData uri="http://schemas.openxmlformats.org/drawingml/2006/table">
            <a:tbl>
              <a:tblPr firstRow="1" bandRow="1">
                <a:tableStyleId>{5C22544A-7EE6-4342-B048-85BDC9FD1C3A}</a:tableStyleId>
              </a:tblPr>
              <a:tblGrid>
                <a:gridCol w="4599204">
                  <a:extLst>
                    <a:ext uri="{9D8B030D-6E8A-4147-A177-3AD203B41FA5}">
                      <a16:colId xmlns:a16="http://schemas.microsoft.com/office/drawing/2014/main" val="20000"/>
                    </a:ext>
                  </a:extLst>
                </a:gridCol>
              </a:tblGrid>
              <a:tr h="369887">
                <a:tc>
                  <a:txBody>
                    <a:bodyPr/>
                    <a:lstStyle/>
                    <a:p>
                      <a:pPr algn="ctr"/>
                      <a:r>
                        <a:rPr lang="en-US" sz="1800" dirty="0"/>
                        <a:t>Fire Danger – Extended Forecast (3 days)</a:t>
                      </a:r>
                    </a:p>
                  </a:txBody>
                  <a:tcPr marL="91429" marR="91429" marT="45603" marB="45603">
                    <a:solidFill>
                      <a:srgbClr val="C00000"/>
                    </a:solidFill>
                  </a:tcPr>
                </a:tc>
                <a:extLst>
                  <a:ext uri="{0D108BD9-81ED-4DB2-BD59-A6C34878D82A}">
                    <a16:rowId xmlns:a16="http://schemas.microsoft.com/office/drawing/2014/main" val="10000"/>
                  </a:ext>
                </a:extLst>
              </a:tr>
            </a:tbl>
          </a:graphicData>
        </a:graphic>
      </p:graphicFrame>
      <p:graphicFrame>
        <p:nvGraphicFramePr>
          <p:cNvPr id="17" name="Table 10">
            <a:extLst>
              <a:ext uri="{FF2B5EF4-FFF2-40B4-BE49-F238E27FC236}">
                <a16:creationId xmlns:a16="http://schemas.microsoft.com/office/drawing/2014/main" id="{3C3E0CD0-2006-7787-598D-564AB42ABFF4}"/>
              </a:ext>
            </a:extLst>
          </p:cNvPr>
          <p:cNvGraphicFramePr>
            <a:graphicFrameLocks noGrp="1"/>
          </p:cNvGraphicFramePr>
          <p:nvPr>
            <p:extLst>
              <p:ext uri="{D42A27DB-BD31-4B8C-83A1-F6EECF244321}">
                <p14:modId xmlns:p14="http://schemas.microsoft.com/office/powerpoint/2010/main" val="3726198053"/>
              </p:ext>
            </p:extLst>
          </p:nvPr>
        </p:nvGraphicFramePr>
        <p:xfrm>
          <a:off x="7687390" y="5268026"/>
          <a:ext cx="4889493" cy="369888"/>
        </p:xfrm>
        <a:graphic>
          <a:graphicData uri="http://schemas.openxmlformats.org/drawingml/2006/table">
            <a:tbl>
              <a:tblPr firstRow="1" bandRow="1">
                <a:tableStyleId>{5C22544A-7EE6-4342-B048-85BDC9FD1C3A}</a:tableStyleId>
              </a:tblPr>
              <a:tblGrid>
                <a:gridCol w="4889493">
                  <a:extLst>
                    <a:ext uri="{9D8B030D-6E8A-4147-A177-3AD203B41FA5}">
                      <a16:colId xmlns:a16="http://schemas.microsoft.com/office/drawing/2014/main" val="20000"/>
                    </a:ext>
                  </a:extLst>
                </a:gridCol>
              </a:tblGrid>
              <a:tr h="369888">
                <a:tc>
                  <a:txBody>
                    <a:bodyPr/>
                    <a:lstStyle/>
                    <a:p>
                      <a:pPr algn="ctr"/>
                      <a:r>
                        <a:rPr lang="en-US" sz="1800" dirty="0"/>
                        <a:t>Current Fire Danger</a:t>
                      </a:r>
                    </a:p>
                  </a:txBody>
                  <a:tcPr marL="91417" marR="91417" marT="45603" marB="45603">
                    <a:solidFill>
                      <a:srgbClr val="C00000"/>
                    </a:solidFill>
                  </a:tcPr>
                </a:tc>
                <a:extLst>
                  <a:ext uri="{0D108BD9-81ED-4DB2-BD59-A6C34878D82A}">
                    <a16:rowId xmlns:a16="http://schemas.microsoft.com/office/drawing/2014/main" val="10000"/>
                  </a:ext>
                </a:extLst>
              </a:tr>
            </a:tbl>
          </a:graphicData>
        </a:graphic>
      </p:graphicFrame>
      <p:sp>
        <p:nvSpPr>
          <p:cNvPr id="18" name="TextBox 6">
            <a:extLst>
              <a:ext uri="{FF2B5EF4-FFF2-40B4-BE49-F238E27FC236}">
                <a16:creationId xmlns:a16="http://schemas.microsoft.com/office/drawing/2014/main" id="{6F69262F-1D35-E4FE-D818-369212314DC4}"/>
              </a:ext>
            </a:extLst>
          </p:cNvPr>
          <p:cNvSpPr txBox="1">
            <a:spLocks noChangeArrowheads="1"/>
          </p:cNvSpPr>
          <p:nvPr/>
        </p:nvSpPr>
        <p:spPr bwMode="auto">
          <a:xfrm>
            <a:off x="2924751" y="269604"/>
            <a:ext cx="14318345" cy="523220"/>
          </a:xfrm>
          <a:prstGeom prst="rect">
            <a:avLst/>
          </a:prstGeom>
          <a:solidFill>
            <a:schemeClr val="bg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1339850">
              <a:lnSpc>
                <a:spcPct val="90000"/>
              </a:lnSpc>
              <a:spcBef>
                <a:spcPts val="1463"/>
              </a:spcBef>
              <a:buFont typeface="Arial" panose="020B0604020202020204" pitchFamily="34" charset="0"/>
              <a:buChar char="•"/>
              <a:defRPr sz="4100">
                <a:solidFill>
                  <a:schemeClr val="tx1"/>
                </a:solidFill>
                <a:latin typeface="Calibri" panose="020F0502020204030204" pitchFamily="34" charset="0"/>
              </a:defRPr>
            </a:lvl1pPr>
            <a:lvl2pPr marL="742950" indent="-285750" defTabSz="1339850">
              <a:lnSpc>
                <a:spcPct val="90000"/>
              </a:lnSpc>
              <a:spcBef>
                <a:spcPts val="738"/>
              </a:spcBef>
              <a:buFont typeface="Arial" panose="020B0604020202020204" pitchFamily="34" charset="0"/>
              <a:buChar char="•"/>
              <a:defRPr sz="3500">
                <a:solidFill>
                  <a:schemeClr val="tx1"/>
                </a:solidFill>
                <a:latin typeface="Calibri" panose="020F0502020204030204" pitchFamily="34" charset="0"/>
              </a:defRPr>
            </a:lvl2pPr>
            <a:lvl3pPr marL="1143000" indent="-228600" defTabSz="1339850">
              <a:lnSpc>
                <a:spcPct val="90000"/>
              </a:lnSpc>
              <a:spcBef>
                <a:spcPts val="738"/>
              </a:spcBef>
              <a:buFont typeface="Arial" panose="020B0604020202020204" pitchFamily="34" charset="0"/>
              <a:buChar char="•"/>
              <a:defRPr sz="2900">
                <a:solidFill>
                  <a:schemeClr val="tx1"/>
                </a:solidFill>
                <a:latin typeface="Calibri" panose="020F0502020204030204" pitchFamily="34" charset="0"/>
              </a:defRPr>
            </a:lvl3pPr>
            <a:lvl4pPr marL="16002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CA" altLang="en-US" sz="2800" b="1" dirty="0">
                <a:solidFill>
                  <a:srgbClr val="C00000"/>
                </a:solidFill>
                <a:latin typeface="Arial"/>
                <a:cs typeface="Arial"/>
              </a:rPr>
              <a:t>National Weather and Risk Overview – </a:t>
            </a:r>
            <a:r>
              <a:rPr lang="en-CA" altLang="en-US" sz="2800" b="1">
                <a:solidFill>
                  <a:srgbClr val="C00000"/>
                </a:solidFill>
                <a:latin typeface="Arial"/>
                <a:cs typeface="Arial"/>
              </a:rPr>
              <a:t>30</a:t>
            </a:r>
            <a:r>
              <a:rPr lang="en-CA" altLang="en-US" sz="2800" b="1" dirty="0">
                <a:solidFill>
                  <a:srgbClr val="C00000"/>
                </a:solidFill>
                <a:latin typeface="Arial"/>
                <a:cs typeface="Arial"/>
              </a:rPr>
              <a:t> Apr 2024 – Wildfires (00300-24)</a:t>
            </a:r>
          </a:p>
        </p:txBody>
      </p:sp>
      <p:sp>
        <p:nvSpPr>
          <p:cNvPr id="22" name="TextBox 21">
            <a:extLst>
              <a:ext uri="{FF2B5EF4-FFF2-40B4-BE49-F238E27FC236}">
                <a16:creationId xmlns:a16="http://schemas.microsoft.com/office/drawing/2014/main" id="{669F4DC4-B8BD-5172-D6AF-B59BD277B593}"/>
              </a:ext>
            </a:extLst>
          </p:cNvPr>
          <p:cNvSpPr txBox="1">
            <a:spLocks/>
          </p:cNvSpPr>
          <p:nvPr/>
        </p:nvSpPr>
        <p:spPr>
          <a:xfrm>
            <a:off x="319088" y="9425542"/>
            <a:ext cx="7251216" cy="461665"/>
          </a:xfrm>
          <a:prstGeom prst="rect">
            <a:avLst/>
          </a:prstGeom>
          <a:noFill/>
        </p:spPr>
        <p:txBody>
          <a:bodyPr wrap="square">
            <a:spAutoFit/>
          </a:bodyPr>
          <a:lstStyle/>
          <a:p>
            <a:r>
              <a:rPr lang="en-CA" altLang="en-US" sz="1200" b="1" dirty="0">
                <a:latin typeface="Arial" panose="020B0604020202020204" pitchFamily="34" charset="0"/>
                <a:ea typeface="MS PGothic"/>
                <a:cs typeface="Arial" panose="020B0604020202020204" pitchFamily="34" charset="0"/>
              </a:rPr>
              <a:t>Sources</a:t>
            </a:r>
            <a:r>
              <a:rPr lang="en-US" altLang="en-US" sz="1200" b="1" i="1" dirty="0">
                <a:latin typeface="Arial" panose="020B0604020202020204" pitchFamily="34" charset="0"/>
                <a:ea typeface="MS PGothic"/>
                <a:cs typeface="Arial" panose="020B0604020202020204" pitchFamily="34" charset="0"/>
              </a:rPr>
              <a:t>: </a:t>
            </a:r>
            <a:r>
              <a:rPr lang="en-US" sz="1200" b="1" i="1" dirty="0">
                <a:latin typeface="Arial" panose="020B0604020202020204" pitchFamily="34" charset="0"/>
                <a:ea typeface="MS PGothic"/>
                <a:cs typeface="Arial" panose="020B0604020202020204" pitchFamily="34" charset="0"/>
                <a:hlinkClick r:id="rId3"/>
              </a:rPr>
              <a:t>GOC Web Maps</a:t>
            </a:r>
            <a:r>
              <a:rPr lang="en-US" sz="1200" b="1" i="1" dirty="0">
                <a:latin typeface="Arial" panose="020B0604020202020204" pitchFamily="34" charset="0"/>
                <a:ea typeface="MS PGothic"/>
                <a:cs typeface="Arial" panose="020B0604020202020204" pitchFamily="34" charset="0"/>
              </a:rPr>
              <a:t> | </a:t>
            </a:r>
            <a:r>
              <a:rPr lang="en-US" sz="1200" b="1" i="1" u="sng" dirty="0">
                <a:latin typeface="Arial" panose="020B0604020202020204" pitchFamily="34" charset="0"/>
                <a:ea typeface="MS PGothic"/>
                <a:cs typeface="Arial" panose="020B0604020202020204" pitchFamily="34" charset="0"/>
                <a:hlinkClick r:id="rId4"/>
              </a:rPr>
              <a:t>ECCC Weather Outlook</a:t>
            </a:r>
            <a:r>
              <a:rPr lang="en-US" sz="1200" b="1" i="1" u="sng" dirty="0">
                <a:latin typeface="Arial" panose="020B0604020202020204" pitchFamily="34" charset="0"/>
                <a:ea typeface="MS PGothic"/>
                <a:cs typeface="Arial" panose="020B0604020202020204" pitchFamily="34" charset="0"/>
              </a:rPr>
              <a:t> </a:t>
            </a:r>
            <a:endParaRPr lang="en-US" altLang="en-US" sz="1200" b="1" i="1" u="sng" dirty="0">
              <a:latin typeface="Arial" panose="020B0604020202020204" pitchFamily="34" charset="0"/>
              <a:ea typeface="MS PGothic"/>
              <a:cs typeface="Arial" panose="020B0604020202020204" pitchFamily="34" charset="0"/>
            </a:endParaRPr>
          </a:p>
          <a:p>
            <a:endParaRPr lang="en-US" sz="1200" i="1" dirty="0"/>
          </a:p>
        </p:txBody>
      </p:sp>
      <p:sp>
        <p:nvSpPr>
          <p:cNvPr id="23" name="Rectangle 22">
            <a:extLst>
              <a:ext uri="{FF2B5EF4-FFF2-40B4-BE49-F238E27FC236}">
                <a16:creationId xmlns:a16="http://schemas.microsoft.com/office/drawing/2014/main" id="{ACD941D3-C684-8EEA-C86C-9175756784A2}"/>
              </a:ext>
            </a:extLst>
          </p:cNvPr>
          <p:cNvSpPr/>
          <p:nvPr/>
        </p:nvSpPr>
        <p:spPr>
          <a:xfrm>
            <a:off x="0" y="9415463"/>
            <a:ext cx="17881600" cy="63387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Recognizing Canada's international assistance – Files for download">
            <a:extLst>
              <a:ext uri="{FF2B5EF4-FFF2-40B4-BE49-F238E27FC236}">
                <a16:creationId xmlns:a16="http://schemas.microsoft.com/office/drawing/2014/main" id="{8104B9BC-BAF1-15C0-905E-DE439E786DE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6000743" y="9526122"/>
            <a:ext cx="1717345" cy="44850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A63064E-D1F4-3417-0F5B-9BC86ABE57F9}"/>
              </a:ext>
            </a:extLst>
          </p:cNvPr>
          <p:cNvSpPr txBox="1">
            <a:spLocks/>
          </p:cNvSpPr>
          <p:nvPr/>
        </p:nvSpPr>
        <p:spPr>
          <a:xfrm>
            <a:off x="8149795" y="9628614"/>
            <a:ext cx="9172429" cy="523220"/>
          </a:xfrm>
          <a:prstGeom prst="rect">
            <a:avLst/>
          </a:prstGeom>
          <a:noFill/>
        </p:spPr>
        <p:txBody>
          <a:bodyPr wrap="square" lIns="91440" tIns="45720" rIns="91440" bIns="45720" anchor="t">
            <a:spAutoFit/>
          </a:bodyPr>
          <a:lstStyle/>
          <a:p>
            <a:r>
              <a:rPr lang="en-CA" altLang="en-US" sz="1400" b="1" dirty="0">
                <a:latin typeface="Arial"/>
                <a:ea typeface="MS PGothic"/>
                <a:cs typeface="Arial"/>
              </a:rPr>
              <a:t>S</a:t>
            </a:r>
            <a:r>
              <a:rPr lang="en-CA" altLang="en-US" sz="1400" b="1" dirty="0">
                <a:solidFill>
                  <a:prstClr val="black"/>
                </a:solidFill>
                <a:latin typeface="Arial"/>
                <a:cs typeface="Arial"/>
              </a:rPr>
              <a:t>ources</a:t>
            </a:r>
            <a:r>
              <a:rPr lang="en-US" altLang="en-US" sz="1400" b="1" i="1" dirty="0">
                <a:latin typeface="Arial"/>
                <a:ea typeface="MS PGothic"/>
                <a:cs typeface="Arial"/>
              </a:rPr>
              <a:t>: </a:t>
            </a:r>
            <a:r>
              <a:rPr lang="en-US" altLang="en-US" sz="1400" i="1" dirty="0">
                <a:latin typeface="Arial"/>
                <a:ea typeface="MS PGothic"/>
                <a:cs typeface="Arial"/>
                <a:hlinkClick r:id="rId6"/>
              </a:rPr>
              <a:t>Canadian Wildland Fire Information System</a:t>
            </a:r>
            <a:r>
              <a:rPr lang="en-US" altLang="en-US" sz="1400" i="1" dirty="0">
                <a:latin typeface="Arial"/>
                <a:ea typeface="MS PGothic"/>
                <a:cs typeface="Arial"/>
              </a:rPr>
              <a:t>; ECCC  - Canada Wildfire Potential Report</a:t>
            </a:r>
            <a:endParaRPr lang="en-US" sz="1400" i="1" u="sng" dirty="0">
              <a:latin typeface="Arial" panose="020B0604020202020204" pitchFamily="34" charset="0"/>
              <a:ea typeface="MS PGothic"/>
              <a:cs typeface="Arial" panose="020B0604020202020204" pitchFamily="34" charset="0"/>
            </a:endParaRPr>
          </a:p>
          <a:p>
            <a:r>
              <a:rPr lang="en-US" sz="1400" b="1" dirty="0">
                <a:latin typeface="Arial"/>
                <a:ea typeface="MS PGothic"/>
                <a:cs typeface="Arial"/>
              </a:rPr>
              <a:t>Current as of: </a:t>
            </a:r>
            <a:r>
              <a:rPr lang="en-US" sz="1400" dirty="0">
                <a:latin typeface="Arial"/>
                <a:ea typeface="MS PGothic"/>
                <a:cs typeface="Arial"/>
              </a:rPr>
              <a:t>01 May 2024 09:00 EDT</a:t>
            </a:r>
            <a:endParaRPr lang="en-US" altLang="en-US" sz="1400" u="sng" dirty="0">
              <a:latin typeface="Arial" panose="020B0604020202020204" pitchFamily="34" charset="0"/>
              <a:ea typeface="MS PGothic"/>
              <a:cs typeface="Arial" panose="020B0604020202020204" pitchFamily="34" charset="0"/>
            </a:endParaRPr>
          </a:p>
        </p:txBody>
      </p:sp>
      <p:pic>
        <p:nvPicPr>
          <p:cNvPr id="10" name="Picture 9">
            <a:extLst>
              <a:ext uri="{FF2B5EF4-FFF2-40B4-BE49-F238E27FC236}">
                <a16:creationId xmlns:a16="http://schemas.microsoft.com/office/drawing/2014/main" id="{1247BF82-F76C-2F33-4DF1-12A79F51CB4C}"/>
              </a:ext>
            </a:extLst>
          </p:cNvPr>
          <p:cNvPicPr>
            <a:picLocks noChangeAspect="1"/>
          </p:cNvPicPr>
          <p:nvPr/>
        </p:nvPicPr>
        <p:blipFill>
          <a:blip r:embed="rId7"/>
          <a:stretch>
            <a:fillRect/>
          </a:stretch>
        </p:blipFill>
        <p:spPr>
          <a:xfrm>
            <a:off x="7690652" y="1345587"/>
            <a:ext cx="4809175" cy="3813673"/>
          </a:xfrm>
          <a:prstGeom prst="rect">
            <a:avLst/>
          </a:prstGeom>
        </p:spPr>
      </p:pic>
      <p:sp>
        <p:nvSpPr>
          <p:cNvPr id="7" name="Rectangle 6">
            <a:extLst>
              <a:ext uri="{FF2B5EF4-FFF2-40B4-BE49-F238E27FC236}">
                <a16:creationId xmlns:a16="http://schemas.microsoft.com/office/drawing/2014/main" id="{C910334F-BE87-96C5-6D44-48141167D5CC}"/>
              </a:ext>
            </a:extLst>
          </p:cNvPr>
          <p:cNvSpPr/>
          <p:nvPr/>
        </p:nvSpPr>
        <p:spPr>
          <a:xfrm>
            <a:off x="15621858" y="4533691"/>
            <a:ext cx="945392" cy="588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8">
            <a:extLst>
              <a:ext uri="{FF2B5EF4-FFF2-40B4-BE49-F238E27FC236}">
                <a16:creationId xmlns:a16="http://schemas.microsoft.com/office/drawing/2014/main" id="{3334AA20-11CE-BD67-E51B-6386DFBB512A}"/>
              </a:ext>
            </a:extLst>
          </p:cNvPr>
          <p:cNvSpPr txBox="1">
            <a:spLocks noChangeArrowheads="1"/>
          </p:cNvSpPr>
          <p:nvPr/>
        </p:nvSpPr>
        <p:spPr bwMode="auto">
          <a:xfrm>
            <a:off x="8143594" y="9414840"/>
            <a:ext cx="7375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CA" altLang="en-US" sz="1400" b="1" dirty="0">
                <a:latin typeface="Arial"/>
                <a:ea typeface="MS PGothic"/>
                <a:cs typeface="Arial"/>
              </a:rPr>
              <a:t>S</a:t>
            </a:r>
            <a:r>
              <a:rPr lang="en-CA" altLang="en-US" sz="1400" b="1" dirty="0">
                <a:solidFill>
                  <a:srgbClr val="000000"/>
                </a:solidFill>
                <a:latin typeface="Arial"/>
                <a:ea typeface="MS PGothic"/>
                <a:cs typeface="Arial"/>
              </a:rPr>
              <a:t>moke Risk Assessments</a:t>
            </a:r>
            <a:r>
              <a:rPr lang="en-US" altLang="en-US" sz="1400" b="1" i="1" dirty="0">
                <a:solidFill>
                  <a:srgbClr val="000000"/>
                </a:solidFill>
                <a:latin typeface="Arial"/>
                <a:ea typeface="MS PGothic"/>
                <a:cs typeface="Arial"/>
              </a:rPr>
              <a:t>:</a:t>
            </a:r>
            <a:r>
              <a:rPr lang="en-US" altLang="en-US" sz="1400" i="1" dirty="0">
                <a:solidFill>
                  <a:srgbClr val="000000"/>
                </a:solidFill>
                <a:latin typeface="Arial"/>
                <a:ea typeface="MS PGothic"/>
                <a:cs typeface="Arial"/>
              </a:rPr>
              <a:t> </a:t>
            </a:r>
            <a:r>
              <a:rPr lang="en-US" sz="1400" dirty="0">
                <a:solidFill>
                  <a:srgbClr val="000000"/>
                </a:solidFill>
                <a:latin typeface="Arial"/>
                <a:ea typeface="MS PGothic"/>
                <a:cs typeface="Arial"/>
                <a:hlinkClick r:id="rId8"/>
              </a:rPr>
              <a:t>https://apps.esri.ca/smoke/</a:t>
            </a:r>
            <a:r>
              <a:rPr lang="en-US" sz="1400" dirty="0">
                <a:solidFill>
                  <a:srgbClr val="000000"/>
                </a:solidFill>
                <a:latin typeface="Arial"/>
                <a:ea typeface="MS PGothic"/>
                <a:cs typeface="Arial"/>
              </a:rPr>
              <a:t>, </a:t>
            </a:r>
            <a:r>
              <a:rPr lang="en-US" sz="1400" dirty="0">
                <a:solidFill>
                  <a:srgbClr val="000000"/>
                </a:solidFill>
                <a:latin typeface="Arial"/>
                <a:ea typeface="MS PGothic"/>
                <a:cs typeface="Calibri"/>
                <a:hlinkClick r:id="rId9"/>
              </a:rPr>
              <a:t>Home - FireSmoke.ca</a:t>
            </a:r>
            <a:endParaRPr lang="en-US" altLang="en-US" sz="1400" i="1" u="sng" dirty="0">
              <a:solidFill>
                <a:srgbClr val="000000"/>
              </a:solidFill>
              <a:latin typeface="Arial"/>
              <a:ea typeface="MS PGothic"/>
              <a:cs typeface="Arial"/>
            </a:endParaRPr>
          </a:p>
          <a:p>
            <a:endParaRPr lang="en-US" sz="1400" dirty="0">
              <a:latin typeface="Arial"/>
              <a:ea typeface="MS PGothic"/>
              <a:cs typeface="Arial"/>
            </a:endParaRPr>
          </a:p>
        </p:txBody>
      </p:sp>
      <p:pic>
        <p:nvPicPr>
          <p:cNvPr id="9" name="Picture 8" descr="A map of canada with different colors&#10;&#10;Description automatically generated">
            <a:extLst>
              <a:ext uri="{FF2B5EF4-FFF2-40B4-BE49-F238E27FC236}">
                <a16:creationId xmlns:a16="http://schemas.microsoft.com/office/drawing/2014/main" id="{9EE10A03-0C15-9F9F-B797-41C0AAB45FB9}"/>
              </a:ext>
            </a:extLst>
          </p:cNvPr>
          <p:cNvPicPr>
            <a:picLocks noChangeAspect="1"/>
          </p:cNvPicPr>
          <p:nvPr/>
        </p:nvPicPr>
        <p:blipFill>
          <a:blip r:embed="rId10"/>
          <a:stretch>
            <a:fillRect/>
          </a:stretch>
        </p:blipFill>
        <p:spPr>
          <a:xfrm>
            <a:off x="12767242" y="5629680"/>
            <a:ext cx="4544784" cy="3792764"/>
          </a:xfrm>
          <a:prstGeom prst="rect">
            <a:avLst/>
          </a:prstGeom>
        </p:spPr>
      </p:pic>
      <p:graphicFrame>
        <p:nvGraphicFramePr>
          <p:cNvPr id="20" name="Table 19">
            <a:extLst>
              <a:ext uri="{FF2B5EF4-FFF2-40B4-BE49-F238E27FC236}">
                <a16:creationId xmlns:a16="http://schemas.microsoft.com/office/drawing/2014/main" id="{623E1DC7-4016-AEE1-4A87-28E3C27EE165}"/>
              </a:ext>
            </a:extLst>
          </p:cNvPr>
          <p:cNvGraphicFramePr>
            <a:graphicFrameLocks noGrp="1"/>
          </p:cNvGraphicFramePr>
          <p:nvPr>
            <p:extLst>
              <p:ext uri="{D42A27DB-BD31-4B8C-83A1-F6EECF244321}">
                <p14:modId xmlns:p14="http://schemas.microsoft.com/office/powerpoint/2010/main" val="4146243594"/>
              </p:ext>
            </p:extLst>
          </p:nvPr>
        </p:nvGraphicFramePr>
        <p:xfrm>
          <a:off x="653296" y="8012610"/>
          <a:ext cx="6466164" cy="1182305"/>
        </p:xfrm>
        <a:graphic>
          <a:graphicData uri="http://schemas.openxmlformats.org/drawingml/2006/table">
            <a:tbl>
              <a:tblPr firstRow="1" firstCol="1" bandRow="1">
                <a:tableStyleId>{5C22544A-7EE6-4342-B048-85BDC9FD1C3A}</a:tableStyleId>
              </a:tblPr>
              <a:tblGrid>
                <a:gridCol w="652908">
                  <a:extLst>
                    <a:ext uri="{9D8B030D-6E8A-4147-A177-3AD203B41FA5}">
                      <a16:colId xmlns:a16="http://schemas.microsoft.com/office/drawing/2014/main" val="3961483910"/>
                    </a:ext>
                  </a:extLst>
                </a:gridCol>
                <a:gridCol w="538531">
                  <a:extLst>
                    <a:ext uri="{9D8B030D-6E8A-4147-A177-3AD203B41FA5}">
                      <a16:colId xmlns:a16="http://schemas.microsoft.com/office/drawing/2014/main" val="457977860"/>
                    </a:ext>
                  </a:extLst>
                </a:gridCol>
                <a:gridCol w="402910">
                  <a:extLst>
                    <a:ext uri="{9D8B030D-6E8A-4147-A177-3AD203B41FA5}">
                      <a16:colId xmlns:a16="http://schemas.microsoft.com/office/drawing/2014/main" val="2124773981"/>
                    </a:ext>
                  </a:extLst>
                </a:gridCol>
                <a:gridCol w="404384">
                  <a:extLst>
                    <a:ext uri="{9D8B030D-6E8A-4147-A177-3AD203B41FA5}">
                      <a16:colId xmlns:a16="http://schemas.microsoft.com/office/drawing/2014/main" val="45013315"/>
                    </a:ext>
                  </a:extLst>
                </a:gridCol>
                <a:gridCol w="431690">
                  <a:extLst>
                    <a:ext uri="{9D8B030D-6E8A-4147-A177-3AD203B41FA5}">
                      <a16:colId xmlns:a16="http://schemas.microsoft.com/office/drawing/2014/main" val="119502610"/>
                    </a:ext>
                  </a:extLst>
                </a:gridCol>
                <a:gridCol w="389784">
                  <a:extLst>
                    <a:ext uri="{9D8B030D-6E8A-4147-A177-3AD203B41FA5}">
                      <a16:colId xmlns:a16="http://schemas.microsoft.com/office/drawing/2014/main" val="256381920"/>
                    </a:ext>
                  </a:extLst>
                </a:gridCol>
                <a:gridCol w="419222">
                  <a:extLst>
                    <a:ext uri="{9D8B030D-6E8A-4147-A177-3AD203B41FA5}">
                      <a16:colId xmlns:a16="http://schemas.microsoft.com/office/drawing/2014/main" val="1055472156"/>
                    </a:ext>
                  </a:extLst>
                </a:gridCol>
                <a:gridCol w="406518">
                  <a:extLst>
                    <a:ext uri="{9D8B030D-6E8A-4147-A177-3AD203B41FA5}">
                      <a16:colId xmlns:a16="http://schemas.microsoft.com/office/drawing/2014/main" val="1777946523"/>
                    </a:ext>
                  </a:extLst>
                </a:gridCol>
                <a:gridCol w="469006">
                  <a:extLst>
                    <a:ext uri="{9D8B030D-6E8A-4147-A177-3AD203B41FA5}">
                      <a16:colId xmlns:a16="http://schemas.microsoft.com/office/drawing/2014/main" val="1481137259"/>
                    </a:ext>
                  </a:extLst>
                </a:gridCol>
                <a:gridCol w="356733">
                  <a:extLst>
                    <a:ext uri="{9D8B030D-6E8A-4147-A177-3AD203B41FA5}">
                      <a16:colId xmlns:a16="http://schemas.microsoft.com/office/drawing/2014/main" val="2070404353"/>
                    </a:ext>
                  </a:extLst>
                </a:gridCol>
                <a:gridCol w="406518">
                  <a:extLst>
                    <a:ext uri="{9D8B030D-6E8A-4147-A177-3AD203B41FA5}">
                      <a16:colId xmlns:a16="http://schemas.microsoft.com/office/drawing/2014/main" val="2330187487"/>
                    </a:ext>
                  </a:extLst>
                </a:gridCol>
                <a:gridCol w="444629">
                  <a:extLst>
                    <a:ext uri="{9D8B030D-6E8A-4147-A177-3AD203B41FA5}">
                      <a16:colId xmlns:a16="http://schemas.microsoft.com/office/drawing/2014/main" val="3970992389"/>
                    </a:ext>
                  </a:extLst>
                </a:gridCol>
                <a:gridCol w="442206">
                  <a:extLst>
                    <a:ext uri="{9D8B030D-6E8A-4147-A177-3AD203B41FA5}">
                      <a16:colId xmlns:a16="http://schemas.microsoft.com/office/drawing/2014/main" val="218744062"/>
                    </a:ext>
                  </a:extLst>
                </a:gridCol>
                <a:gridCol w="701125">
                  <a:extLst>
                    <a:ext uri="{9D8B030D-6E8A-4147-A177-3AD203B41FA5}">
                      <a16:colId xmlns:a16="http://schemas.microsoft.com/office/drawing/2014/main" val="1934218405"/>
                    </a:ext>
                  </a:extLst>
                </a:gridCol>
              </a:tblGrid>
              <a:tr h="532418">
                <a:tc>
                  <a:txBody>
                    <a:bodyPr/>
                    <a:lstStyle/>
                    <a:p>
                      <a:pPr marL="0" marR="0" lvl="0" algn="ctr" rtl="0">
                        <a:lnSpc>
                          <a:spcPct val="107000"/>
                        </a:lnSpc>
                        <a:spcBef>
                          <a:spcPts val="0"/>
                        </a:spcBef>
                        <a:spcAft>
                          <a:spcPts val="0"/>
                        </a:spcAft>
                        <a:buNone/>
                      </a:pPr>
                      <a:r>
                        <a:rPr lang="fr-CA" sz="1600" b="0" i="0" u="none" strike="noStrike" kern="1200" dirty="0">
                          <a:solidFill>
                            <a:srgbClr val="000000"/>
                          </a:solidFill>
                          <a:effectLst/>
                          <a:latin typeface="Calibri"/>
                        </a:rPr>
                        <a:t>P/T</a:t>
                      </a:r>
                    </a:p>
                  </a:txBody>
                  <a:tcPr marL="9525" marR="9525" marT="9525" marB="0" anchor="ctr">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1" i="0" u="none" strike="noStrike" kern="1200" dirty="0">
                          <a:solidFill>
                            <a:srgbClr val="000000"/>
                          </a:solidFill>
                          <a:effectLst/>
                          <a:latin typeface="Calibri"/>
                        </a:rPr>
                        <a:t>BC</a:t>
                      </a:r>
                      <a:endParaRPr lang="fr-CA" sz="1800" b="1" i="0" u="none" strike="noStrike" dirty="0">
                        <a:effectLst/>
                        <a:latin typeface="Calibri"/>
                      </a:endParaRPr>
                    </a:p>
                  </a:txBody>
                  <a:tcPr marL="9525" marR="9525" marT="9525" marB="0" anchor="ctr">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1" i="0" u="none" strike="noStrike" kern="1200" dirty="0">
                          <a:solidFill>
                            <a:srgbClr val="000000"/>
                          </a:solidFill>
                          <a:effectLst/>
                          <a:latin typeface="Calibri"/>
                        </a:rPr>
                        <a:t>YT</a:t>
                      </a:r>
                      <a:endParaRPr lang="fr-CA" sz="1800" b="1"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1" i="0" u="none" strike="noStrike" kern="1200" dirty="0">
                          <a:solidFill>
                            <a:srgbClr val="000000"/>
                          </a:solidFill>
                          <a:effectLst/>
                          <a:latin typeface="Calibri"/>
                        </a:rPr>
                        <a:t>AB</a:t>
                      </a:r>
                      <a:endParaRPr lang="fr-CA" sz="1800" b="1"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1" i="0" u="none" strike="noStrike" kern="1200" dirty="0">
                          <a:solidFill>
                            <a:srgbClr val="000000"/>
                          </a:solidFill>
                          <a:effectLst/>
                          <a:latin typeface="Calibri"/>
                        </a:rPr>
                        <a:t>NT</a:t>
                      </a:r>
                      <a:endParaRPr lang="fr-CA" sz="1800" b="1"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1" i="0" u="none" strike="noStrike" kern="1200" dirty="0">
                          <a:solidFill>
                            <a:srgbClr val="000000"/>
                          </a:solidFill>
                          <a:effectLst/>
                          <a:latin typeface="Calibri"/>
                        </a:rPr>
                        <a:t>SK</a:t>
                      </a:r>
                      <a:endParaRPr lang="fr-CA" sz="1800" b="1"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1" i="0" u="none" strike="noStrike" kern="1200" dirty="0">
                          <a:solidFill>
                            <a:srgbClr val="000000"/>
                          </a:solidFill>
                          <a:effectLst/>
                          <a:latin typeface="Calibri"/>
                        </a:rPr>
                        <a:t>MB</a:t>
                      </a:r>
                      <a:endParaRPr lang="fr-CA" sz="1800" b="1"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1" i="0" u="none" strike="noStrike" kern="1200" dirty="0">
                          <a:solidFill>
                            <a:srgbClr val="000000"/>
                          </a:solidFill>
                          <a:effectLst/>
                          <a:latin typeface="Calibri"/>
                        </a:rPr>
                        <a:t>ON</a:t>
                      </a:r>
                      <a:endParaRPr lang="fr-CA" sz="1800" b="1"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1" i="0" u="none" strike="noStrike" kern="1200" dirty="0">
                          <a:solidFill>
                            <a:srgbClr val="000000"/>
                          </a:solidFill>
                          <a:effectLst/>
                          <a:latin typeface="Calibri"/>
                        </a:rPr>
                        <a:t>QC</a:t>
                      </a:r>
                      <a:endParaRPr lang="fr-CA" sz="1800" b="1"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1" i="0" u="none" strike="noStrike" kern="1200" dirty="0">
                          <a:solidFill>
                            <a:srgbClr val="000000"/>
                          </a:solidFill>
                          <a:effectLst/>
                          <a:latin typeface="Calibri"/>
                        </a:rPr>
                        <a:t>NL</a:t>
                      </a:r>
                      <a:endParaRPr lang="fr-CA" sz="1800" b="1"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1" i="0" u="none" strike="noStrike" kern="1200" dirty="0">
                          <a:solidFill>
                            <a:srgbClr val="000000"/>
                          </a:solidFill>
                          <a:effectLst/>
                          <a:latin typeface="Calibri"/>
                        </a:rPr>
                        <a:t>NB</a:t>
                      </a:r>
                      <a:endParaRPr lang="fr-CA" sz="1800" b="1"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1" i="0" u="none" strike="noStrike" kern="1200" dirty="0">
                          <a:solidFill>
                            <a:srgbClr val="000000"/>
                          </a:solidFill>
                          <a:effectLst/>
                          <a:latin typeface="Calibri"/>
                        </a:rPr>
                        <a:t>NS</a:t>
                      </a:r>
                      <a:endParaRPr lang="fr-CA" sz="1800" b="1"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1" i="0" u="none" strike="noStrike" kern="1200" dirty="0">
                          <a:solidFill>
                            <a:srgbClr val="000000"/>
                          </a:solidFill>
                          <a:effectLst/>
                          <a:latin typeface="Calibri"/>
                        </a:rPr>
                        <a:t>PE</a:t>
                      </a:r>
                      <a:endParaRPr lang="fr-CA" sz="1800" b="1" i="0" u="none" strike="noStrike">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1" i="0" u="none" strike="noStrike" kern="1200" dirty="0">
                          <a:solidFill>
                            <a:srgbClr val="000000"/>
                          </a:solidFill>
                          <a:effectLst/>
                          <a:latin typeface="Calibri"/>
                        </a:rPr>
                        <a:t>Parks Canada</a:t>
                      </a:r>
                      <a:endParaRPr lang="fr-CA" sz="1800" b="1"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1687566"/>
                  </a:ext>
                </a:extLst>
              </a:tr>
              <a:tr h="388521">
                <a:tc>
                  <a:txBody>
                    <a:bodyPr/>
                    <a:lstStyle/>
                    <a:p>
                      <a:pPr marL="0" lvl="0" algn="ctr">
                        <a:lnSpc>
                          <a:spcPct val="107000"/>
                        </a:lnSpc>
                        <a:spcBef>
                          <a:spcPts val="0"/>
                        </a:spcBef>
                        <a:spcAft>
                          <a:spcPts val="0"/>
                        </a:spcAft>
                        <a:buNone/>
                      </a:pPr>
                      <a:r>
                        <a:rPr lang="fr-CA" sz="1600" b="0" i="0" u="none" strike="noStrike" kern="1200" dirty="0">
                          <a:solidFill>
                            <a:srgbClr val="000000"/>
                          </a:solidFill>
                          <a:effectLst/>
                          <a:latin typeface="Calibri"/>
                        </a:rPr>
                        <a:t>APL</a:t>
                      </a:r>
                      <a:endParaRPr lang="en-US"/>
                    </a:p>
                  </a:txBody>
                  <a:tcPr marL="9524" marR="9524" marT="9524" marB="0" anchor="ctr">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algn="ctr" rtl="0" eaLnBrk="1" fontAlgn="ctr" latinLnBrk="0" hangingPunct="1">
                        <a:lnSpc>
                          <a:spcPct val="107000"/>
                        </a:lnSpc>
                        <a:spcBef>
                          <a:spcPts val="0"/>
                        </a:spcBef>
                        <a:spcAft>
                          <a:spcPts val="0"/>
                        </a:spcAft>
                      </a:pPr>
                      <a:r>
                        <a:rPr lang="en-US" sz="1800" b="1" i="0" u="none" strike="noStrike" dirty="0">
                          <a:effectLst/>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8B4CD"/>
                    </a:solidFill>
                  </a:tcPr>
                </a:tc>
                <a:tc>
                  <a:txBody>
                    <a:bodyPr/>
                    <a:lstStyle/>
                    <a:p>
                      <a:pPr marL="0" marR="0" algn="ctr" rtl="0" eaLnBrk="1" fontAlgn="ctr" latinLnBrk="0" hangingPunct="1">
                        <a:lnSpc>
                          <a:spcPct val="107000"/>
                        </a:lnSpc>
                        <a:spcBef>
                          <a:spcPts val="0"/>
                        </a:spcBef>
                        <a:spcAft>
                          <a:spcPts val="0"/>
                        </a:spcAft>
                      </a:pPr>
                      <a:r>
                        <a:rPr lang="en-US" sz="1800" b="1" i="0" u="none" strike="noStrike" dirty="0">
                          <a:effectLst/>
                          <a:highlight>
                            <a:srgbClr val="D9D9D9"/>
                          </a:highlight>
                          <a:latin typeface="Arial"/>
                        </a:rPr>
                        <a:t>-</a:t>
                      </a:r>
                      <a:endParaRPr lang="en-US" sz="1800" b="1" i="0" u="none" strike="noStrike">
                        <a:effectLst/>
                        <a:highlight>
                          <a:srgbClr val="D9D9D9"/>
                        </a:highligh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algn="ctr">
                        <a:lnSpc>
                          <a:spcPct val="107000"/>
                        </a:lnSpc>
                        <a:spcBef>
                          <a:spcPts val="0"/>
                        </a:spcBef>
                        <a:spcAft>
                          <a:spcPts val="0"/>
                        </a:spcAft>
                        <a:buNone/>
                      </a:pPr>
                      <a:r>
                        <a:rPr lang="en-US" sz="1800" b="1" i="0" u="none" strike="noStrike" noProof="0" dirty="0">
                          <a:solidFill>
                            <a:srgbClr val="000000"/>
                          </a:solidFill>
                          <a:effectLst/>
                          <a:latin typeface="Arial"/>
                        </a:rPr>
                        <a:t>2</a:t>
                      </a:r>
                      <a:endParaRPr lang="en-US" b="1"/>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rtl="0" eaLnBrk="1" fontAlgn="ctr" latinLnBrk="0" hangingPunct="1">
                        <a:lnSpc>
                          <a:spcPct val="107000"/>
                        </a:lnSpc>
                        <a:spcBef>
                          <a:spcPts val="0"/>
                        </a:spcBef>
                        <a:spcAft>
                          <a:spcPts val="0"/>
                        </a:spcAft>
                      </a:pPr>
                      <a:r>
                        <a:rPr lang="en-US" sz="1800" b="1" i="0" u="none" strike="noStrike" dirty="0">
                          <a:effectLst/>
                          <a:highlight>
                            <a:srgbClr val="D9D9D9"/>
                          </a:highlight>
                          <a:latin typeface="Arial"/>
                        </a:rPr>
                        <a:t>-</a:t>
                      </a:r>
                      <a:endParaRPr lang="en-US" sz="1800" b="1" i="0" u="none" strike="noStrike">
                        <a:effectLst/>
                        <a:highlight>
                          <a:srgbClr val="D9D9D9"/>
                        </a:highligh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0" eaLnBrk="1" fontAlgn="ctr" latinLnBrk="0" hangingPunct="1">
                        <a:lnSpc>
                          <a:spcPct val="107000"/>
                        </a:lnSpc>
                        <a:spcBef>
                          <a:spcPts val="0"/>
                        </a:spcBef>
                        <a:spcAft>
                          <a:spcPts val="0"/>
                        </a:spcAft>
                      </a:pPr>
                      <a:r>
                        <a:rPr lang="en-US" sz="1800" b="1" i="0" u="none" strike="noStrike" dirty="0">
                          <a:effectLst/>
                          <a:latin typeface="Arial"/>
                        </a:rPr>
                        <a:t>2</a:t>
                      </a:r>
                      <a:endParaRPr lang="en-US" sz="1800" b="1" i="0" u="none" strike="noStrike">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rtl="0" eaLnBrk="1" fontAlgn="ctr" latinLnBrk="0" hangingPunct="1">
                        <a:lnSpc>
                          <a:spcPct val="107000"/>
                        </a:lnSpc>
                        <a:spcBef>
                          <a:spcPts val="0"/>
                        </a:spcBef>
                        <a:spcAft>
                          <a:spcPts val="0"/>
                        </a:spcAft>
                      </a:pPr>
                      <a:r>
                        <a:rPr lang="en-US" sz="1800" b="1" i="0" u="none" strike="noStrike" dirty="0">
                          <a:effectLst/>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8B4CD"/>
                    </a:solidFill>
                  </a:tcPr>
                </a:tc>
                <a:tc>
                  <a:txBody>
                    <a:bodyPr/>
                    <a:lstStyle/>
                    <a:p>
                      <a:pPr marL="0" marR="0" algn="ctr" rtl="0" eaLnBrk="1" fontAlgn="ctr" latinLnBrk="0" hangingPunct="1">
                        <a:lnSpc>
                          <a:spcPct val="107000"/>
                        </a:lnSpc>
                        <a:spcBef>
                          <a:spcPts val="0"/>
                        </a:spcBef>
                        <a:spcAft>
                          <a:spcPts val="0"/>
                        </a:spcAft>
                      </a:pPr>
                      <a:r>
                        <a:rPr lang="en-US" sz="1800" b="1" i="0" u="none" strike="noStrike" dirty="0">
                          <a:effectLst/>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8B4CD"/>
                    </a:solidFill>
                  </a:tcPr>
                </a:tc>
                <a:tc>
                  <a:txBody>
                    <a:bodyPr/>
                    <a:lstStyle/>
                    <a:p>
                      <a:pPr marL="0" marR="0" algn="ctr" rtl="0" eaLnBrk="1" fontAlgn="ctr" latinLnBrk="0" hangingPunct="1">
                        <a:lnSpc>
                          <a:spcPct val="107000"/>
                        </a:lnSpc>
                        <a:spcBef>
                          <a:spcPts val="0"/>
                        </a:spcBef>
                        <a:spcAft>
                          <a:spcPts val="0"/>
                        </a:spcAft>
                      </a:pPr>
                      <a:r>
                        <a:rPr lang="en-US" sz="1800" b="1" i="0" u="none" strike="noStrike" dirty="0">
                          <a:effectLst/>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8B4CD"/>
                    </a:solidFill>
                  </a:tcPr>
                </a:tc>
                <a:tc>
                  <a:txBody>
                    <a:bodyPr/>
                    <a:lstStyle/>
                    <a:p>
                      <a:pPr marL="0" marR="0" algn="ctr" rtl="0" eaLnBrk="1" fontAlgn="ctr" latinLnBrk="0" hangingPunct="1">
                        <a:lnSpc>
                          <a:spcPct val="107000"/>
                        </a:lnSpc>
                        <a:spcBef>
                          <a:spcPts val="0"/>
                        </a:spcBef>
                        <a:spcAft>
                          <a:spcPts val="0"/>
                        </a:spcAft>
                      </a:pPr>
                      <a:r>
                        <a:rPr lang="en-US" sz="1800" b="1" i="0" u="none" strike="noStrike" dirty="0">
                          <a:effectLst/>
                          <a:highlight>
                            <a:srgbClr val="D9D9D9"/>
                          </a:highlight>
                          <a:latin typeface="Arial"/>
                        </a:rPr>
                        <a:t>-</a:t>
                      </a:r>
                      <a:endParaRPr lang="en-US" sz="1800" b="1" i="0" u="none" strike="noStrike">
                        <a:effectLst/>
                        <a:highlight>
                          <a:srgbClr val="D9D9D9"/>
                        </a:highligh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0" eaLnBrk="1" fontAlgn="ctr" latinLnBrk="0" hangingPunct="1">
                        <a:lnSpc>
                          <a:spcPct val="107000"/>
                        </a:lnSpc>
                        <a:spcBef>
                          <a:spcPts val="0"/>
                        </a:spcBef>
                        <a:spcAft>
                          <a:spcPts val="0"/>
                        </a:spcAft>
                      </a:pPr>
                      <a:r>
                        <a:rPr lang="en-US" sz="1800" b="1" i="0" u="none" strike="noStrike" dirty="0">
                          <a:effectLst/>
                          <a:highlight>
                            <a:srgbClr val="D9D9D9"/>
                          </a:highlight>
                          <a:latin typeface="Arial"/>
                        </a:rPr>
                        <a:t>-</a:t>
                      </a:r>
                      <a:endParaRPr lang="en-US" sz="1800" b="1" i="0" u="none" strike="noStrike">
                        <a:effectLst/>
                        <a:highlight>
                          <a:srgbClr val="D9D9D9"/>
                        </a:highligh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0" eaLnBrk="1" fontAlgn="ctr" latinLnBrk="0" hangingPunct="1">
                        <a:lnSpc>
                          <a:spcPct val="107000"/>
                        </a:lnSpc>
                        <a:spcBef>
                          <a:spcPts val="0"/>
                        </a:spcBef>
                        <a:spcAft>
                          <a:spcPts val="0"/>
                        </a:spcAft>
                      </a:pPr>
                      <a:r>
                        <a:rPr lang="en-US" sz="1800" b="1" i="0" u="none" strike="noStrike" dirty="0">
                          <a:effectLst/>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8B4CD"/>
                    </a:solidFill>
                  </a:tcPr>
                </a:tc>
                <a:tc>
                  <a:txBody>
                    <a:bodyPr/>
                    <a:lstStyle/>
                    <a:p>
                      <a:pPr marL="0" marR="0" algn="ctr" rtl="0" eaLnBrk="1" fontAlgn="ctr" latinLnBrk="0" hangingPunct="1">
                        <a:lnSpc>
                          <a:spcPct val="107000"/>
                        </a:lnSpc>
                        <a:spcBef>
                          <a:spcPts val="0"/>
                        </a:spcBef>
                        <a:spcAft>
                          <a:spcPts val="0"/>
                        </a:spcAft>
                      </a:pPr>
                      <a:r>
                        <a:rPr lang="en-US" sz="1800" b="1" i="0" u="none" strike="noStrike" dirty="0">
                          <a:effectLst/>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8B4CD"/>
                    </a:solidFill>
                  </a:tcPr>
                </a:tc>
                <a:tc>
                  <a:txBody>
                    <a:bodyPr/>
                    <a:lstStyle/>
                    <a:p>
                      <a:pPr marL="0" marR="0" algn="ctr" rtl="0" eaLnBrk="1" fontAlgn="ctr" latinLnBrk="0" hangingPunct="1">
                        <a:lnSpc>
                          <a:spcPct val="107000"/>
                        </a:lnSpc>
                        <a:spcBef>
                          <a:spcPts val="0"/>
                        </a:spcBef>
                        <a:spcAft>
                          <a:spcPts val="0"/>
                        </a:spcAft>
                      </a:pPr>
                      <a:r>
                        <a:rPr lang="en-US" sz="1800" b="1" i="0" u="none" strike="noStrike" dirty="0">
                          <a:effectLst/>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8B4CD"/>
                    </a:solidFill>
                  </a:tcPr>
                </a:tc>
                <a:extLst>
                  <a:ext uri="{0D108BD9-81ED-4DB2-BD59-A6C34878D82A}">
                    <a16:rowId xmlns:a16="http://schemas.microsoft.com/office/drawing/2014/main" val="3602180375"/>
                  </a:ext>
                </a:extLst>
              </a:tr>
              <a:tr h="261366">
                <a:tc gridSpan="2">
                  <a:txBody>
                    <a:bodyPr/>
                    <a:lstStyle/>
                    <a:p>
                      <a:pPr marL="0" marR="0" algn="ctr" rtl="0" eaLnBrk="1" fontAlgn="ctr" latinLnBrk="0" hangingPunct="1">
                        <a:lnSpc>
                          <a:spcPct val="107000"/>
                        </a:lnSpc>
                        <a:spcBef>
                          <a:spcPts val="0"/>
                        </a:spcBef>
                        <a:spcAft>
                          <a:spcPts val="0"/>
                        </a:spcAft>
                      </a:pPr>
                      <a:r>
                        <a:rPr lang="fr-CA" sz="1400" b="1" i="0" u="none" strike="noStrike" kern="1200" dirty="0" err="1">
                          <a:solidFill>
                            <a:srgbClr val="FFFFFF"/>
                          </a:solidFill>
                          <a:effectLst/>
                          <a:highlight>
                            <a:srgbClr val="18B4CD"/>
                          </a:highlight>
                          <a:latin typeface="Arial"/>
                          <a:cs typeface="Arial"/>
                        </a:rPr>
                        <a:t>Level</a:t>
                      </a:r>
                      <a:r>
                        <a:rPr lang="fr-CA" sz="1400" b="1" i="0" u="none" strike="noStrike" kern="1200" dirty="0">
                          <a:solidFill>
                            <a:srgbClr val="FFFFFF"/>
                          </a:solidFill>
                          <a:effectLst/>
                          <a:highlight>
                            <a:srgbClr val="18B4CD"/>
                          </a:highlight>
                          <a:latin typeface="Arial"/>
                          <a:cs typeface="Arial"/>
                        </a:rPr>
                        <a:t> 1</a:t>
                      </a:r>
                      <a:endParaRPr lang="fr-CA" sz="1800" b="0" i="0" u="none" strike="noStrike" dirty="0">
                        <a:effectLst/>
                        <a:highlight>
                          <a:srgbClr val="18B4CD"/>
                        </a:highlight>
                        <a:latin typeface="Arial"/>
                        <a:cs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8B4CD"/>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gridSpan="3">
                  <a:txBody>
                    <a:bodyPr/>
                    <a:lstStyle/>
                    <a:p>
                      <a:pPr marL="0" marR="0" indent="0" algn="ctr" rtl="0" eaLnBrk="1" fontAlgn="auto" latinLnBrk="0" hangingPunct="1">
                        <a:lnSpc>
                          <a:spcPct val="107000"/>
                        </a:lnSpc>
                        <a:spcBef>
                          <a:spcPts val="0"/>
                        </a:spcBef>
                        <a:spcAft>
                          <a:spcPts val="0"/>
                        </a:spcAft>
                      </a:pPr>
                      <a:r>
                        <a:rPr lang="fr-CA" sz="1400" b="1" i="0" u="none" strike="noStrike" kern="1200" dirty="0" err="1">
                          <a:solidFill>
                            <a:srgbClr val="FFFFFF"/>
                          </a:solidFill>
                          <a:effectLst/>
                          <a:highlight>
                            <a:srgbClr val="5EB546"/>
                          </a:highlight>
                          <a:latin typeface="Arial"/>
                          <a:cs typeface="Arial"/>
                        </a:rPr>
                        <a:t>Level</a:t>
                      </a:r>
                      <a:r>
                        <a:rPr lang="fr-CA" sz="1400" b="1" i="0" u="none" strike="noStrike" kern="1200" dirty="0">
                          <a:solidFill>
                            <a:srgbClr val="FFFFFF"/>
                          </a:solidFill>
                          <a:effectLst/>
                          <a:highlight>
                            <a:srgbClr val="5EB546"/>
                          </a:highlight>
                          <a:latin typeface="Arial"/>
                          <a:cs typeface="Arial"/>
                        </a:rPr>
                        <a:t> 2</a:t>
                      </a:r>
                      <a:endParaRPr lang="fr-CA" sz="1800" b="0" i="0" u="none" strike="noStrike" dirty="0">
                        <a:effectLst/>
                        <a:highlight>
                          <a:srgbClr val="5EB546"/>
                        </a:highlight>
                        <a:latin typeface="Arial"/>
                        <a:cs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B546"/>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gridSpan="4">
                  <a:txBody>
                    <a:bodyPr/>
                    <a:lstStyle/>
                    <a:p>
                      <a:pPr marL="0" marR="0" indent="0" algn="ctr" rtl="0" eaLnBrk="1" fontAlgn="auto" latinLnBrk="0" hangingPunct="1">
                        <a:lnSpc>
                          <a:spcPct val="107000"/>
                        </a:lnSpc>
                        <a:spcBef>
                          <a:spcPts val="0"/>
                        </a:spcBef>
                        <a:spcAft>
                          <a:spcPts val="0"/>
                        </a:spcAft>
                      </a:pPr>
                      <a:r>
                        <a:rPr lang="fr-CA" sz="1400" b="1" i="0" u="none" strike="noStrike" kern="1200" spc="0" baseline="0" dirty="0" err="1">
                          <a:ln>
                            <a:noFill/>
                          </a:ln>
                          <a:solidFill>
                            <a:srgbClr val="FFFFFF"/>
                          </a:solidFill>
                          <a:effectLst/>
                          <a:highlight>
                            <a:srgbClr val="FFC431"/>
                          </a:highlight>
                          <a:latin typeface="Arial"/>
                          <a:cs typeface="Arial"/>
                        </a:rPr>
                        <a:t>Level</a:t>
                      </a:r>
                      <a:r>
                        <a:rPr lang="fr-CA" sz="1400" b="1" i="0" u="none" strike="noStrike" kern="1200" spc="0" baseline="0" dirty="0">
                          <a:ln>
                            <a:noFill/>
                          </a:ln>
                          <a:solidFill>
                            <a:srgbClr val="FFFFFF"/>
                          </a:solidFill>
                          <a:effectLst/>
                          <a:highlight>
                            <a:srgbClr val="FFC431"/>
                          </a:highlight>
                          <a:latin typeface="Arial"/>
                          <a:cs typeface="Arial"/>
                        </a:rPr>
                        <a:t> 3</a:t>
                      </a:r>
                      <a:endParaRPr lang="fr-CA" sz="1800" b="0" i="0" u="none" strike="noStrike" dirty="0">
                        <a:effectLst/>
                        <a:highlight>
                          <a:srgbClr val="FFC431"/>
                        </a:highlight>
                        <a:latin typeface="Arial"/>
                        <a:cs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431"/>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gridSpan="3">
                  <a:txBody>
                    <a:bodyPr/>
                    <a:lstStyle/>
                    <a:p>
                      <a:pPr marL="0" marR="0" indent="0" algn="ctr" rtl="0" eaLnBrk="1" fontAlgn="auto" latinLnBrk="0" hangingPunct="1">
                        <a:lnSpc>
                          <a:spcPct val="107000"/>
                        </a:lnSpc>
                        <a:spcBef>
                          <a:spcPts val="0"/>
                        </a:spcBef>
                        <a:spcAft>
                          <a:spcPts val="0"/>
                        </a:spcAft>
                      </a:pPr>
                      <a:r>
                        <a:rPr lang="fr-CA" sz="1400" b="1" i="0" u="none" strike="noStrike" kern="1200" spc="0" baseline="0" dirty="0" err="1">
                          <a:ln>
                            <a:noFill/>
                          </a:ln>
                          <a:solidFill>
                            <a:srgbClr val="FFFFFF"/>
                          </a:solidFill>
                          <a:effectLst/>
                          <a:highlight>
                            <a:srgbClr val="F9A123"/>
                          </a:highlight>
                          <a:latin typeface="Arial"/>
                          <a:cs typeface="Arial"/>
                        </a:rPr>
                        <a:t>Level</a:t>
                      </a:r>
                      <a:r>
                        <a:rPr lang="fr-CA" sz="1400" b="1" i="0" u="none" strike="noStrike" kern="1200" spc="0" baseline="0" dirty="0">
                          <a:ln>
                            <a:noFill/>
                          </a:ln>
                          <a:solidFill>
                            <a:srgbClr val="FFFFFF"/>
                          </a:solidFill>
                          <a:effectLst/>
                          <a:highlight>
                            <a:srgbClr val="F9A123"/>
                          </a:highlight>
                          <a:latin typeface="Arial"/>
                          <a:cs typeface="Arial"/>
                        </a:rPr>
                        <a:t> 4</a:t>
                      </a:r>
                      <a:endParaRPr lang="fr-CA" sz="1800" b="0" i="0" u="none" strike="noStrike" dirty="0">
                        <a:effectLst/>
                        <a:highlight>
                          <a:srgbClr val="F9A123"/>
                        </a:highlight>
                        <a:latin typeface="Arial"/>
                        <a:cs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A123"/>
                    </a:solidFill>
                  </a:tcPr>
                </a:tc>
                <a:tc hMerge="1">
                  <a:txBody>
                    <a:bodyPr/>
                    <a:lstStyle/>
                    <a:p>
                      <a:endParaRPr lang="en-US"/>
                    </a:p>
                  </a:txBody>
                  <a:tcPr/>
                </a:tc>
                <a:tc hMerge="1">
                  <a:txBody>
                    <a:bodyPr/>
                    <a:lstStyle/>
                    <a:p>
                      <a:endParaRPr lang="en-US"/>
                    </a:p>
                  </a:txBody>
                  <a:tcPr/>
                </a:tc>
                <a:tc gridSpan="2">
                  <a:txBody>
                    <a:bodyPr/>
                    <a:lstStyle/>
                    <a:p>
                      <a:pPr marL="0" marR="0" indent="0" algn="ctr" rtl="0" eaLnBrk="1" fontAlgn="auto" latinLnBrk="0" hangingPunct="1">
                        <a:lnSpc>
                          <a:spcPct val="107000"/>
                        </a:lnSpc>
                        <a:spcBef>
                          <a:spcPts val="0"/>
                        </a:spcBef>
                        <a:spcAft>
                          <a:spcPts val="0"/>
                        </a:spcAft>
                      </a:pPr>
                      <a:r>
                        <a:rPr lang="fr-CA" sz="1400" b="1" i="0" u="none" strike="noStrike" kern="1200" spc="0" baseline="0" dirty="0" err="1">
                          <a:ln>
                            <a:noFill/>
                          </a:ln>
                          <a:solidFill>
                            <a:srgbClr val="FFFFFF"/>
                          </a:solidFill>
                          <a:effectLst/>
                          <a:highlight>
                            <a:srgbClr val="F5333F"/>
                          </a:highlight>
                          <a:latin typeface="Arial"/>
                          <a:cs typeface="Arial"/>
                        </a:rPr>
                        <a:t>Level</a:t>
                      </a:r>
                      <a:r>
                        <a:rPr lang="fr-CA" sz="1400" b="1" i="0" u="none" strike="noStrike" kern="1200" spc="0" baseline="0" dirty="0">
                          <a:ln>
                            <a:noFill/>
                          </a:ln>
                          <a:solidFill>
                            <a:srgbClr val="FFFFFF"/>
                          </a:solidFill>
                          <a:effectLst/>
                          <a:highlight>
                            <a:srgbClr val="F5333F"/>
                          </a:highlight>
                          <a:latin typeface="Arial"/>
                          <a:cs typeface="Arial"/>
                        </a:rPr>
                        <a:t> 5</a:t>
                      </a:r>
                      <a:endParaRPr lang="fr-CA" sz="1800" b="0" i="0" u="none" strike="noStrike" dirty="0">
                        <a:effectLst/>
                        <a:highlight>
                          <a:srgbClr val="F5333F"/>
                        </a:highlight>
                        <a:latin typeface="Arial"/>
                        <a:cs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333F"/>
                    </a:solidFill>
                  </a:tcPr>
                </a:tc>
                <a:tc hMerge="1">
                  <a:txBody>
                    <a:bodyPr/>
                    <a:lstStyle/>
                    <a:p>
                      <a:endParaRPr lang="en-US"/>
                    </a:p>
                  </a:txBody>
                  <a:tcPr/>
                </a:tc>
                <a:extLst>
                  <a:ext uri="{0D108BD9-81ED-4DB2-BD59-A6C34878D82A}">
                    <a16:rowId xmlns:a16="http://schemas.microsoft.com/office/drawing/2014/main" val="4075420153"/>
                  </a:ext>
                </a:extLst>
              </a:tr>
            </a:tbl>
          </a:graphicData>
        </a:graphic>
      </p:graphicFrame>
      <p:sp>
        <p:nvSpPr>
          <p:cNvPr id="26" name="TextBox 25">
            <a:extLst>
              <a:ext uri="{FF2B5EF4-FFF2-40B4-BE49-F238E27FC236}">
                <a16:creationId xmlns:a16="http://schemas.microsoft.com/office/drawing/2014/main" id="{431CC2BC-DD22-CE44-85FC-3F86C865071B}"/>
              </a:ext>
            </a:extLst>
          </p:cNvPr>
          <p:cNvSpPr txBox="1"/>
          <p:nvPr/>
        </p:nvSpPr>
        <p:spPr>
          <a:xfrm>
            <a:off x="1437593" y="7641759"/>
            <a:ext cx="4837038" cy="369332"/>
          </a:xfrm>
          <a:prstGeom prst="rect">
            <a:avLst/>
          </a:prstGeom>
          <a:noFill/>
        </p:spPr>
        <p:txBody>
          <a:bodyPr wrap="square" lIns="91440" tIns="45720" rIns="91440" bIns="45720" anchor="t">
            <a:spAutoFit/>
          </a:bodyPr>
          <a:lstStyle/>
          <a:p>
            <a:pPr algn="ctr">
              <a:defRPr/>
            </a:pPr>
            <a:r>
              <a:rPr lang="en-US" altLang="en-US" b="1" dirty="0">
                <a:solidFill>
                  <a:srgbClr val="C00000"/>
                </a:solidFill>
                <a:latin typeface="Arial"/>
                <a:cs typeface="Arial"/>
              </a:rPr>
              <a:t>CIFFC Agency Preparedness Levels</a:t>
            </a:r>
            <a:endParaRPr lang="en-US" altLang="en-US" sz="1800" b="1" strike="sngStrike" dirty="0">
              <a:solidFill>
                <a:srgbClr val="C00000"/>
              </a:solidFill>
              <a:latin typeface="Arial"/>
              <a:cs typeface="Arial"/>
            </a:endParaRPr>
          </a:p>
        </p:txBody>
      </p:sp>
      <p:pic>
        <p:nvPicPr>
          <p:cNvPr id="2" name="Picture 1" descr="A map of canada with green and grey colors&#10;&#10;Description automatically generated">
            <a:extLst>
              <a:ext uri="{FF2B5EF4-FFF2-40B4-BE49-F238E27FC236}">
                <a16:creationId xmlns:a16="http://schemas.microsoft.com/office/drawing/2014/main" id="{5EB1B6AA-DBFE-4705-D566-EFEA478AB38E}"/>
              </a:ext>
            </a:extLst>
          </p:cNvPr>
          <p:cNvPicPr>
            <a:picLocks noChangeAspect="1"/>
          </p:cNvPicPr>
          <p:nvPr/>
        </p:nvPicPr>
        <p:blipFill>
          <a:blip r:embed="rId11"/>
          <a:stretch>
            <a:fillRect/>
          </a:stretch>
        </p:blipFill>
        <p:spPr>
          <a:xfrm>
            <a:off x="12738090" y="1346561"/>
            <a:ext cx="4544784" cy="3812268"/>
          </a:xfrm>
          <a:prstGeom prst="rect">
            <a:avLst/>
          </a:prstGeom>
        </p:spPr>
      </p:pic>
      <p:pic>
        <p:nvPicPr>
          <p:cNvPr id="3" name="Picture 2" descr="A map of canada with different colored areas&#10;&#10;Description automatically generated">
            <a:extLst>
              <a:ext uri="{FF2B5EF4-FFF2-40B4-BE49-F238E27FC236}">
                <a16:creationId xmlns:a16="http://schemas.microsoft.com/office/drawing/2014/main" id="{E380C0ED-D9CB-5CCB-07A9-BFCC8832E570}"/>
              </a:ext>
            </a:extLst>
          </p:cNvPr>
          <p:cNvPicPr>
            <a:picLocks noChangeAspect="1"/>
          </p:cNvPicPr>
          <p:nvPr/>
        </p:nvPicPr>
        <p:blipFill>
          <a:blip r:embed="rId12"/>
          <a:stretch>
            <a:fillRect/>
          </a:stretch>
        </p:blipFill>
        <p:spPr>
          <a:xfrm>
            <a:off x="7682791" y="5629805"/>
            <a:ext cx="4844595" cy="3792762"/>
          </a:xfrm>
          <a:prstGeom prst="rect">
            <a:avLst/>
          </a:prstGeom>
        </p:spPr>
      </p:pic>
      <p:sp>
        <p:nvSpPr>
          <p:cNvPr id="6" name="TextBox 5">
            <a:extLst>
              <a:ext uri="{FF2B5EF4-FFF2-40B4-BE49-F238E27FC236}">
                <a16:creationId xmlns:a16="http://schemas.microsoft.com/office/drawing/2014/main" id="{4598D06D-5848-4FD1-DC22-DBFA2C2918A8}"/>
              </a:ext>
            </a:extLst>
          </p:cNvPr>
          <p:cNvSpPr txBox="1"/>
          <p:nvPr/>
        </p:nvSpPr>
        <p:spPr>
          <a:xfrm>
            <a:off x="16677880" y="195896"/>
            <a:ext cx="2743200" cy="307777"/>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alibri"/>
                <a:ea typeface="Calibri"/>
                <a:cs typeface="Calibri"/>
              </a:rPr>
              <a:t>DL-1</a:t>
            </a:r>
          </a:p>
        </p:txBody>
      </p:sp>
      <p:sp>
        <p:nvSpPr>
          <p:cNvPr id="12" name="Slide Number Placeholder 3">
            <a:extLst>
              <a:ext uri="{FF2B5EF4-FFF2-40B4-BE49-F238E27FC236}">
                <a16:creationId xmlns:a16="http://schemas.microsoft.com/office/drawing/2014/main" id="{90878C48-DC0F-C250-5E74-1538D153788D}"/>
              </a:ext>
            </a:extLst>
          </p:cNvPr>
          <p:cNvSpPr>
            <a:spLocks noGrp="1"/>
          </p:cNvSpPr>
          <p:nvPr>
            <p:ph type="sldNum" sz="quarter" idx="12"/>
          </p:nvPr>
        </p:nvSpPr>
        <p:spPr>
          <a:xfrm>
            <a:off x="16296503" y="296531"/>
            <a:ext cx="1200902" cy="505577"/>
          </a:xfrm>
        </p:spPr>
        <p:txBody>
          <a:bodyPr/>
          <a:lstStyle/>
          <a:p>
            <a:r>
              <a:rPr lang="en-CA" altLang="en-US" sz="1400" b="1" dirty="0">
                <a:solidFill>
                  <a:schemeClr val="tx1"/>
                </a:solidFill>
                <a:latin typeface="Arial"/>
                <a:cs typeface="Calibri"/>
              </a:rPr>
              <a:t>Page 7/10</a:t>
            </a:r>
          </a:p>
        </p:txBody>
      </p:sp>
    </p:spTree>
    <p:extLst>
      <p:ext uri="{BB962C8B-B14F-4D97-AF65-F5344CB8AC3E}">
        <p14:creationId xmlns:p14="http://schemas.microsoft.com/office/powerpoint/2010/main" val="2292993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7">
            <a:extLst>
              <a:ext uri="{FF2B5EF4-FFF2-40B4-BE49-F238E27FC236}">
                <a16:creationId xmlns:a16="http://schemas.microsoft.com/office/drawing/2014/main" id="{0B279351-8018-4AE0-BABB-EEC76AFF42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29741" y="9416409"/>
            <a:ext cx="154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a:extLst>
              <a:ext uri="{FF2B5EF4-FFF2-40B4-BE49-F238E27FC236}">
                <a16:creationId xmlns:a16="http://schemas.microsoft.com/office/drawing/2014/main" id="{91E09E29-06B4-42BE-A3C5-DD7D2C51E6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1788" y="263525"/>
            <a:ext cx="24384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51">
            <a:extLst>
              <a:ext uri="{FF2B5EF4-FFF2-40B4-BE49-F238E27FC236}">
                <a16:creationId xmlns:a16="http://schemas.microsoft.com/office/drawing/2014/main" id="{3D2A8170-5269-DE4D-44EC-F80F77537CBC}"/>
              </a:ext>
            </a:extLst>
          </p:cNvPr>
          <p:cNvSpPr txBox="1"/>
          <p:nvPr/>
        </p:nvSpPr>
        <p:spPr>
          <a:xfrm>
            <a:off x="2487370" y="7554485"/>
            <a:ext cx="4837038" cy="369332"/>
          </a:xfrm>
          <a:prstGeom prst="rect">
            <a:avLst/>
          </a:prstGeom>
          <a:noFill/>
        </p:spPr>
        <p:txBody>
          <a:bodyPr wrap="square" lIns="91440" tIns="45720" rIns="91440" bIns="45720" anchor="t">
            <a:spAutoFit/>
          </a:bodyPr>
          <a:lstStyle/>
          <a:p>
            <a:pPr algn="ctr">
              <a:defRPr/>
            </a:pPr>
            <a:r>
              <a:rPr lang="en-US" altLang="en-US" b="1" dirty="0">
                <a:latin typeface="Arial"/>
                <a:cs typeface="Arial"/>
              </a:rPr>
              <a:t>Agency Preparedness Levels</a:t>
            </a:r>
            <a:endParaRPr lang="en-US" altLang="en-US" sz="1800" b="1" strike="sngStrike" dirty="0">
              <a:latin typeface="Arial"/>
              <a:cs typeface="Arial"/>
            </a:endParaRPr>
          </a:p>
        </p:txBody>
      </p:sp>
      <p:sp>
        <p:nvSpPr>
          <p:cNvPr id="5" name="TextBox 4">
            <a:extLst>
              <a:ext uri="{FF2B5EF4-FFF2-40B4-BE49-F238E27FC236}">
                <a16:creationId xmlns:a16="http://schemas.microsoft.com/office/drawing/2014/main" id="{028C1EC9-4930-1625-26CC-3AD67117800E}"/>
              </a:ext>
            </a:extLst>
          </p:cNvPr>
          <p:cNvSpPr txBox="1"/>
          <p:nvPr/>
        </p:nvSpPr>
        <p:spPr>
          <a:xfrm>
            <a:off x="764499" y="1965131"/>
            <a:ext cx="8431134" cy="3847207"/>
          </a:xfrm>
          <a:prstGeom prst="rect">
            <a:avLst/>
          </a:prstGeom>
          <a:solidFill>
            <a:schemeClr val="bg1">
              <a:lumMod val="95000"/>
            </a:schemeClr>
          </a:solidFill>
          <a:ln w="19050">
            <a:solidFill>
              <a:srgbClr val="595959"/>
            </a:solidFill>
          </a:ln>
        </p:spPr>
        <p:txBody>
          <a:bodyPr wrap="square" lIns="91440" tIns="45720" rIns="91440" bIns="45720" anchor="t">
            <a:spAutoFit/>
          </a:bodyPr>
          <a:lstStyle/>
          <a:p>
            <a:pPr>
              <a:defRPr/>
            </a:pPr>
            <a:r>
              <a:rPr lang="en-US" altLang="en-US" sz="1600" b="1" dirty="0">
                <a:solidFill>
                  <a:srgbClr val="C00000"/>
                </a:solidFill>
                <a:latin typeface="Arial" panose="020B0604020202020204" pitchFamily="34" charset="0"/>
                <a:cs typeface="Arial" panose="020B0604020202020204" pitchFamily="34" charset="0"/>
              </a:rPr>
              <a:t>Provincial Overview</a:t>
            </a:r>
            <a:endParaRPr lang="en-US" sz="1600" dirty="0">
              <a:latin typeface="Arial" panose="020B0604020202020204" pitchFamily="34" charset="0"/>
              <a:cs typeface="Arial" panose="020B0604020202020204" pitchFamily="34" charset="0"/>
            </a:endParaRPr>
          </a:p>
          <a:p>
            <a:pPr>
              <a:buClr>
                <a:srgbClr val="C00000"/>
              </a:buClr>
              <a:defRPr/>
            </a:pPr>
            <a:r>
              <a:rPr lang="en-US" sz="1400" u="sng" dirty="0">
                <a:latin typeface="Arial"/>
                <a:cs typeface="Arial"/>
              </a:rPr>
              <a:t>BC </a:t>
            </a:r>
          </a:p>
          <a:p>
            <a:pPr marL="285750" indent="-285750">
              <a:buFont typeface="Arial"/>
              <a:buChar char="•"/>
              <a:defRPr/>
            </a:pPr>
            <a:r>
              <a:rPr lang="en-US" sz="1400" dirty="0">
                <a:latin typeface="Arial"/>
                <a:ea typeface="MS PGothic"/>
                <a:cs typeface="Arial"/>
              </a:rPr>
              <a:t>On 25 Apr, the Peace River Regional District downgraded the Evacuation Order to an Evacuation Alert for the Pine River Area.</a:t>
            </a:r>
            <a:endParaRPr lang="en-US" dirty="0">
              <a:ea typeface="Calibri" panose="020F0502020204030204" pitchFamily="34" charset="0"/>
              <a:cs typeface="Calibri" panose="020F0502020204030204" pitchFamily="34" charset="0"/>
            </a:endParaRPr>
          </a:p>
          <a:p>
            <a:pPr>
              <a:buClr>
                <a:srgbClr val="C00000"/>
              </a:buClr>
              <a:defRPr/>
            </a:pPr>
            <a:r>
              <a:rPr lang="en-US" sz="1400" u="sng" dirty="0">
                <a:latin typeface="Arial"/>
                <a:ea typeface="MS PGothic"/>
                <a:cs typeface="Arial"/>
              </a:rPr>
              <a:t>AB </a:t>
            </a:r>
            <a:endParaRPr lang="en-US" sz="1400" u="sng" dirty="0">
              <a:latin typeface="Arial" panose="020B0604020202020204" pitchFamily="34" charset="0"/>
              <a:ea typeface="MS PGothic"/>
              <a:cs typeface="Arial" panose="020B0604020202020204" pitchFamily="34" charset="0"/>
            </a:endParaRPr>
          </a:p>
          <a:p>
            <a:pPr marL="285750" indent="-285750">
              <a:buFont typeface="Arial"/>
              <a:buChar char="•"/>
              <a:defRPr/>
            </a:pPr>
            <a:r>
              <a:rPr lang="en-US" sz="1400" dirty="0">
                <a:latin typeface="Arial"/>
                <a:ea typeface="MS PGothic"/>
                <a:cs typeface="Arial"/>
              </a:rPr>
              <a:t>On 25 Apr, the evacuation order for the Municipal District of Peace no. 135 was rescinded as the Shaftesbury Trail Fire is now classified as Being Held.     </a:t>
            </a:r>
          </a:p>
          <a:p>
            <a:pPr>
              <a:defRPr/>
            </a:pPr>
            <a:endParaRPr lang="en-US" sz="1400" b="1" dirty="0">
              <a:solidFill>
                <a:srgbClr val="000000"/>
              </a:solidFill>
              <a:latin typeface="Arial"/>
              <a:ea typeface="MS PGothic"/>
              <a:cs typeface="Arial"/>
            </a:endParaRPr>
          </a:p>
          <a:p>
            <a:pPr>
              <a:defRPr/>
            </a:pPr>
            <a:r>
              <a:rPr lang="en-US" sz="1600" b="1" dirty="0">
                <a:solidFill>
                  <a:srgbClr val="AC1F2D"/>
                </a:solidFill>
                <a:latin typeface="Arial"/>
                <a:ea typeface="MS PGothic"/>
                <a:cs typeface="Arial"/>
              </a:rPr>
              <a:t>Wildfires of Note</a:t>
            </a:r>
            <a:endParaRPr lang="en-US" dirty="0">
              <a:solidFill>
                <a:srgbClr val="AC1F2D"/>
              </a:solidFill>
            </a:endParaRPr>
          </a:p>
          <a:p>
            <a:pPr marL="285750" indent="-285750">
              <a:buFont typeface="Arial"/>
              <a:buChar char="•"/>
              <a:defRPr/>
            </a:pPr>
            <a:r>
              <a:rPr lang="en-US" sz="1400" dirty="0">
                <a:solidFill>
                  <a:srgbClr val="000000"/>
                </a:solidFill>
                <a:latin typeface="Arial"/>
                <a:ea typeface="MS PGothic"/>
                <a:cs typeface="Arial"/>
              </a:rPr>
              <a:t>Burgess Creek Wildfire (Out of Control) 1800 ha</a:t>
            </a:r>
            <a:endParaRPr lang="en-US" sz="1400" strike="sngStrike" dirty="0">
              <a:solidFill>
                <a:srgbClr val="FF0000"/>
              </a:solidFill>
              <a:latin typeface="Arial"/>
              <a:ea typeface="MS PGothic"/>
              <a:cs typeface="Arial"/>
            </a:endParaRPr>
          </a:p>
          <a:p>
            <a:pPr>
              <a:defRPr/>
            </a:pPr>
            <a:endParaRPr lang="en-US" sz="1400" b="1" dirty="0">
              <a:solidFill>
                <a:srgbClr val="000000"/>
              </a:solidFill>
              <a:latin typeface="Arial"/>
              <a:ea typeface="MS PGothic"/>
              <a:cs typeface="Arial"/>
            </a:endParaRPr>
          </a:p>
          <a:p>
            <a:pPr>
              <a:defRPr/>
            </a:pPr>
            <a:r>
              <a:rPr lang="en-US" sz="1600" b="1" dirty="0">
                <a:solidFill>
                  <a:srgbClr val="C00000"/>
                </a:solidFill>
                <a:latin typeface="Arial"/>
                <a:ea typeface="MS PGothic"/>
                <a:cs typeface="Arial"/>
              </a:rPr>
              <a:t>CI Impacts</a:t>
            </a:r>
          </a:p>
          <a:p>
            <a:pPr marL="285750" indent="-285750">
              <a:buFont typeface="Arial"/>
              <a:buChar char="•"/>
              <a:defRPr/>
            </a:pPr>
            <a:r>
              <a:rPr lang="en-US" sz="1400" dirty="0">
                <a:latin typeface="Arial"/>
                <a:cs typeface="Arial"/>
              </a:rPr>
              <a:t>As of </a:t>
            </a:r>
            <a:r>
              <a:rPr lang="en-US" sz="1400" b="1" dirty="0">
                <a:latin typeface="Arial"/>
                <a:cs typeface="Arial"/>
              </a:rPr>
              <a:t>30 Apr</a:t>
            </a:r>
            <a:r>
              <a:rPr lang="en-US" sz="1400" dirty="0">
                <a:latin typeface="Arial"/>
                <a:cs typeface="Arial"/>
              </a:rPr>
              <a:t>, there are no significant CI impacts. </a:t>
            </a:r>
            <a:endParaRPr lang="en-US" sz="1400" dirty="0">
              <a:latin typeface="Arial" panose="020B0604020202020204" pitchFamily="34" charset="0"/>
              <a:cs typeface="Arial" panose="020B0604020202020204" pitchFamily="34" charset="0"/>
            </a:endParaRPr>
          </a:p>
          <a:p>
            <a:pPr marL="171450" indent="-171450">
              <a:buClr>
                <a:srgbClr val="C00000"/>
              </a:buClr>
              <a:buFont typeface="Arial" panose="020B0604020202020204" pitchFamily="34" charset="0"/>
              <a:buChar char="•"/>
              <a:defRPr/>
            </a:pPr>
            <a:endParaRPr lang="en-US" sz="1200" b="1" dirty="0">
              <a:latin typeface="Arial" panose="020B0604020202020204" pitchFamily="34" charset="0"/>
              <a:ea typeface="MS PGothic"/>
              <a:cs typeface="Arial" panose="020B0604020202020204" pitchFamily="34" charset="0"/>
            </a:endParaRPr>
          </a:p>
          <a:p>
            <a:pPr>
              <a:defRPr/>
            </a:pPr>
            <a:r>
              <a:rPr lang="en-US" sz="1600" b="1" dirty="0">
                <a:solidFill>
                  <a:srgbClr val="C00000"/>
                </a:solidFill>
                <a:latin typeface="Arial"/>
                <a:ea typeface="MS PGothic"/>
                <a:cs typeface="Arial"/>
              </a:rPr>
              <a:t>Active RFA(s) in Province</a:t>
            </a:r>
          </a:p>
          <a:p>
            <a:pPr marL="288925" indent="-285750">
              <a:buSzPct val="100000"/>
              <a:buFont typeface="Arial"/>
              <a:buChar char="•"/>
              <a:defRPr/>
            </a:pPr>
            <a:r>
              <a:rPr lang="en-US" sz="1400" dirty="0">
                <a:solidFill>
                  <a:srgbClr val="000000"/>
                </a:solidFill>
                <a:latin typeface="Arial"/>
                <a:cs typeface="Arial"/>
              </a:rPr>
              <a:t>No RFAs are expected at this time. </a:t>
            </a:r>
            <a:endParaRPr lang="en-US"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8925" indent="-285750">
              <a:buSzPct val="100000"/>
              <a:buFont typeface="Arial"/>
              <a:buChar char="•"/>
              <a:defRPr/>
            </a:pPr>
            <a:endParaRPr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C88129D-5804-4CFB-473C-3F41E3AF45E6}"/>
              </a:ext>
            </a:extLst>
          </p:cNvPr>
          <p:cNvSpPr/>
          <p:nvPr/>
        </p:nvSpPr>
        <p:spPr>
          <a:xfrm>
            <a:off x="0" y="9415463"/>
            <a:ext cx="17881600" cy="63387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Recognizing Canada's international assistance – Files for download">
            <a:extLst>
              <a:ext uri="{FF2B5EF4-FFF2-40B4-BE49-F238E27FC236}">
                <a16:creationId xmlns:a16="http://schemas.microsoft.com/office/drawing/2014/main" id="{46F395CC-AD9A-A893-56B5-541055AD383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6000743" y="9526122"/>
            <a:ext cx="1717345" cy="44850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A5705A7-C146-9158-06DD-AFC1A0B85ABD}"/>
              </a:ext>
            </a:extLst>
          </p:cNvPr>
          <p:cNvSpPr/>
          <p:nvPr/>
        </p:nvSpPr>
        <p:spPr>
          <a:xfrm>
            <a:off x="9519565" y="1070156"/>
            <a:ext cx="8177860" cy="8198556"/>
          </a:xfrm>
          <a:prstGeom prst="rect">
            <a:avLst/>
          </a:prstGeom>
          <a:solidFill>
            <a:schemeClr val="bg1"/>
          </a:solidFill>
          <a:ln w="762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bg1">
                    <a:lumMod val="50000"/>
                  </a:schemeClr>
                </a:solidFill>
                <a:latin typeface="Arial" panose="020B0604020202020204" pitchFamily="34" charset="0"/>
                <a:cs typeface="Arial" panose="020B0604020202020204" pitchFamily="34" charset="0"/>
              </a:rPr>
              <a:t>9” X 9” SPACE TO REMAIN RESERVED FOR GEOMATICS MAPPING AT ALL TIMES. THIS SPACE WILL INCLUDE A NATIONAL MAP, EVENT ITEMS AND AN ASSOCIATED LEDGEND.</a:t>
            </a:r>
            <a:br>
              <a:rPr lang="en-US" sz="2000" b="1" i="1" dirty="0">
                <a:solidFill>
                  <a:schemeClr val="bg1">
                    <a:lumMod val="50000"/>
                  </a:schemeClr>
                </a:solidFill>
                <a:latin typeface="Arial" panose="020B0604020202020204" pitchFamily="34" charset="0"/>
                <a:cs typeface="Arial" panose="020B0604020202020204" pitchFamily="34" charset="0"/>
              </a:rPr>
            </a:br>
            <a:br>
              <a:rPr lang="en-US" sz="2000" b="1" i="1" dirty="0">
                <a:solidFill>
                  <a:schemeClr val="bg1">
                    <a:lumMod val="50000"/>
                  </a:schemeClr>
                </a:solidFill>
                <a:latin typeface="Arial" panose="020B0604020202020204" pitchFamily="34" charset="0"/>
                <a:cs typeface="Arial" panose="020B0604020202020204" pitchFamily="34" charset="0"/>
              </a:rPr>
            </a:br>
            <a:r>
              <a:rPr lang="en-US" sz="2000" b="1" i="1" dirty="0">
                <a:solidFill>
                  <a:schemeClr val="bg1">
                    <a:lumMod val="50000"/>
                  </a:schemeClr>
                </a:solidFill>
                <a:latin typeface="Arial" panose="020B0604020202020204" pitchFamily="34" charset="0"/>
                <a:cs typeface="Arial" panose="020B0604020202020204" pitchFamily="34" charset="0"/>
              </a:rPr>
              <a:t>GEOMATICS PRODUCT PROVIDED MUST INCLUDE TITLE/LEDGEND WITH MAP WITHIN THIS SPACE. </a:t>
            </a:r>
          </a:p>
        </p:txBody>
      </p:sp>
      <p:sp>
        <p:nvSpPr>
          <p:cNvPr id="19" name="TextBox 6">
            <a:extLst>
              <a:ext uri="{FF2B5EF4-FFF2-40B4-BE49-F238E27FC236}">
                <a16:creationId xmlns:a16="http://schemas.microsoft.com/office/drawing/2014/main" id="{B0A06487-9388-2F1D-BE7D-82E02577496B}"/>
              </a:ext>
            </a:extLst>
          </p:cNvPr>
          <p:cNvSpPr txBox="1">
            <a:spLocks noChangeArrowheads="1"/>
          </p:cNvSpPr>
          <p:nvPr/>
        </p:nvSpPr>
        <p:spPr bwMode="auto">
          <a:xfrm>
            <a:off x="3640002" y="331242"/>
            <a:ext cx="11415488" cy="523220"/>
          </a:xfrm>
          <a:prstGeom prst="rect">
            <a:avLst/>
          </a:prstGeom>
          <a:solidFill>
            <a:schemeClr val="bg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defTabSz="1339850">
              <a:lnSpc>
                <a:spcPct val="90000"/>
              </a:lnSpc>
              <a:spcBef>
                <a:spcPts val="1463"/>
              </a:spcBef>
              <a:buFont typeface="Arial" panose="020B0604020202020204" pitchFamily="34" charset="0"/>
              <a:buChar char="•"/>
              <a:defRPr sz="4100">
                <a:solidFill>
                  <a:schemeClr val="tx1"/>
                </a:solidFill>
                <a:latin typeface="Calibri" panose="020F0502020204030204" pitchFamily="34" charset="0"/>
              </a:defRPr>
            </a:lvl1pPr>
            <a:lvl2pPr marL="742950" indent="-285750" defTabSz="1339850">
              <a:lnSpc>
                <a:spcPct val="90000"/>
              </a:lnSpc>
              <a:spcBef>
                <a:spcPts val="738"/>
              </a:spcBef>
              <a:buFont typeface="Arial" panose="020B0604020202020204" pitchFamily="34" charset="0"/>
              <a:buChar char="•"/>
              <a:defRPr sz="3500">
                <a:solidFill>
                  <a:schemeClr val="tx1"/>
                </a:solidFill>
                <a:latin typeface="Calibri" panose="020F0502020204030204" pitchFamily="34" charset="0"/>
              </a:defRPr>
            </a:lvl2pPr>
            <a:lvl3pPr marL="1143000" indent="-228600" defTabSz="1339850">
              <a:lnSpc>
                <a:spcPct val="90000"/>
              </a:lnSpc>
              <a:spcBef>
                <a:spcPts val="738"/>
              </a:spcBef>
              <a:buFont typeface="Arial" panose="020B0604020202020204" pitchFamily="34" charset="0"/>
              <a:buChar char="•"/>
              <a:defRPr sz="2900">
                <a:solidFill>
                  <a:schemeClr val="tx1"/>
                </a:solidFill>
                <a:latin typeface="Calibri" panose="020F0502020204030204" pitchFamily="34" charset="0"/>
              </a:defRPr>
            </a:lvl3pPr>
            <a:lvl4pPr marL="16002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lnSpc>
                <a:spcPct val="100000"/>
              </a:lnSpc>
              <a:spcBef>
                <a:spcPct val="0"/>
              </a:spcBef>
              <a:buNone/>
            </a:pPr>
            <a:r>
              <a:rPr lang="en-CA" altLang="en-US" sz="2800" b="1" dirty="0">
                <a:solidFill>
                  <a:srgbClr val="C00000"/>
                </a:solidFill>
                <a:latin typeface="Arial"/>
                <a:cs typeface="Arial"/>
              </a:rPr>
              <a:t>National Wildfire Overview – 30 Apr 2024 – </a:t>
            </a:r>
            <a:r>
              <a:rPr lang="en-CA" sz="2800" b="1" dirty="0">
                <a:solidFill>
                  <a:srgbClr val="C00000"/>
                </a:solidFill>
                <a:latin typeface="Arial"/>
                <a:cs typeface="Arial"/>
              </a:rPr>
              <a:t>Wildfires </a:t>
            </a:r>
            <a:r>
              <a:rPr lang="en-CA" altLang="en-US" sz="2800" b="1" dirty="0">
                <a:solidFill>
                  <a:srgbClr val="C00000"/>
                </a:solidFill>
                <a:latin typeface="Arial"/>
                <a:cs typeface="Arial"/>
              </a:rPr>
              <a:t>00300-24</a:t>
            </a:r>
          </a:p>
        </p:txBody>
      </p:sp>
      <p:graphicFrame>
        <p:nvGraphicFramePr>
          <p:cNvPr id="11" name="Table 10">
            <a:extLst>
              <a:ext uri="{FF2B5EF4-FFF2-40B4-BE49-F238E27FC236}">
                <a16:creationId xmlns:a16="http://schemas.microsoft.com/office/drawing/2014/main" id="{62FFB644-3D97-CC55-9112-B67D83F449F9}"/>
              </a:ext>
            </a:extLst>
          </p:cNvPr>
          <p:cNvGraphicFramePr>
            <a:graphicFrameLocks noGrp="1"/>
          </p:cNvGraphicFramePr>
          <p:nvPr>
            <p:extLst>
              <p:ext uri="{D42A27DB-BD31-4B8C-83A1-F6EECF244321}">
                <p14:modId xmlns:p14="http://schemas.microsoft.com/office/powerpoint/2010/main" val="3886736691"/>
              </p:ext>
            </p:extLst>
          </p:nvPr>
        </p:nvGraphicFramePr>
        <p:xfrm>
          <a:off x="1883294" y="7956186"/>
          <a:ext cx="6045190" cy="1095756"/>
        </p:xfrm>
        <a:graphic>
          <a:graphicData uri="http://schemas.openxmlformats.org/drawingml/2006/table">
            <a:tbl>
              <a:tblPr firstRow="1" firstCol="1" bandRow="1">
                <a:tableStyleId>{5C22544A-7EE6-4342-B048-85BDC9FD1C3A}</a:tableStyleId>
              </a:tblPr>
              <a:tblGrid>
                <a:gridCol w="446374">
                  <a:extLst>
                    <a:ext uri="{9D8B030D-6E8A-4147-A177-3AD203B41FA5}">
                      <a16:colId xmlns:a16="http://schemas.microsoft.com/office/drawing/2014/main" val="3961483910"/>
                    </a:ext>
                  </a:extLst>
                </a:gridCol>
                <a:gridCol w="395360">
                  <a:extLst>
                    <a:ext uri="{9D8B030D-6E8A-4147-A177-3AD203B41FA5}">
                      <a16:colId xmlns:a16="http://schemas.microsoft.com/office/drawing/2014/main" val="457977860"/>
                    </a:ext>
                  </a:extLst>
                </a:gridCol>
                <a:gridCol w="344346">
                  <a:extLst>
                    <a:ext uri="{9D8B030D-6E8A-4147-A177-3AD203B41FA5}">
                      <a16:colId xmlns:a16="http://schemas.microsoft.com/office/drawing/2014/main" val="2124773981"/>
                    </a:ext>
                  </a:extLst>
                </a:gridCol>
                <a:gridCol w="382608">
                  <a:extLst>
                    <a:ext uri="{9D8B030D-6E8A-4147-A177-3AD203B41FA5}">
                      <a16:colId xmlns:a16="http://schemas.microsoft.com/office/drawing/2014/main" val="45013315"/>
                    </a:ext>
                  </a:extLst>
                </a:gridCol>
                <a:gridCol w="484637">
                  <a:extLst>
                    <a:ext uri="{9D8B030D-6E8A-4147-A177-3AD203B41FA5}">
                      <a16:colId xmlns:a16="http://schemas.microsoft.com/office/drawing/2014/main" val="119502610"/>
                    </a:ext>
                  </a:extLst>
                </a:gridCol>
                <a:gridCol w="331591">
                  <a:extLst>
                    <a:ext uri="{9D8B030D-6E8A-4147-A177-3AD203B41FA5}">
                      <a16:colId xmlns:a16="http://schemas.microsoft.com/office/drawing/2014/main" val="256381920"/>
                    </a:ext>
                  </a:extLst>
                </a:gridCol>
                <a:gridCol w="420867">
                  <a:extLst>
                    <a:ext uri="{9D8B030D-6E8A-4147-A177-3AD203B41FA5}">
                      <a16:colId xmlns:a16="http://schemas.microsoft.com/office/drawing/2014/main" val="1055472156"/>
                    </a:ext>
                  </a:extLst>
                </a:gridCol>
                <a:gridCol w="408115">
                  <a:extLst>
                    <a:ext uri="{9D8B030D-6E8A-4147-A177-3AD203B41FA5}">
                      <a16:colId xmlns:a16="http://schemas.microsoft.com/office/drawing/2014/main" val="1777946523"/>
                    </a:ext>
                  </a:extLst>
                </a:gridCol>
                <a:gridCol w="382608">
                  <a:extLst>
                    <a:ext uri="{9D8B030D-6E8A-4147-A177-3AD203B41FA5}">
                      <a16:colId xmlns:a16="http://schemas.microsoft.com/office/drawing/2014/main" val="1481137259"/>
                    </a:ext>
                  </a:extLst>
                </a:gridCol>
                <a:gridCol w="446374">
                  <a:extLst>
                    <a:ext uri="{9D8B030D-6E8A-4147-A177-3AD203B41FA5}">
                      <a16:colId xmlns:a16="http://schemas.microsoft.com/office/drawing/2014/main" val="2070404353"/>
                    </a:ext>
                  </a:extLst>
                </a:gridCol>
                <a:gridCol w="408115">
                  <a:extLst>
                    <a:ext uri="{9D8B030D-6E8A-4147-A177-3AD203B41FA5}">
                      <a16:colId xmlns:a16="http://schemas.microsoft.com/office/drawing/2014/main" val="2330187487"/>
                    </a:ext>
                  </a:extLst>
                </a:gridCol>
                <a:gridCol w="446374">
                  <a:extLst>
                    <a:ext uri="{9D8B030D-6E8A-4147-A177-3AD203B41FA5}">
                      <a16:colId xmlns:a16="http://schemas.microsoft.com/office/drawing/2014/main" val="3970992389"/>
                    </a:ext>
                  </a:extLst>
                </a:gridCol>
                <a:gridCol w="369853">
                  <a:extLst>
                    <a:ext uri="{9D8B030D-6E8A-4147-A177-3AD203B41FA5}">
                      <a16:colId xmlns:a16="http://schemas.microsoft.com/office/drawing/2014/main" val="218744062"/>
                    </a:ext>
                  </a:extLst>
                </a:gridCol>
                <a:gridCol w="777968">
                  <a:extLst>
                    <a:ext uri="{9D8B030D-6E8A-4147-A177-3AD203B41FA5}">
                      <a16:colId xmlns:a16="http://schemas.microsoft.com/office/drawing/2014/main" val="1934218405"/>
                    </a:ext>
                  </a:extLst>
                </a:gridCol>
              </a:tblGrid>
              <a:tr h="530733">
                <a:tc>
                  <a:txBody>
                    <a:bodyPr/>
                    <a:lstStyle/>
                    <a:p>
                      <a:pPr marL="0" marR="0" algn="l" rtl="0" eaLnBrk="1" fontAlgn="ctr" latinLnBrk="0" hangingPunct="1">
                        <a:lnSpc>
                          <a:spcPct val="107000"/>
                        </a:lnSpc>
                        <a:spcBef>
                          <a:spcPts val="0"/>
                        </a:spcBef>
                        <a:spcAft>
                          <a:spcPts val="0"/>
                        </a:spcAft>
                      </a:pPr>
                      <a:endParaRPr lang="en-US" sz="18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0" i="0" u="none" strike="noStrike" kern="1200" dirty="0">
                          <a:solidFill>
                            <a:srgbClr val="000000"/>
                          </a:solidFill>
                          <a:effectLst/>
                          <a:latin typeface="Calibri"/>
                        </a:rPr>
                        <a:t>BC</a:t>
                      </a:r>
                      <a:endParaRPr lang="fr-CA" sz="1800" b="0"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0" i="0" u="none" strike="noStrike" kern="1200" dirty="0">
                          <a:solidFill>
                            <a:srgbClr val="000000"/>
                          </a:solidFill>
                          <a:effectLst/>
                          <a:latin typeface="Calibri"/>
                        </a:rPr>
                        <a:t>YT</a:t>
                      </a:r>
                      <a:endParaRPr lang="fr-CA" sz="1800" b="0"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0" i="0" u="none" strike="noStrike" kern="1200" dirty="0">
                          <a:solidFill>
                            <a:srgbClr val="000000"/>
                          </a:solidFill>
                          <a:effectLst/>
                          <a:latin typeface="Calibri"/>
                        </a:rPr>
                        <a:t>AB</a:t>
                      </a:r>
                      <a:endParaRPr lang="fr-CA" sz="1800" b="0"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0" i="0" u="none" strike="noStrike" kern="1200" dirty="0">
                          <a:solidFill>
                            <a:srgbClr val="000000"/>
                          </a:solidFill>
                          <a:effectLst/>
                          <a:latin typeface="Calibri"/>
                        </a:rPr>
                        <a:t>NT</a:t>
                      </a:r>
                      <a:endParaRPr lang="fr-CA" sz="1800" b="0"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0" i="0" u="none" strike="noStrike" kern="1200" dirty="0">
                          <a:solidFill>
                            <a:srgbClr val="000000"/>
                          </a:solidFill>
                          <a:effectLst/>
                          <a:latin typeface="Calibri"/>
                        </a:rPr>
                        <a:t>SK</a:t>
                      </a:r>
                      <a:endParaRPr lang="fr-CA" sz="1800" b="0"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0" i="0" u="none" strike="noStrike" kern="1200" dirty="0">
                          <a:solidFill>
                            <a:srgbClr val="000000"/>
                          </a:solidFill>
                          <a:effectLst/>
                          <a:latin typeface="Calibri"/>
                        </a:rPr>
                        <a:t>MB</a:t>
                      </a:r>
                      <a:endParaRPr lang="fr-CA" sz="1800" b="0"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0" i="0" u="none" strike="noStrike" kern="1200" dirty="0">
                          <a:solidFill>
                            <a:srgbClr val="000000"/>
                          </a:solidFill>
                          <a:effectLst/>
                          <a:latin typeface="Calibri"/>
                        </a:rPr>
                        <a:t>ON</a:t>
                      </a:r>
                      <a:endParaRPr lang="fr-CA" sz="1800" b="0"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0" i="0" u="none" strike="noStrike" kern="1200" dirty="0">
                          <a:solidFill>
                            <a:srgbClr val="000000"/>
                          </a:solidFill>
                          <a:effectLst/>
                          <a:latin typeface="Calibri"/>
                        </a:rPr>
                        <a:t>QC</a:t>
                      </a:r>
                      <a:endParaRPr lang="fr-CA" sz="1800" b="0"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0" i="0" u="none" strike="noStrike" kern="1200" dirty="0">
                          <a:solidFill>
                            <a:srgbClr val="000000"/>
                          </a:solidFill>
                          <a:effectLst/>
                          <a:latin typeface="Calibri"/>
                        </a:rPr>
                        <a:t>NL</a:t>
                      </a:r>
                      <a:endParaRPr lang="fr-CA" sz="1800" b="0"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0" i="0" u="none" strike="noStrike" kern="1200" dirty="0">
                          <a:solidFill>
                            <a:srgbClr val="000000"/>
                          </a:solidFill>
                          <a:effectLst/>
                          <a:latin typeface="Calibri"/>
                        </a:rPr>
                        <a:t>NB</a:t>
                      </a:r>
                      <a:endParaRPr lang="fr-CA" sz="1800" b="0"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0" i="0" u="none" strike="noStrike" kern="1200" dirty="0">
                          <a:solidFill>
                            <a:srgbClr val="000000"/>
                          </a:solidFill>
                          <a:effectLst/>
                          <a:latin typeface="Calibri"/>
                        </a:rPr>
                        <a:t>NS</a:t>
                      </a:r>
                      <a:endParaRPr lang="fr-CA" sz="1800" b="0"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0" i="0" u="none" strike="noStrike" kern="1200" dirty="0">
                          <a:solidFill>
                            <a:srgbClr val="000000"/>
                          </a:solidFill>
                          <a:effectLst/>
                          <a:latin typeface="Calibri"/>
                        </a:rPr>
                        <a:t>PE</a:t>
                      </a:r>
                      <a:endParaRPr lang="fr-CA" sz="1800" b="0"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fr-CA" sz="1600" b="0" i="0" u="none" strike="noStrike" kern="1200" dirty="0">
                          <a:solidFill>
                            <a:srgbClr val="000000"/>
                          </a:solidFill>
                          <a:effectLst/>
                          <a:latin typeface="Calibri"/>
                        </a:rPr>
                        <a:t>Parks Canada</a:t>
                      </a:r>
                      <a:endParaRPr lang="fr-CA" sz="1800" b="0"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1687566"/>
                  </a:ext>
                </a:extLst>
              </a:tr>
              <a:tr h="261366">
                <a:tc>
                  <a:txBody>
                    <a:bodyPr/>
                    <a:lstStyle/>
                    <a:p>
                      <a:pPr marL="0" marR="0" algn="ctr" rtl="0" eaLnBrk="1" fontAlgn="ctr" latinLnBrk="0" hangingPunct="1">
                        <a:lnSpc>
                          <a:spcPct val="107000"/>
                        </a:lnSpc>
                        <a:spcBef>
                          <a:spcPts val="0"/>
                        </a:spcBef>
                        <a:spcAft>
                          <a:spcPts val="0"/>
                        </a:spcAft>
                      </a:pPr>
                      <a:r>
                        <a:rPr lang="fr-CA" sz="1600" b="0" i="0" u="none" strike="noStrike" kern="1200" dirty="0">
                          <a:solidFill>
                            <a:srgbClr val="000000"/>
                          </a:solidFill>
                          <a:effectLst/>
                          <a:latin typeface="Calibri"/>
                        </a:rPr>
                        <a:t>APL</a:t>
                      </a:r>
                      <a:endParaRPr lang="fr-CA" sz="1800" b="0" i="0" u="none" strike="noStrike" dirty="0">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0" eaLnBrk="1" fontAlgn="ctr" latinLnBrk="0" hangingPunct="1">
                        <a:lnSpc>
                          <a:spcPct val="107000"/>
                        </a:lnSpc>
                        <a:spcBef>
                          <a:spcPts val="0"/>
                        </a:spcBef>
                        <a:spcAft>
                          <a:spcPts val="0"/>
                        </a:spcAft>
                      </a:pPr>
                      <a:r>
                        <a:rPr lang="en-US" sz="1800" b="0" i="0" u="none" strike="noStrike" dirty="0">
                          <a:effectLst/>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8B4CD"/>
                    </a:solidFill>
                  </a:tcPr>
                </a:tc>
                <a:tc>
                  <a:txBody>
                    <a:bodyPr/>
                    <a:lstStyle/>
                    <a:p>
                      <a:pPr marL="0" marR="0" algn="ctr" rtl="0" eaLnBrk="1" fontAlgn="ctr" latinLnBrk="0" hangingPunct="1">
                        <a:lnSpc>
                          <a:spcPct val="107000"/>
                        </a:lnSpc>
                        <a:spcBef>
                          <a:spcPts val="0"/>
                        </a:spcBef>
                        <a:spcAft>
                          <a:spcPts val="0"/>
                        </a:spcAft>
                      </a:pPr>
                      <a:r>
                        <a:rPr lang="en-US" sz="1800" b="0" i="0" u="none" strike="noStrike" dirty="0">
                          <a:effectLst/>
                          <a:highlight>
                            <a:srgbClr val="D9D9D9"/>
                          </a:highlight>
                          <a:latin typeface="Arial"/>
                        </a:rPr>
                        <a:t>-</a:t>
                      </a:r>
                      <a:endParaRPr lang="en-US" sz="1800" b="0" i="0" u="none" strike="noStrike" dirty="0">
                        <a:effectLst/>
                        <a:highlight>
                          <a:srgbClr val="D9D9D9"/>
                        </a:highligh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algn="ctr">
                        <a:lnSpc>
                          <a:spcPct val="107000"/>
                        </a:lnSpc>
                        <a:spcBef>
                          <a:spcPts val="0"/>
                        </a:spcBef>
                        <a:spcAft>
                          <a:spcPts val="0"/>
                        </a:spcAft>
                        <a:buNone/>
                      </a:pPr>
                      <a:r>
                        <a:rPr lang="en-US" sz="1800" b="0" i="0" u="none" strike="noStrike" noProof="0" dirty="0">
                          <a:solidFill>
                            <a:srgbClr val="000000"/>
                          </a:solidFill>
                          <a:effectLst/>
                          <a:latin typeface="Arial"/>
                        </a:rPr>
                        <a:t>2</a:t>
                      </a:r>
                      <a:endParaRPr lang="en-US" dirty="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rtl="0" eaLnBrk="1" fontAlgn="ctr" latinLnBrk="0" hangingPunct="1">
                        <a:lnSpc>
                          <a:spcPct val="107000"/>
                        </a:lnSpc>
                        <a:spcBef>
                          <a:spcPts val="0"/>
                        </a:spcBef>
                        <a:spcAft>
                          <a:spcPts val="0"/>
                        </a:spcAft>
                      </a:pPr>
                      <a:r>
                        <a:rPr lang="en-US" sz="1800" b="0" i="0" u="none" strike="noStrike" dirty="0">
                          <a:effectLst/>
                          <a:highlight>
                            <a:srgbClr val="D9D9D9"/>
                          </a:highlight>
                          <a:latin typeface="Arial"/>
                        </a:rPr>
                        <a:t>-</a:t>
                      </a:r>
                      <a:endParaRPr lang="en-US" sz="1800" b="0" i="0" u="none" strike="noStrike" dirty="0">
                        <a:effectLst/>
                        <a:highlight>
                          <a:srgbClr val="D9D9D9"/>
                        </a:highligh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0" eaLnBrk="1" fontAlgn="ctr" latinLnBrk="0" hangingPunct="1">
                        <a:lnSpc>
                          <a:spcPct val="107000"/>
                        </a:lnSpc>
                        <a:spcBef>
                          <a:spcPts val="0"/>
                        </a:spcBef>
                        <a:spcAft>
                          <a:spcPts val="0"/>
                        </a:spcAft>
                      </a:pPr>
                      <a:r>
                        <a:rPr lang="en-US" sz="1800" b="0" i="0" u="none" strike="noStrike" dirty="0">
                          <a:effectLst/>
                          <a:latin typeface="Arial"/>
                        </a:rPr>
                        <a:t>2</a:t>
                      </a:r>
                      <a:endParaRPr lang="en-US" sz="18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ctr" rtl="0" eaLnBrk="1" fontAlgn="ctr" latinLnBrk="0" hangingPunct="1">
                        <a:lnSpc>
                          <a:spcPct val="107000"/>
                        </a:lnSpc>
                        <a:spcBef>
                          <a:spcPts val="0"/>
                        </a:spcBef>
                        <a:spcAft>
                          <a:spcPts val="0"/>
                        </a:spcAft>
                      </a:pPr>
                      <a:r>
                        <a:rPr lang="en-US" sz="1800" b="0" i="0" u="none" strike="noStrike" dirty="0">
                          <a:effectLst/>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8B4CD"/>
                    </a:solidFill>
                  </a:tcPr>
                </a:tc>
                <a:tc>
                  <a:txBody>
                    <a:bodyPr/>
                    <a:lstStyle/>
                    <a:p>
                      <a:pPr marL="0" marR="0" algn="ctr" rtl="0" eaLnBrk="1" fontAlgn="ctr" latinLnBrk="0" hangingPunct="1">
                        <a:lnSpc>
                          <a:spcPct val="107000"/>
                        </a:lnSpc>
                        <a:spcBef>
                          <a:spcPts val="0"/>
                        </a:spcBef>
                        <a:spcAft>
                          <a:spcPts val="0"/>
                        </a:spcAft>
                      </a:pPr>
                      <a:r>
                        <a:rPr lang="en-US" sz="1800" b="0" i="0" u="none" strike="noStrike" dirty="0">
                          <a:effectLst/>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8B4CD"/>
                    </a:solidFill>
                  </a:tcPr>
                </a:tc>
                <a:tc>
                  <a:txBody>
                    <a:bodyPr/>
                    <a:lstStyle/>
                    <a:p>
                      <a:pPr marL="0" marR="0" algn="ctr" rtl="0" eaLnBrk="1" fontAlgn="ctr" latinLnBrk="0" hangingPunct="1">
                        <a:lnSpc>
                          <a:spcPct val="107000"/>
                        </a:lnSpc>
                        <a:spcBef>
                          <a:spcPts val="0"/>
                        </a:spcBef>
                        <a:spcAft>
                          <a:spcPts val="0"/>
                        </a:spcAft>
                      </a:pPr>
                      <a:r>
                        <a:rPr lang="en-US" sz="1800" b="0" i="0" u="none" strike="noStrike" dirty="0">
                          <a:effectLst/>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8B4CD"/>
                    </a:solidFill>
                  </a:tcPr>
                </a:tc>
                <a:tc>
                  <a:txBody>
                    <a:bodyPr/>
                    <a:lstStyle/>
                    <a:p>
                      <a:pPr marL="0" marR="0" algn="ctr" rtl="0" eaLnBrk="1" fontAlgn="ctr" latinLnBrk="0" hangingPunct="1">
                        <a:lnSpc>
                          <a:spcPct val="107000"/>
                        </a:lnSpc>
                        <a:spcBef>
                          <a:spcPts val="0"/>
                        </a:spcBef>
                        <a:spcAft>
                          <a:spcPts val="0"/>
                        </a:spcAft>
                      </a:pPr>
                      <a:r>
                        <a:rPr lang="en-US" sz="1800" b="0" i="0" u="none" strike="noStrike" dirty="0">
                          <a:effectLst/>
                          <a:highlight>
                            <a:srgbClr val="D9D9D9"/>
                          </a:highlight>
                          <a:latin typeface="Arial"/>
                        </a:rPr>
                        <a:t>-</a:t>
                      </a:r>
                      <a:endParaRPr lang="en-US" sz="1800" b="0" i="0" u="none" strike="noStrike" dirty="0">
                        <a:effectLst/>
                        <a:highlight>
                          <a:srgbClr val="D9D9D9"/>
                        </a:highligh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0" eaLnBrk="1" fontAlgn="ctr" latinLnBrk="0" hangingPunct="1">
                        <a:lnSpc>
                          <a:spcPct val="107000"/>
                        </a:lnSpc>
                        <a:spcBef>
                          <a:spcPts val="0"/>
                        </a:spcBef>
                        <a:spcAft>
                          <a:spcPts val="0"/>
                        </a:spcAft>
                      </a:pPr>
                      <a:r>
                        <a:rPr lang="en-US" sz="1800" b="0" i="0" u="none" strike="noStrike" dirty="0">
                          <a:effectLst/>
                          <a:highlight>
                            <a:srgbClr val="D9D9D9"/>
                          </a:highlight>
                          <a:latin typeface="Arial"/>
                        </a:rPr>
                        <a:t>-</a:t>
                      </a:r>
                      <a:endParaRPr lang="en-US" sz="1800" b="0" i="0" u="none" strike="noStrike" dirty="0">
                        <a:effectLst/>
                        <a:highlight>
                          <a:srgbClr val="D9D9D9"/>
                        </a:highligh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0" eaLnBrk="1" fontAlgn="ctr" latinLnBrk="0" hangingPunct="1">
                        <a:lnSpc>
                          <a:spcPct val="107000"/>
                        </a:lnSpc>
                        <a:spcBef>
                          <a:spcPts val="0"/>
                        </a:spcBef>
                        <a:spcAft>
                          <a:spcPts val="0"/>
                        </a:spcAft>
                      </a:pPr>
                      <a:r>
                        <a:rPr lang="en-US" sz="1800" b="0" i="0" u="none" strike="noStrike" dirty="0">
                          <a:effectLst/>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8B4CD"/>
                    </a:solidFill>
                  </a:tcPr>
                </a:tc>
                <a:tc>
                  <a:txBody>
                    <a:bodyPr/>
                    <a:lstStyle/>
                    <a:p>
                      <a:pPr marL="0" marR="0" algn="ctr" rtl="0" eaLnBrk="1" fontAlgn="ctr" latinLnBrk="0" hangingPunct="1">
                        <a:lnSpc>
                          <a:spcPct val="107000"/>
                        </a:lnSpc>
                        <a:spcBef>
                          <a:spcPts val="0"/>
                        </a:spcBef>
                        <a:spcAft>
                          <a:spcPts val="0"/>
                        </a:spcAft>
                      </a:pPr>
                      <a:r>
                        <a:rPr lang="en-US" sz="1800" b="0" i="0" u="none" strike="noStrike" dirty="0">
                          <a:effectLst/>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8B4CD"/>
                    </a:solidFill>
                  </a:tcPr>
                </a:tc>
                <a:tc>
                  <a:txBody>
                    <a:bodyPr/>
                    <a:lstStyle/>
                    <a:p>
                      <a:pPr marL="0" marR="0" algn="ctr" rtl="0" eaLnBrk="1" fontAlgn="ctr" latinLnBrk="0" hangingPunct="1">
                        <a:lnSpc>
                          <a:spcPct val="107000"/>
                        </a:lnSpc>
                        <a:spcBef>
                          <a:spcPts val="0"/>
                        </a:spcBef>
                        <a:spcAft>
                          <a:spcPts val="0"/>
                        </a:spcAft>
                      </a:pPr>
                      <a:r>
                        <a:rPr lang="en-US" sz="1800" b="0" i="0" u="none" strike="noStrike" dirty="0">
                          <a:effectLst/>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8B4CD"/>
                    </a:solidFill>
                  </a:tcPr>
                </a:tc>
                <a:extLst>
                  <a:ext uri="{0D108BD9-81ED-4DB2-BD59-A6C34878D82A}">
                    <a16:rowId xmlns:a16="http://schemas.microsoft.com/office/drawing/2014/main" val="3602180375"/>
                  </a:ext>
                </a:extLst>
              </a:tr>
              <a:tr h="261366">
                <a:tc gridSpan="2">
                  <a:txBody>
                    <a:bodyPr/>
                    <a:lstStyle/>
                    <a:p>
                      <a:pPr marL="0" marR="0" algn="ctr" rtl="0" eaLnBrk="1" fontAlgn="ctr" latinLnBrk="0" hangingPunct="1">
                        <a:lnSpc>
                          <a:spcPct val="107000"/>
                        </a:lnSpc>
                        <a:spcBef>
                          <a:spcPts val="0"/>
                        </a:spcBef>
                        <a:spcAft>
                          <a:spcPts val="0"/>
                        </a:spcAft>
                      </a:pPr>
                      <a:r>
                        <a:rPr lang="fr-CA" sz="1400" b="1" i="0" u="none" strike="noStrike" kern="1200" dirty="0" err="1">
                          <a:solidFill>
                            <a:srgbClr val="FFFFFF"/>
                          </a:solidFill>
                          <a:effectLst/>
                          <a:highlight>
                            <a:srgbClr val="18B4CD"/>
                          </a:highlight>
                          <a:latin typeface="Arial"/>
                          <a:cs typeface="Arial"/>
                        </a:rPr>
                        <a:t>Level</a:t>
                      </a:r>
                      <a:r>
                        <a:rPr lang="fr-CA" sz="1400" b="1" i="0" u="none" strike="noStrike" kern="1200" dirty="0">
                          <a:solidFill>
                            <a:srgbClr val="FFFFFF"/>
                          </a:solidFill>
                          <a:effectLst/>
                          <a:highlight>
                            <a:srgbClr val="18B4CD"/>
                          </a:highlight>
                          <a:latin typeface="Arial"/>
                          <a:cs typeface="Arial"/>
                        </a:rPr>
                        <a:t> 1</a:t>
                      </a:r>
                      <a:endParaRPr lang="fr-CA" sz="1800" b="0" i="0" u="none" strike="noStrike" dirty="0">
                        <a:effectLst/>
                        <a:highlight>
                          <a:srgbClr val="18B4CD"/>
                        </a:highlight>
                        <a:latin typeface="Arial"/>
                        <a:cs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8B4CD"/>
                    </a:solidFill>
                  </a:tcPr>
                </a:tc>
                <a:tc hMerge="1">
                  <a:txBody>
                    <a:bodyPr/>
                    <a:lstStyle/>
                    <a:p>
                      <a:endParaRPr lang="en-US"/>
                    </a:p>
                  </a:txBody>
                  <a:tcPr/>
                </a:tc>
                <a:tc gridSpan="3">
                  <a:txBody>
                    <a:bodyPr/>
                    <a:lstStyle/>
                    <a:p>
                      <a:pPr marL="0" marR="0" indent="0" algn="ctr" rtl="0" eaLnBrk="1" fontAlgn="auto" latinLnBrk="0" hangingPunct="1">
                        <a:lnSpc>
                          <a:spcPct val="107000"/>
                        </a:lnSpc>
                        <a:spcBef>
                          <a:spcPts val="0"/>
                        </a:spcBef>
                        <a:spcAft>
                          <a:spcPts val="0"/>
                        </a:spcAft>
                      </a:pPr>
                      <a:r>
                        <a:rPr lang="fr-CA" sz="1400" b="1" i="0" u="none" strike="noStrike" kern="1200" dirty="0" err="1">
                          <a:solidFill>
                            <a:srgbClr val="FFFFFF"/>
                          </a:solidFill>
                          <a:effectLst/>
                          <a:highlight>
                            <a:srgbClr val="5EB546"/>
                          </a:highlight>
                          <a:latin typeface="Arial"/>
                          <a:cs typeface="Arial"/>
                        </a:rPr>
                        <a:t>Level</a:t>
                      </a:r>
                      <a:r>
                        <a:rPr lang="fr-CA" sz="1400" b="1" i="0" u="none" strike="noStrike" kern="1200" dirty="0">
                          <a:solidFill>
                            <a:srgbClr val="FFFFFF"/>
                          </a:solidFill>
                          <a:effectLst/>
                          <a:highlight>
                            <a:srgbClr val="5EB546"/>
                          </a:highlight>
                          <a:latin typeface="Arial"/>
                          <a:cs typeface="Arial"/>
                        </a:rPr>
                        <a:t> 2</a:t>
                      </a:r>
                      <a:endParaRPr lang="fr-CA" sz="1800" b="0" i="0" u="none" strike="noStrike" dirty="0">
                        <a:effectLst/>
                        <a:highlight>
                          <a:srgbClr val="5EB546"/>
                        </a:highlight>
                        <a:latin typeface="Arial"/>
                        <a:cs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EB546"/>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gridSpan="4">
                  <a:txBody>
                    <a:bodyPr/>
                    <a:lstStyle/>
                    <a:p>
                      <a:pPr marL="0" marR="0" indent="0" algn="ctr" rtl="0" eaLnBrk="1" fontAlgn="auto" latinLnBrk="0" hangingPunct="1">
                        <a:lnSpc>
                          <a:spcPct val="107000"/>
                        </a:lnSpc>
                        <a:spcBef>
                          <a:spcPts val="0"/>
                        </a:spcBef>
                        <a:spcAft>
                          <a:spcPts val="0"/>
                        </a:spcAft>
                      </a:pPr>
                      <a:r>
                        <a:rPr lang="fr-CA" sz="1400" b="1" i="0" u="none" strike="noStrike" kern="1200" spc="0" baseline="0" dirty="0" err="1">
                          <a:ln>
                            <a:noFill/>
                          </a:ln>
                          <a:solidFill>
                            <a:srgbClr val="FFFFFF"/>
                          </a:solidFill>
                          <a:effectLst/>
                          <a:highlight>
                            <a:srgbClr val="FFC431"/>
                          </a:highlight>
                          <a:latin typeface="Arial"/>
                          <a:cs typeface="Arial"/>
                        </a:rPr>
                        <a:t>Level</a:t>
                      </a:r>
                      <a:r>
                        <a:rPr lang="fr-CA" sz="1400" b="1" i="0" u="none" strike="noStrike" kern="1200" spc="0" baseline="0" dirty="0">
                          <a:ln>
                            <a:noFill/>
                          </a:ln>
                          <a:solidFill>
                            <a:srgbClr val="FFFFFF"/>
                          </a:solidFill>
                          <a:effectLst/>
                          <a:highlight>
                            <a:srgbClr val="FFC431"/>
                          </a:highlight>
                          <a:latin typeface="Arial"/>
                          <a:cs typeface="Arial"/>
                        </a:rPr>
                        <a:t> 3</a:t>
                      </a:r>
                      <a:endParaRPr lang="fr-CA" sz="1800" b="0" i="0" u="none" strike="noStrike" dirty="0">
                        <a:effectLst/>
                        <a:highlight>
                          <a:srgbClr val="FFC431"/>
                        </a:highlight>
                        <a:latin typeface="Arial"/>
                        <a:cs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431"/>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gridSpan="3">
                  <a:txBody>
                    <a:bodyPr/>
                    <a:lstStyle/>
                    <a:p>
                      <a:pPr marL="0" marR="0" indent="0" algn="ctr" rtl="0" eaLnBrk="1" fontAlgn="auto" latinLnBrk="0" hangingPunct="1">
                        <a:lnSpc>
                          <a:spcPct val="107000"/>
                        </a:lnSpc>
                        <a:spcBef>
                          <a:spcPts val="0"/>
                        </a:spcBef>
                        <a:spcAft>
                          <a:spcPts val="0"/>
                        </a:spcAft>
                      </a:pPr>
                      <a:r>
                        <a:rPr lang="fr-CA" sz="1400" b="1" i="0" u="none" strike="noStrike" kern="1200" spc="0" baseline="0" dirty="0" err="1">
                          <a:ln>
                            <a:noFill/>
                          </a:ln>
                          <a:solidFill>
                            <a:srgbClr val="FFFFFF"/>
                          </a:solidFill>
                          <a:effectLst/>
                          <a:highlight>
                            <a:srgbClr val="F9A123"/>
                          </a:highlight>
                          <a:latin typeface="Arial"/>
                          <a:cs typeface="Arial"/>
                        </a:rPr>
                        <a:t>Level</a:t>
                      </a:r>
                      <a:r>
                        <a:rPr lang="fr-CA" sz="1400" b="1" i="0" u="none" strike="noStrike" kern="1200" spc="0" baseline="0" dirty="0">
                          <a:ln>
                            <a:noFill/>
                          </a:ln>
                          <a:solidFill>
                            <a:srgbClr val="FFFFFF"/>
                          </a:solidFill>
                          <a:effectLst/>
                          <a:highlight>
                            <a:srgbClr val="F9A123"/>
                          </a:highlight>
                          <a:latin typeface="Arial"/>
                          <a:cs typeface="Arial"/>
                        </a:rPr>
                        <a:t> 4</a:t>
                      </a:r>
                      <a:endParaRPr lang="fr-CA" sz="1800" b="0" i="0" u="none" strike="noStrike" dirty="0">
                        <a:effectLst/>
                        <a:highlight>
                          <a:srgbClr val="F9A123"/>
                        </a:highlight>
                        <a:latin typeface="Arial"/>
                        <a:cs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A123"/>
                    </a:solidFill>
                  </a:tcPr>
                </a:tc>
                <a:tc hMerge="1">
                  <a:txBody>
                    <a:bodyPr/>
                    <a:lstStyle/>
                    <a:p>
                      <a:endParaRPr lang="en-US"/>
                    </a:p>
                  </a:txBody>
                  <a:tcPr/>
                </a:tc>
                <a:tc hMerge="1">
                  <a:txBody>
                    <a:bodyPr/>
                    <a:lstStyle/>
                    <a:p>
                      <a:endParaRPr lang="en-US"/>
                    </a:p>
                  </a:txBody>
                  <a:tcPr/>
                </a:tc>
                <a:tc gridSpan="2">
                  <a:txBody>
                    <a:bodyPr/>
                    <a:lstStyle/>
                    <a:p>
                      <a:pPr marL="0" marR="0" indent="0" algn="ctr" rtl="0" eaLnBrk="1" fontAlgn="auto" latinLnBrk="0" hangingPunct="1">
                        <a:lnSpc>
                          <a:spcPct val="107000"/>
                        </a:lnSpc>
                        <a:spcBef>
                          <a:spcPts val="0"/>
                        </a:spcBef>
                        <a:spcAft>
                          <a:spcPts val="0"/>
                        </a:spcAft>
                      </a:pPr>
                      <a:r>
                        <a:rPr lang="fr-CA" sz="1400" b="1" i="0" u="none" strike="noStrike" kern="1200" spc="0" baseline="0" dirty="0" err="1">
                          <a:ln>
                            <a:noFill/>
                          </a:ln>
                          <a:solidFill>
                            <a:srgbClr val="FFFFFF"/>
                          </a:solidFill>
                          <a:effectLst/>
                          <a:highlight>
                            <a:srgbClr val="F5333F"/>
                          </a:highlight>
                          <a:latin typeface="Arial"/>
                          <a:cs typeface="Arial"/>
                        </a:rPr>
                        <a:t>Level</a:t>
                      </a:r>
                      <a:r>
                        <a:rPr lang="fr-CA" sz="1400" b="1" i="0" u="none" strike="noStrike" kern="1200" spc="0" baseline="0" dirty="0">
                          <a:ln>
                            <a:noFill/>
                          </a:ln>
                          <a:solidFill>
                            <a:srgbClr val="FFFFFF"/>
                          </a:solidFill>
                          <a:effectLst/>
                          <a:highlight>
                            <a:srgbClr val="F5333F"/>
                          </a:highlight>
                          <a:latin typeface="Arial"/>
                          <a:cs typeface="Arial"/>
                        </a:rPr>
                        <a:t> 5</a:t>
                      </a:r>
                      <a:endParaRPr lang="fr-CA" sz="1800" b="0" i="0" u="none" strike="noStrike" dirty="0">
                        <a:effectLst/>
                        <a:highlight>
                          <a:srgbClr val="F5333F"/>
                        </a:highlight>
                        <a:latin typeface="Arial"/>
                        <a:cs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333F"/>
                    </a:solidFill>
                  </a:tcPr>
                </a:tc>
                <a:tc hMerge="1">
                  <a:txBody>
                    <a:bodyPr/>
                    <a:lstStyle/>
                    <a:p>
                      <a:endParaRPr lang="en-US"/>
                    </a:p>
                  </a:txBody>
                  <a:tcPr/>
                </a:tc>
                <a:extLst>
                  <a:ext uri="{0D108BD9-81ED-4DB2-BD59-A6C34878D82A}">
                    <a16:rowId xmlns:a16="http://schemas.microsoft.com/office/drawing/2014/main" val="4075420153"/>
                  </a:ext>
                </a:extLst>
              </a:tr>
            </a:tbl>
          </a:graphicData>
        </a:graphic>
      </p:graphicFrame>
      <p:pic>
        <p:nvPicPr>
          <p:cNvPr id="2" name="Picture 1" descr="A map of canada with blue and yellow dots&#10;&#10;Description automatically generated">
            <a:extLst>
              <a:ext uri="{FF2B5EF4-FFF2-40B4-BE49-F238E27FC236}">
                <a16:creationId xmlns:a16="http://schemas.microsoft.com/office/drawing/2014/main" id="{7E29B4EF-7FE5-B560-4622-DA66425BF3AF}"/>
              </a:ext>
            </a:extLst>
          </p:cNvPr>
          <p:cNvPicPr>
            <a:picLocks noChangeAspect="1"/>
          </p:cNvPicPr>
          <p:nvPr/>
        </p:nvPicPr>
        <p:blipFill>
          <a:blip r:embed="rId6"/>
          <a:stretch>
            <a:fillRect/>
          </a:stretch>
        </p:blipFill>
        <p:spPr>
          <a:xfrm>
            <a:off x="9435650" y="1950480"/>
            <a:ext cx="8348994" cy="6451494"/>
          </a:xfrm>
          <a:prstGeom prst="rect">
            <a:avLst/>
          </a:prstGeom>
        </p:spPr>
      </p:pic>
      <p:sp>
        <p:nvSpPr>
          <p:cNvPr id="7" name="TextBox 6">
            <a:extLst>
              <a:ext uri="{FF2B5EF4-FFF2-40B4-BE49-F238E27FC236}">
                <a16:creationId xmlns:a16="http://schemas.microsoft.com/office/drawing/2014/main" id="{9E981FEB-25DC-0A10-3CDE-BD875B20D428}"/>
              </a:ext>
            </a:extLst>
          </p:cNvPr>
          <p:cNvSpPr txBox="1"/>
          <p:nvPr/>
        </p:nvSpPr>
        <p:spPr>
          <a:xfrm>
            <a:off x="16677880" y="195896"/>
            <a:ext cx="2743200" cy="307777"/>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Arial"/>
              </a:rPr>
              <a:t>DL-1</a:t>
            </a:r>
          </a:p>
        </p:txBody>
      </p:sp>
      <p:sp>
        <p:nvSpPr>
          <p:cNvPr id="12" name="TextBox 19">
            <a:extLst>
              <a:ext uri="{FF2B5EF4-FFF2-40B4-BE49-F238E27FC236}">
                <a16:creationId xmlns:a16="http://schemas.microsoft.com/office/drawing/2014/main" id="{C96494C1-1A04-D5C3-D378-7AED21140128}"/>
              </a:ext>
            </a:extLst>
          </p:cNvPr>
          <p:cNvSpPr txBox="1">
            <a:spLocks noChangeArrowheads="1"/>
          </p:cNvSpPr>
          <p:nvPr/>
        </p:nvSpPr>
        <p:spPr bwMode="auto">
          <a:xfrm>
            <a:off x="10739942" y="9495255"/>
            <a:ext cx="51157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CA" sz="1400" b="1" dirty="0">
                <a:latin typeface="Arial"/>
                <a:ea typeface="MS PGothic"/>
                <a:cs typeface="Arial"/>
              </a:rPr>
              <a:t>S</a:t>
            </a:r>
            <a:r>
              <a:rPr lang="en-CA" sz="1400" b="1" dirty="0">
                <a:solidFill>
                  <a:srgbClr val="000000"/>
                </a:solidFill>
                <a:latin typeface="Arial"/>
                <a:ea typeface="MS PGothic"/>
                <a:cs typeface="Arial"/>
              </a:rPr>
              <a:t>ources</a:t>
            </a:r>
            <a:r>
              <a:rPr lang="en-US" sz="1400" b="1" i="1" dirty="0">
                <a:latin typeface="Arial"/>
                <a:ea typeface="MS PGothic"/>
                <a:cs typeface="Arial"/>
              </a:rPr>
              <a:t>: </a:t>
            </a:r>
            <a:r>
              <a:rPr lang="en-US" sz="1400" dirty="0">
                <a:latin typeface="Arial"/>
                <a:ea typeface="MS PGothic"/>
                <a:cs typeface="Arial"/>
                <a:hlinkClick r:id="rId7"/>
              </a:rPr>
              <a:t>Canadian Interagency Forest Fire Centre (CIFFC)</a:t>
            </a:r>
            <a:r>
              <a:rPr lang="en-US" sz="1400" dirty="0">
                <a:latin typeface="Arial"/>
                <a:ea typeface="MS PGothic"/>
                <a:cs typeface="Arial"/>
              </a:rPr>
              <a:t>.</a:t>
            </a:r>
          </a:p>
          <a:p>
            <a:r>
              <a:rPr lang="en-US" sz="1400" b="1" dirty="0">
                <a:latin typeface="Arial"/>
                <a:ea typeface="MS PGothic"/>
                <a:cs typeface="Arial"/>
              </a:rPr>
              <a:t>Current as of: </a:t>
            </a:r>
            <a:r>
              <a:rPr lang="en-US" sz="1400" dirty="0">
                <a:latin typeface="Arial"/>
                <a:ea typeface="MS PGothic"/>
                <a:cs typeface="Arial"/>
              </a:rPr>
              <a:t>01 May 2024 09:00 EDT</a:t>
            </a:r>
            <a:endParaRPr lang="en-US" dirty="0"/>
          </a:p>
        </p:txBody>
      </p:sp>
      <p:sp>
        <p:nvSpPr>
          <p:cNvPr id="16" name="Slide Number Placeholder 3">
            <a:extLst>
              <a:ext uri="{FF2B5EF4-FFF2-40B4-BE49-F238E27FC236}">
                <a16:creationId xmlns:a16="http://schemas.microsoft.com/office/drawing/2014/main" id="{7912D717-716F-0B3A-3C16-33F9C7827332}"/>
              </a:ext>
            </a:extLst>
          </p:cNvPr>
          <p:cNvSpPr>
            <a:spLocks noGrp="1"/>
          </p:cNvSpPr>
          <p:nvPr>
            <p:ph type="sldNum" sz="quarter" idx="12"/>
          </p:nvPr>
        </p:nvSpPr>
        <p:spPr>
          <a:xfrm>
            <a:off x="16296503" y="296531"/>
            <a:ext cx="1200902" cy="505577"/>
          </a:xfrm>
        </p:spPr>
        <p:txBody>
          <a:bodyPr/>
          <a:lstStyle/>
          <a:p>
            <a:r>
              <a:rPr lang="en-CA" altLang="en-US" sz="1400" b="1" dirty="0">
                <a:solidFill>
                  <a:schemeClr val="tx1"/>
                </a:solidFill>
                <a:latin typeface="Arial"/>
                <a:cs typeface="Calibri"/>
              </a:rPr>
              <a:t>Page 8/10</a:t>
            </a:r>
          </a:p>
        </p:txBody>
      </p:sp>
    </p:spTree>
    <p:extLst>
      <p:ext uri="{BB962C8B-B14F-4D97-AF65-F5344CB8AC3E}">
        <p14:creationId xmlns:p14="http://schemas.microsoft.com/office/powerpoint/2010/main" val="39105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BEFD32E8-BBF7-2578-066E-32DF9C2884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788" y="263525"/>
            <a:ext cx="24384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12">
            <a:extLst>
              <a:ext uri="{FF2B5EF4-FFF2-40B4-BE49-F238E27FC236}">
                <a16:creationId xmlns:a16="http://schemas.microsoft.com/office/drawing/2014/main" id="{2801FCB2-F5E0-CAD3-E0F7-9293BD49EF49}"/>
              </a:ext>
            </a:extLst>
          </p:cNvPr>
          <p:cNvSpPr txBox="1">
            <a:spLocks noChangeArrowheads="1"/>
          </p:cNvSpPr>
          <p:nvPr/>
        </p:nvSpPr>
        <p:spPr bwMode="auto">
          <a:xfrm>
            <a:off x="128588" y="9528175"/>
            <a:ext cx="5832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CA" altLang="en-US" sz="1200" b="1" u="sng">
                <a:latin typeface="Arial" panose="020B0604020202020204" pitchFamily="34" charset="0"/>
                <a:ea typeface="MS PGothic" panose="020B0600070205080204" pitchFamily="34" charset="-128"/>
                <a:cs typeface="Arial" panose="020B0604020202020204" pitchFamily="34" charset="0"/>
              </a:rPr>
              <a:t>Sources</a:t>
            </a:r>
            <a:r>
              <a:rPr lang="en-US" altLang="en-US" sz="1200" b="1" u="sng">
                <a:ea typeface="MS PGothic" panose="020B0600070205080204" pitchFamily="34" charset="-128"/>
                <a:cs typeface="Arial" panose="020B0604020202020204" pitchFamily="34" charset="0"/>
              </a:rPr>
              <a:t>: </a:t>
            </a:r>
            <a:r>
              <a:rPr lang="en-US" altLang="en-US" sz="1200" i="1">
                <a:latin typeface="Arial" panose="020B0604020202020204" pitchFamily="34" charset="0"/>
                <a:ea typeface="MS PGothic" panose="020B0600070205080204" pitchFamily="34" charset="-128"/>
                <a:cs typeface="Arial" panose="020B0604020202020204" pitchFamily="34" charset="0"/>
                <a:hlinkClick r:id="rId4"/>
              </a:rPr>
              <a:t>Canada Red Cross</a:t>
            </a:r>
            <a:r>
              <a:rPr lang="en-US" altLang="en-US" sz="1200" i="1">
                <a:latin typeface="Arial" panose="020B0604020202020204" pitchFamily="34" charset="0"/>
                <a:ea typeface="MS PGothic" panose="020B0600070205080204" pitchFamily="34" charset="-128"/>
                <a:cs typeface="Arial" panose="020B0604020202020204" pitchFamily="34" charset="0"/>
              </a:rPr>
              <a:t>, </a:t>
            </a:r>
            <a:r>
              <a:rPr lang="en-US" altLang="en-US" sz="1200" i="1">
                <a:latin typeface="Arial" panose="020B0604020202020204" pitchFamily="34" charset="0"/>
                <a:ea typeface="MS PGothic" panose="020B0600070205080204" pitchFamily="34" charset="-128"/>
                <a:cs typeface="Arial" panose="020B0604020202020204" pitchFamily="34" charset="0"/>
                <a:hlinkClick r:id="rId5" action="ppaction://hlinkfile"/>
              </a:rPr>
              <a:t>SARVAC</a:t>
            </a:r>
            <a:r>
              <a:rPr lang="en-US" altLang="en-US" sz="1200" i="1">
                <a:latin typeface="Arial" panose="020B0604020202020204" pitchFamily="34" charset="0"/>
                <a:ea typeface="MS PGothic" panose="020B0600070205080204" pitchFamily="34" charset="-128"/>
                <a:cs typeface="Arial" panose="020B0604020202020204" pitchFamily="34" charset="0"/>
              </a:rPr>
              <a:t>, </a:t>
            </a:r>
            <a:r>
              <a:rPr lang="en-US" altLang="en-US" sz="1200" i="1">
                <a:latin typeface="Arial" panose="020B0604020202020204" pitchFamily="34" charset="0"/>
                <a:ea typeface="MS PGothic" panose="020B0600070205080204" pitchFamily="34" charset="-128"/>
                <a:cs typeface="Arial" panose="020B0604020202020204" pitchFamily="34" charset="0"/>
                <a:hlinkClick r:id="rId6"/>
              </a:rPr>
              <a:t>St John Ambulance</a:t>
            </a:r>
            <a:r>
              <a:rPr lang="en-US" altLang="en-US" sz="1200" i="1">
                <a:latin typeface="Arial" panose="020B0604020202020204" pitchFamily="34" charset="0"/>
                <a:ea typeface="MS PGothic" panose="020B0600070205080204" pitchFamily="34" charset="-128"/>
                <a:cs typeface="Arial" panose="020B0604020202020204" pitchFamily="34" charset="0"/>
              </a:rPr>
              <a:t>, </a:t>
            </a:r>
            <a:r>
              <a:rPr lang="en-US" altLang="en-US" sz="1200" i="1">
                <a:latin typeface="Arial" panose="020B0604020202020204" pitchFamily="34" charset="0"/>
                <a:ea typeface="MS PGothic" panose="020B0600070205080204" pitchFamily="34" charset="-128"/>
                <a:cs typeface="Arial" panose="020B0604020202020204" pitchFamily="34" charset="0"/>
                <a:hlinkClick r:id="rId7"/>
              </a:rPr>
              <a:t>The Salvation Army</a:t>
            </a:r>
            <a:endParaRPr lang="en-US" altLang="en-US" sz="1200" i="1">
              <a:latin typeface="Arial" panose="020B0604020202020204" pitchFamily="34" charset="0"/>
              <a:ea typeface="MS PGothic" panose="020B0600070205080204" pitchFamily="34" charset="-128"/>
              <a:cs typeface="Arial" panose="020B0604020202020204" pitchFamily="34" charset="0"/>
            </a:endParaRPr>
          </a:p>
        </p:txBody>
      </p:sp>
      <p:sp>
        <p:nvSpPr>
          <p:cNvPr id="2" name="Rectangle 1">
            <a:extLst>
              <a:ext uri="{FF2B5EF4-FFF2-40B4-BE49-F238E27FC236}">
                <a16:creationId xmlns:a16="http://schemas.microsoft.com/office/drawing/2014/main" id="{F1FF4705-D62D-40A0-5A98-2B522EF34156}"/>
              </a:ext>
            </a:extLst>
          </p:cNvPr>
          <p:cNvSpPr/>
          <p:nvPr/>
        </p:nvSpPr>
        <p:spPr>
          <a:xfrm>
            <a:off x="0" y="9415463"/>
            <a:ext cx="17881600" cy="63341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93" name="Picture 2" descr="Recognizing Canada's international assistance – Files for download">
            <a:extLst>
              <a:ext uri="{FF2B5EF4-FFF2-40B4-BE49-F238E27FC236}">
                <a16:creationId xmlns:a16="http://schemas.microsoft.com/office/drawing/2014/main" id="{55B0516C-3A68-3C2E-2D9A-BA22121F5F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0413" y="9526588"/>
            <a:ext cx="171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a:extLst>
              <a:ext uri="{FF2B5EF4-FFF2-40B4-BE49-F238E27FC236}">
                <a16:creationId xmlns:a16="http://schemas.microsoft.com/office/drawing/2014/main" id="{CB3B1C7E-AA54-25E4-F683-192D9B371B45}"/>
              </a:ext>
            </a:extLst>
          </p:cNvPr>
          <p:cNvGraphicFramePr>
            <a:graphicFrameLocks noGrp="1"/>
          </p:cNvGraphicFramePr>
          <p:nvPr>
            <p:extLst>
              <p:ext uri="{D42A27DB-BD31-4B8C-83A1-F6EECF244321}">
                <p14:modId xmlns:p14="http://schemas.microsoft.com/office/powerpoint/2010/main" val="1741687422"/>
              </p:ext>
            </p:extLst>
          </p:nvPr>
        </p:nvGraphicFramePr>
        <p:xfrm>
          <a:off x="425450" y="1550988"/>
          <a:ext cx="17030700" cy="6764561"/>
        </p:xfrm>
        <a:graphic>
          <a:graphicData uri="http://schemas.openxmlformats.org/drawingml/2006/table">
            <a:tbl>
              <a:tblPr firstRow="1" bandRow="1">
                <a:tableStyleId>{5C22544A-7EE6-4342-B048-85BDC9FD1C3A}</a:tableStyleId>
              </a:tblPr>
              <a:tblGrid>
                <a:gridCol w="2230814">
                  <a:extLst>
                    <a:ext uri="{9D8B030D-6E8A-4147-A177-3AD203B41FA5}">
                      <a16:colId xmlns:a16="http://schemas.microsoft.com/office/drawing/2014/main" val="20000"/>
                    </a:ext>
                  </a:extLst>
                </a:gridCol>
                <a:gridCol w="9492226">
                  <a:extLst>
                    <a:ext uri="{9D8B030D-6E8A-4147-A177-3AD203B41FA5}">
                      <a16:colId xmlns:a16="http://schemas.microsoft.com/office/drawing/2014/main" val="20001"/>
                    </a:ext>
                  </a:extLst>
                </a:gridCol>
                <a:gridCol w="5307660">
                  <a:extLst>
                    <a:ext uri="{9D8B030D-6E8A-4147-A177-3AD203B41FA5}">
                      <a16:colId xmlns:a16="http://schemas.microsoft.com/office/drawing/2014/main" val="20002"/>
                    </a:ext>
                  </a:extLst>
                </a:gridCol>
              </a:tblGrid>
              <a:tr h="416823">
                <a:tc>
                  <a:txBody>
                    <a:bodyPr/>
                    <a:lstStyle/>
                    <a:p>
                      <a:r>
                        <a:rPr lang="en-US" sz="2000" dirty="0">
                          <a:solidFill>
                            <a:schemeClr val="bg1"/>
                          </a:solidFill>
                          <a:latin typeface="Arial" panose="020B0604020202020204" pitchFamily="34" charset="0"/>
                          <a:cs typeface="Arial" panose="020B0604020202020204" pitchFamily="34" charset="0"/>
                        </a:rPr>
                        <a:t>Organization</a:t>
                      </a:r>
                    </a:p>
                  </a:txBody>
                  <a:tcPr marL="91441" marR="9144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en-US" sz="2000" dirty="0">
                          <a:solidFill>
                            <a:schemeClr val="bg1"/>
                          </a:solidFill>
                          <a:latin typeface="Arial" panose="020B0604020202020204" pitchFamily="34" charset="0"/>
                          <a:cs typeface="Arial" panose="020B0604020202020204" pitchFamily="34" charset="0"/>
                        </a:rPr>
                        <a:t>Current Issue and Support Provided</a:t>
                      </a:r>
                    </a:p>
                  </a:txBody>
                  <a:tcPr marL="91441" marR="9144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en-US" sz="2000" dirty="0">
                          <a:solidFill>
                            <a:schemeClr val="bg1"/>
                          </a:solidFill>
                          <a:latin typeface="Arial" panose="020B0604020202020204" pitchFamily="34" charset="0"/>
                          <a:cs typeface="Arial" panose="020B0604020202020204" pitchFamily="34" charset="0"/>
                        </a:rPr>
                        <a:t>Next Steps</a:t>
                      </a:r>
                    </a:p>
                  </a:txBody>
                  <a:tcPr marL="91441" marR="9144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913830">
                <a:tc>
                  <a:txBody>
                    <a:bodyPr/>
                    <a:lstStyle/>
                    <a:p>
                      <a:pPr algn="l"/>
                      <a:r>
                        <a:rPr lang="en-US" sz="1400" b="1" dirty="0">
                          <a:latin typeface="Arial" panose="020B0604020202020204" pitchFamily="34" charset="0"/>
                          <a:cs typeface="Arial" panose="020B0604020202020204" pitchFamily="34" charset="0"/>
                        </a:rPr>
                        <a:t>Indigenous Services Canada (ISC)</a:t>
                      </a:r>
                      <a:endParaRPr lang="en-US" sz="1400" b="1" i="1" dirty="0">
                        <a:latin typeface="Arial" panose="020B0604020202020204" pitchFamily="34" charset="0"/>
                        <a:cs typeface="Arial" panose="020B0604020202020204" pitchFamily="34" charset="0"/>
                      </a:endParaRPr>
                    </a:p>
                  </a:txBody>
                  <a:tcPr marL="91441" marR="91441"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395" marR="0" lvl="0" indent="-112395" algn="l" rtl="0" eaLnBrk="1" fontAlgn="auto" latinLnBrk="0" hangingPunct="1">
                        <a:lnSpc>
                          <a:spcPct val="100000"/>
                        </a:lnSpc>
                        <a:spcBef>
                          <a:spcPts val="0"/>
                        </a:spcBef>
                        <a:spcAft>
                          <a:spcPts val="0"/>
                        </a:spcAft>
                        <a:buClrTx/>
                        <a:buSzPct val="125000"/>
                        <a:buFont typeface="Arial" panose="020B0604020202020204" pitchFamily="34" charset="0"/>
                        <a:buChar char="•"/>
                      </a:pPr>
                      <a:r>
                        <a:rPr lang="en-US" sz="1400" b="0" u="sng" dirty="0">
                          <a:latin typeface="Arial"/>
                        </a:rPr>
                        <a:t>MB:</a:t>
                      </a:r>
                      <a:r>
                        <a:rPr lang="en-US" sz="1400" b="0" u="none" dirty="0">
                          <a:latin typeface="Arial"/>
                        </a:rPr>
                        <a:t> </a:t>
                      </a:r>
                      <a:r>
                        <a:rPr lang="en-US" sz="1400" b="0" dirty="0">
                          <a:latin typeface="Arial"/>
                        </a:rPr>
                        <a:t>As of 23 Apr, ISC remains in contact with </a:t>
                      </a:r>
                      <a:r>
                        <a:rPr lang="en-US" sz="1400" b="0" err="1">
                          <a:latin typeface="Arial"/>
                        </a:rPr>
                        <a:t>Opaskwayak</a:t>
                      </a:r>
                      <a:r>
                        <a:rPr lang="en-US" sz="1400" b="0" dirty="0">
                          <a:latin typeface="Arial"/>
                        </a:rPr>
                        <a:t> Cree Nation, the MB Public Safety Regional Office (PS RO) and MB Emergency Office (EMO) concerning a localized fuel leak from underground storage tanks.  </a:t>
                      </a:r>
                    </a:p>
                    <a:p>
                      <a:pPr marL="112395" marR="0" lvl="0" indent="-112395" algn="l">
                        <a:lnSpc>
                          <a:spcPct val="100000"/>
                        </a:lnSpc>
                        <a:spcBef>
                          <a:spcPts val="0"/>
                        </a:spcBef>
                        <a:spcAft>
                          <a:spcPts val="0"/>
                        </a:spcAft>
                        <a:buClrTx/>
                        <a:buSzPct val="125000"/>
                        <a:buFont typeface="Arial" panose="020B0604020202020204" pitchFamily="34" charset="0"/>
                        <a:buChar char="•"/>
                      </a:pPr>
                      <a:r>
                        <a:rPr lang="en-US" sz="1400" b="0" i="0" u="none" strike="noStrike" noProof="0" dirty="0">
                          <a:solidFill>
                            <a:srgbClr val="000000"/>
                          </a:solidFill>
                          <a:latin typeface="Arial"/>
                        </a:rPr>
                        <a:t>ISC continues to support the Lake Manitoba FN in water pumping and culvert streaming activities.</a:t>
                      </a:r>
                      <a:endParaRPr lang="en-US" sz="1400" b="0" dirty="0">
                        <a:latin typeface="Arial"/>
                      </a:endParaRPr>
                    </a:p>
                    <a:p>
                      <a:pPr marL="112395" marR="0" lvl="0" indent="-112395" algn="l">
                        <a:lnSpc>
                          <a:spcPct val="100000"/>
                        </a:lnSpc>
                        <a:spcBef>
                          <a:spcPts val="0"/>
                        </a:spcBef>
                        <a:spcAft>
                          <a:spcPts val="0"/>
                        </a:spcAft>
                        <a:buClrTx/>
                        <a:buSzPct val="125000"/>
                        <a:buFont typeface="Arial" panose="020B0604020202020204" pitchFamily="34" charset="0"/>
                        <a:buChar char="•"/>
                      </a:pPr>
                      <a:r>
                        <a:rPr lang="en-US" sz="1400" b="0" u="sng" dirty="0">
                          <a:latin typeface="Arial"/>
                          <a:cs typeface="Arial"/>
                        </a:rPr>
                        <a:t>ON</a:t>
                      </a:r>
                      <a:r>
                        <a:rPr lang="en-US" sz="1400" b="0" u="none" dirty="0">
                          <a:latin typeface="Arial"/>
                          <a:cs typeface="Arial"/>
                        </a:rPr>
                        <a:t>: As of 23 Apr, </a:t>
                      </a:r>
                      <a:r>
                        <a:rPr lang="en-US" sz="1400" b="0" u="none" err="1">
                          <a:latin typeface="Arial"/>
                          <a:cs typeface="Arial"/>
                        </a:rPr>
                        <a:t>Kashechewan</a:t>
                      </a:r>
                      <a:r>
                        <a:rPr lang="en-US" sz="1400" b="0" u="none" dirty="0">
                          <a:latin typeface="Arial"/>
                          <a:cs typeface="Arial"/>
                        </a:rPr>
                        <a:t> FN has evacuated vulnerable community members to the host communities of Kapuskasing, Timmins, Kirkland Lake, and Barrie as part of the On The Land initiative.</a:t>
                      </a:r>
                    </a:p>
                    <a:p>
                      <a:pPr marL="112395" marR="0" lvl="0" indent="-112395" algn="l" rtl="0" eaLnBrk="1" fontAlgn="auto" latinLnBrk="0" hangingPunct="1">
                        <a:lnSpc>
                          <a:spcPct val="100000"/>
                        </a:lnSpc>
                        <a:spcBef>
                          <a:spcPts val="0"/>
                        </a:spcBef>
                        <a:spcAft>
                          <a:spcPts val="0"/>
                        </a:spcAft>
                        <a:buClrTx/>
                        <a:buSzPct val="125000"/>
                        <a:buFont typeface="Arial" panose="020B0604020202020204" pitchFamily="34" charset="0"/>
                        <a:buChar char="•"/>
                      </a:pPr>
                      <a:r>
                        <a:rPr lang="en-US" sz="1400" b="0" u="none" dirty="0">
                          <a:latin typeface="Arial"/>
                          <a:cs typeface="Arial"/>
                        </a:rPr>
                        <a:t>An issue with the community’s water treatment plant was reported. ISC has supported the purchase and delivery of 1,000 18 L water jugs into the community while the water issue is being investigated. </a:t>
                      </a:r>
                    </a:p>
                    <a:p>
                      <a:pPr marL="112395" marR="0" lvl="0" indent="-112395" algn="l" rtl="0" eaLnBrk="1" fontAlgn="auto" latinLnBrk="0" hangingPunct="1">
                        <a:lnSpc>
                          <a:spcPct val="100000"/>
                        </a:lnSpc>
                        <a:spcBef>
                          <a:spcPts val="0"/>
                        </a:spcBef>
                        <a:spcAft>
                          <a:spcPts val="0"/>
                        </a:spcAft>
                        <a:buClrTx/>
                        <a:buSzPct val="125000"/>
                        <a:buFont typeface="Arial" panose="020B0604020202020204" pitchFamily="34" charset="0"/>
                        <a:buChar char="•"/>
                      </a:pPr>
                      <a:r>
                        <a:rPr lang="en-US" sz="1400" b="0" u="none" dirty="0">
                          <a:latin typeface="Arial"/>
                          <a:cs typeface="Arial"/>
                        </a:rPr>
                        <a:t>The ON PS RO, the ON EMO, ISC and other provincial and regional partners are holding daily coordination calls to coordinate efforts and mitigate gaps. </a:t>
                      </a:r>
                    </a:p>
                  </a:txBody>
                  <a:tcPr marL="91441" marR="91441"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395" marR="0" lvl="0" indent="-112395" algn="l" defTabSz="1341150" rtl="0" eaLnBrk="1" fontAlgn="auto" latinLnBrk="0" hangingPunct="1">
                        <a:lnSpc>
                          <a:spcPct val="100000"/>
                        </a:lnSpc>
                        <a:spcBef>
                          <a:spcPts val="0"/>
                        </a:spcBef>
                        <a:spcAft>
                          <a:spcPts val="0"/>
                        </a:spcAft>
                        <a:buClrTx/>
                        <a:buSzPct val="125000"/>
                        <a:buFont typeface="Arial" panose="020B0604020202020204" pitchFamily="34" charset="0"/>
                        <a:buChar char="•"/>
                      </a:pPr>
                      <a:r>
                        <a:rPr lang="en-US" sz="1400" b="0" u="sng" kern="1200" dirty="0">
                          <a:solidFill>
                            <a:schemeClr val="dk1"/>
                          </a:solidFill>
                          <a:latin typeface="Arial"/>
                          <a:ea typeface="+mn-ea"/>
                          <a:cs typeface="Arial"/>
                        </a:rPr>
                        <a:t>MB</a:t>
                      </a:r>
                      <a:r>
                        <a:rPr lang="en-US" sz="1400" b="0" u="none" kern="1200" dirty="0">
                          <a:solidFill>
                            <a:schemeClr val="dk1"/>
                          </a:solidFill>
                          <a:latin typeface="Arial"/>
                          <a:ea typeface="+mn-ea"/>
                          <a:cs typeface="Arial"/>
                        </a:rPr>
                        <a:t>: </a:t>
                      </a:r>
                      <a:r>
                        <a:rPr lang="en-US" sz="1400" b="0" u="none" kern="1200" noProof="0" dirty="0">
                          <a:solidFill>
                            <a:schemeClr val="dk1"/>
                          </a:solidFill>
                          <a:latin typeface="Arial"/>
                          <a:ea typeface="+mn-ea"/>
                          <a:cs typeface="Arial"/>
                        </a:rPr>
                        <a:t>The Office of the Fire Commissioner and the Environmental Emergency Response Team continue to monitor the situation. Community leadership will call the ISC Duty Officer should any additional immediate needs arise.</a:t>
                      </a:r>
                      <a:endParaRPr lang="en-US" sz="1400" b="0" u="none" kern="1200" dirty="0">
                        <a:solidFill>
                          <a:schemeClr val="dk1"/>
                        </a:solidFill>
                        <a:latin typeface="Arial"/>
                        <a:ea typeface="+mn-ea"/>
                        <a:cs typeface="Arial"/>
                      </a:endParaRPr>
                    </a:p>
                    <a:p>
                      <a:pPr marL="112395" marR="0" lvl="0" indent="-112395" algn="l" defTabSz="1341150" rtl="0" eaLnBrk="1" fontAlgn="auto" latinLnBrk="0" hangingPunct="1">
                        <a:lnSpc>
                          <a:spcPct val="100000"/>
                        </a:lnSpc>
                        <a:spcBef>
                          <a:spcPts val="0"/>
                        </a:spcBef>
                        <a:spcAft>
                          <a:spcPts val="0"/>
                        </a:spcAft>
                        <a:buClrTx/>
                        <a:buSzPct val="125000"/>
                        <a:buFont typeface="Arial" panose="020B0604020202020204" pitchFamily="34" charset="0"/>
                        <a:buChar char="•"/>
                      </a:pPr>
                      <a:endParaRPr lang="en-US" sz="1400" b="0" u="sng" kern="1200" dirty="0">
                        <a:solidFill>
                          <a:schemeClr val="dk1"/>
                        </a:solidFill>
                        <a:latin typeface="Arial"/>
                        <a:ea typeface="+mn-ea"/>
                        <a:cs typeface="Arial"/>
                      </a:endParaRPr>
                    </a:p>
                    <a:p>
                      <a:pPr marL="112395" marR="0" lvl="0" indent="-112395" algn="l" defTabSz="1341150" rtl="0" eaLnBrk="1" fontAlgn="auto" latinLnBrk="0" hangingPunct="1">
                        <a:lnSpc>
                          <a:spcPct val="100000"/>
                        </a:lnSpc>
                        <a:spcBef>
                          <a:spcPts val="0"/>
                        </a:spcBef>
                        <a:spcAft>
                          <a:spcPts val="0"/>
                        </a:spcAft>
                        <a:buClrTx/>
                        <a:buSzPct val="125000"/>
                        <a:buFont typeface="Arial" panose="020B0604020202020204" pitchFamily="34" charset="0"/>
                        <a:buChar char="•"/>
                      </a:pPr>
                      <a:r>
                        <a:rPr lang="en-US" sz="1400" b="0" u="sng" kern="1200" dirty="0">
                          <a:solidFill>
                            <a:schemeClr val="dk1"/>
                          </a:solidFill>
                          <a:latin typeface="Arial"/>
                          <a:ea typeface="+mn-ea"/>
                          <a:cs typeface="Arial"/>
                        </a:rPr>
                        <a:t>ON</a:t>
                      </a:r>
                      <a:r>
                        <a:rPr lang="en-US" sz="1400" b="0" u="none" kern="1200" dirty="0">
                          <a:solidFill>
                            <a:schemeClr val="dk1"/>
                          </a:solidFill>
                          <a:latin typeface="Arial"/>
                          <a:ea typeface="+mn-ea"/>
                          <a:cs typeface="Arial"/>
                        </a:rPr>
                        <a:t>: ISC and other provincial and regional partners are participating in daily coordination calls to coordinate efforts and mitigate gaps. </a:t>
                      </a:r>
                    </a:p>
                  </a:txBody>
                  <a:tcPr marL="91441" marR="91441"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59268">
                <a:tc>
                  <a:txBody>
                    <a:bodyPr/>
                    <a:lstStyle/>
                    <a:p>
                      <a:pPr lvl="0" algn="l">
                        <a:buNone/>
                      </a:pPr>
                      <a:r>
                        <a:rPr lang="en-US" sz="1400" b="1" i="0" u="none" strike="noStrike" noProof="0" dirty="0">
                          <a:solidFill>
                            <a:schemeClr val="tx1"/>
                          </a:solidFill>
                          <a:latin typeface="Arial"/>
                        </a:rPr>
                        <a:t>Crown-Indigenous Relations and Northern Affairs Canada (CIRNAC)</a:t>
                      </a:r>
                      <a:endParaRPr lang="en-US" dirty="0"/>
                    </a:p>
                  </a:txBody>
                  <a:tcPr marL="91441" marR="91441"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395" marR="0" lvl="0" indent="-112395" algn="l" defTabSz="1341150" rtl="0" eaLnBrk="1" fontAlgn="auto" latinLnBrk="0" hangingPunct="1">
                        <a:lnSpc>
                          <a:spcPct val="100000"/>
                        </a:lnSpc>
                        <a:spcBef>
                          <a:spcPts val="0"/>
                        </a:spcBef>
                        <a:spcAft>
                          <a:spcPts val="0"/>
                        </a:spcAft>
                        <a:buClrTx/>
                        <a:buSzPct val="125000"/>
                        <a:buFont typeface="Arial" panose="020B0604020202020204" pitchFamily="34" charset="0"/>
                        <a:buChar char="•"/>
                      </a:pPr>
                      <a:r>
                        <a:rPr lang="en-US" sz="1400" b="0" u="none" kern="1200" noProof="0" dirty="0">
                          <a:solidFill>
                            <a:schemeClr val="dk1"/>
                          </a:solidFill>
                          <a:latin typeface="Arial"/>
                          <a:ea typeface="+mn-ea"/>
                          <a:cs typeface="Arial"/>
                        </a:rPr>
                        <a:t>CIRNAC is coordinating the purchase of tiger dams and communications equipment (radios and repeaters). In addition to supporting both emergency snow removal measures and staging of helicopter fuel for readiness should there be a helicopter evacuation in Old Crow, YT.</a:t>
                      </a:r>
                    </a:p>
                  </a:txBody>
                  <a:tcPr marL="91441" marR="91441"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395" marR="0" lvl="0" indent="-112395" algn="l" defTabSz="1341150" rtl="0" eaLnBrk="1" fontAlgn="auto" latinLnBrk="0" hangingPunct="1">
                        <a:lnSpc>
                          <a:spcPct val="100000"/>
                        </a:lnSpc>
                        <a:spcBef>
                          <a:spcPts val="0"/>
                        </a:spcBef>
                        <a:spcAft>
                          <a:spcPts val="0"/>
                        </a:spcAft>
                        <a:buClrTx/>
                        <a:buSzPct val="125000"/>
                        <a:buFont typeface="Arial" panose="020B0604020202020204" pitchFamily="34" charset="0"/>
                        <a:buChar char="•"/>
                      </a:pPr>
                      <a:r>
                        <a:rPr lang="en-US" sz="1400" b="0" u="none" kern="1200" noProof="0" dirty="0">
                          <a:solidFill>
                            <a:schemeClr val="dk1"/>
                          </a:solidFill>
                          <a:latin typeface="Arial"/>
                          <a:ea typeface="+mn-ea"/>
                          <a:cs typeface="Arial"/>
                        </a:rPr>
                        <a:t>Pacific Regional Office is initiating bilaterial meetings with CIRNAC regional partners. </a:t>
                      </a:r>
                    </a:p>
                    <a:p>
                      <a:pPr marL="0" marR="0" lvl="0" indent="0" algn="ctr">
                        <a:lnSpc>
                          <a:spcPct val="100000"/>
                        </a:lnSpc>
                        <a:spcBef>
                          <a:spcPts val="0"/>
                        </a:spcBef>
                        <a:spcAft>
                          <a:spcPts val="0"/>
                        </a:spcAft>
                        <a:buNone/>
                      </a:pPr>
                      <a:endParaRPr lang="en-US" sz="1400" b="1" dirty="0">
                        <a:latin typeface="Arial"/>
                        <a:cs typeface="Arial"/>
                      </a:endParaRPr>
                    </a:p>
                  </a:txBody>
                  <a:tcPr marL="91441" marR="91441"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59267">
                <a:tc>
                  <a:txBody>
                    <a:bodyPr/>
                    <a:lstStyle/>
                    <a:p>
                      <a:pPr lvl="0" algn="l">
                        <a:buNone/>
                      </a:pPr>
                      <a:r>
                        <a:rPr lang="en-US" sz="1400" b="1" i="0" u="none" strike="noStrike" noProof="0" dirty="0">
                          <a:solidFill>
                            <a:schemeClr val="tx1"/>
                          </a:solidFill>
                          <a:latin typeface="Arial"/>
                        </a:rPr>
                        <a:t>Innovation, Science and Economic Development Canada</a:t>
                      </a:r>
                    </a:p>
                  </a:txBody>
                  <a:tcPr marL="91441" marR="91441" marT="45724" marB="45724"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112395" marR="0" lvl="0" indent="-112395" algn="l" defTabSz="1341150" rtl="0" eaLnBrk="1" fontAlgn="auto" latinLnBrk="0" hangingPunct="1">
                        <a:lnSpc>
                          <a:spcPct val="100000"/>
                        </a:lnSpc>
                        <a:spcBef>
                          <a:spcPts val="0"/>
                        </a:spcBef>
                        <a:spcAft>
                          <a:spcPts val="0"/>
                        </a:spcAft>
                        <a:buClrTx/>
                        <a:buSzPct val="125000"/>
                        <a:buFont typeface="Arial" panose="020B0604020202020204" pitchFamily="34" charset="0"/>
                        <a:buChar char="•"/>
                      </a:pPr>
                      <a:r>
                        <a:rPr lang="en-US" sz="1400" b="0" u="none" kern="1200" dirty="0">
                          <a:solidFill>
                            <a:schemeClr val="dk1"/>
                          </a:solidFill>
                          <a:latin typeface="Arial"/>
                          <a:ea typeface="+mn-ea"/>
                          <a:cs typeface="Arial"/>
                        </a:rPr>
                        <a:t>ISED has provided </a:t>
                      </a:r>
                      <a:r>
                        <a:rPr lang="en-US" sz="1400" b="0" u="none" kern="1200" dirty="0" err="1">
                          <a:solidFill>
                            <a:schemeClr val="dk1"/>
                          </a:solidFill>
                          <a:latin typeface="Arial"/>
                          <a:ea typeface="+mn-ea"/>
                          <a:cs typeface="Arial"/>
                        </a:rPr>
                        <a:t>StarLink</a:t>
                      </a:r>
                      <a:r>
                        <a:rPr lang="en-US" sz="1400" b="0" u="none" kern="1200" dirty="0">
                          <a:solidFill>
                            <a:schemeClr val="dk1"/>
                          </a:solidFill>
                          <a:latin typeface="Arial"/>
                          <a:ea typeface="+mn-ea"/>
                          <a:cs typeface="Arial"/>
                        </a:rPr>
                        <a:t> units to YT Government, one of which will be deployed to Old Crow, YT. </a:t>
                      </a:r>
                    </a:p>
                  </a:txBody>
                  <a:tcPr marL="91441" marR="91441" marT="45724" marB="45724"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lvl="0" indent="0" algn="ctr">
                        <a:lnSpc>
                          <a:spcPct val="100000"/>
                        </a:lnSpc>
                        <a:spcBef>
                          <a:spcPts val="0"/>
                        </a:spcBef>
                        <a:spcAft>
                          <a:spcPts val="0"/>
                        </a:spcAft>
                        <a:buNone/>
                      </a:pPr>
                      <a:endParaRPr lang="en-US" sz="1400" b="1" dirty="0">
                        <a:latin typeface="Arial"/>
                        <a:cs typeface="Arial"/>
                      </a:endParaRPr>
                    </a:p>
                  </a:txBody>
                  <a:tcPr marL="91441" marR="91441" marT="45724" marB="45724"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259320600"/>
                  </a:ext>
                </a:extLst>
              </a:tr>
              <a:tr h="1059267">
                <a:tc>
                  <a:txBody>
                    <a:bodyPr/>
                    <a:lstStyle/>
                    <a:p>
                      <a:pPr marL="0" lvl="0" indent="0" algn="l" defTabSz="1341150" rtl="0" eaLnBrk="1" latinLnBrk="0" hangingPunct="1">
                        <a:lnSpc>
                          <a:spcPct val="100000"/>
                        </a:lnSpc>
                        <a:spcBef>
                          <a:spcPts val="0"/>
                        </a:spcBef>
                        <a:spcAft>
                          <a:spcPts val="0"/>
                        </a:spcAft>
                        <a:buFont typeface="Arial"/>
                        <a:buNone/>
                      </a:pPr>
                      <a:r>
                        <a:rPr lang="en-US" sz="1400" b="1" i="0" u="none" strike="noStrike" kern="1200" noProof="0" dirty="0">
                          <a:solidFill>
                            <a:schemeClr val="tx1"/>
                          </a:solidFill>
                          <a:latin typeface="Arial"/>
                          <a:ea typeface="+mn-ea"/>
                          <a:cs typeface="+mn-cs"/>
                        </a:rPr>
                        <a:t>Public Health Agency of Canada (PHAC)</a:t>
                      </a:r>
                    </a:p>
                  </a:txBody>
                  <a:tcPr marL="91441" marR="91441" marT="45724" marB="45724"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109855" lvl="0" indent="-109855" algn="l">
                        <a:lnSpc>
                          <a:spcPct val="100000"/>
                        </a:lnSpc>
                        <a:spcBef>
                          <a:spcPts val="0"/>
                        </a:spcBef>
                        <a:spcAft>
                          <a:spcPts val="0"/>
                        </a:spcAft>
                        <a:buFont typeface="Arial"/>
                        <a:buChar char="•"/>
                      </a:pPr>
                      <a:r>
                        <a:rPr lang="en-US" sz="1400" b="0" i="0" u="none" strike="noStrike" kern="1200" dirty="0">
                          <a:solidFill>
                            <a:schemeClr val="tx1"/>
                          </a:solidFill>
                          <a:latin typeface="Arial"/>
                          <a:ea typeface="+mn-ea"/>
                          <a:cs typeface="+mn-cs"/>
                        </a:rPr>
                        <a:t>PHAC continues to be in close contact with Yukon Health and Social Services (HSS). </a:t>
                      </a:r>
                    </a:p>
                  </a:txBody>
                  <a:tcPr marL="91441" marR="91441" marT="45724" marB="45724"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lvl="0" indent="0" algn="ctr">
                        <a:lnSpc>
                          <a:spcPct val="100000"/>
                        </a:lnSpc>
                        <a:spcBef>
                          <a:spcPts val="0"/>
                        </a:spcBef>
                        <a:spcAft>
                          <a:spcPts val="0"/>
                        </a:spcAft>
                        <a:buNone/>
                      </a:pPr>
                      <a:endParaRPr lang="en-US" sz="1400" b="1" dirty="0">
                        <a:latin typeface="Arial"/>
                        <a:cs typeface="Arial"/>
                      </a:endParaRPr>
                    </a:p>
                  </a:txBody>
                  <a:tcPr marL="91441" marR="91441" marT="45724" marB="45724"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585540471"/>
                  </a:ext>
                </a:extLst>
              </a:tr>
              <a:tr h="239061">
                <a:tc>
                  <a:txBody>
                    <a:bodyPr/>
                    <a:lstStyle/>
                    <a:p>
                      <a:pPr lvl="0" algn="l">
                        <a:buNone/>
                      </a:pPr>
                      <a:r>
                        <a:rPr lang="en-US" sz="1400" b="1" i="0" u="none" strike="noStrike" noProof="0" dirty="0">
                          <a:solidFill>
                            <a:schemeClr val="tx1"/>
                          </a:solidFill>
                          <a:latin typeface="Arial"/>
                        </a:rPr>
                        <a:t>Public Safety Communications</a:t>
                      </a:r>
                      <a:endParaRPr kumimoji="0" lang="en-US" sz="1400" dirty="0">
                        <a:solidFill>
                          <a:schemeClr val="tx1"/>
                        </a:solidFill>
                      </a:endParaRPr>
                    </a:p>
                  </a:txBody>
                  <a:tcPr marL="91441" marR="91441"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395" marR="0" lvl="0" indent="-112395" algn="l" defTabSz="1341150" rtl="0" eaLnBrk="1" fontAlgn="auto" latinLnBrk="0" hangingPunct="1">
                        <a:lnSpc>
                          <a:spcPct val="100000"/>
                        </a:lnSpc>
                        <a:spcBef>
                          <a:spcPts val="0"/>
                        </a:spcBef>
                        <a:spcAft>
                          <a:spcPts val="0"/>
                        </a:spcAft>
                        <a:buClrTx/>
                        <a:buSzPct val="125000"/>
                        <a:buFont typeface="Arial" panose="020B0604020202020204" pitchFamily="34" charset="0"/>
                        <a:buChar char="•"/>
                      </a:pPr>
                      <a:r>
                        <a:rPr lang="en-US" sz="1400" b="0" u="none" kern="1200" noProof="0" dirty="0">
                          <a:solidFill>
                            <a:schemeClr val="dk1"/>
                          </a:solidFill>
                          <a:latin typeface="Arial"/>
                          <a:ea typeface="+mn-ea"/>
                          <a:cs typeface="Arial"/>
                        </a:rPr>
                        <a:t>Currently preparing to coordinate the federal communications response to the upcoming flooding season.</a:t>
                      </a:r>
                      <a:endParaRPr lang="en-US" sz="1400" b="0" u="none" kern="1200" dirty="0">
                        <a:solidFill>
                          <a:schemeClr val="dk1"/>
                        </a:solidFill>
                        <a:latin typeface="Arial"/>
                        <a:ea typeface="+mn-ea"/>
                        <a:cs typeface="Arial"/>
                      </a:endParaRPr>
                    </a:p>
                    <a:p>
                      <a:pPr marL="112395" marR="0" lvl="0" indent="-112395" algn="l" defTabSz="1341150" rtl="0" eaLnBrk="1" fontAlgn="auto" latinLnBrk="0" hangingPunct="1">
                        <a:lnSpc>
                          <a:spcPct val="100000"/>
                        </a:lnSpc>
                        <a:spcBef>
                          <a:spcPts val="0"/>
                        </a:spcBef>
                        <a:spcAft>
                          <a:spcPts val="0"/>
                        </a:spcAft>
                        <a:buClrTx/>
                        <a:buSzPct val="125000"/>
                        <a:buFont typeface="Arial" panose="020B0604020202020204" pitchFamily="34" charset="0"/>
                        <a:buChar char="•"/>
                      </a:pPr>
                      <a:r>
                        <a:rPr lang="en-US" sz="1400" b="0" u="none" kern="1200" noProof="0" dirty="0">
                          <a:solidFill>
                            <a:schemeClr val="dk1"/>
                          </a:solidFill>
                          <a:latin typeface="Arial"/>
                          <a:ea typeface="+mn-ea"/>
                          <a:cs typeface="Arial"/>
                        </a:rPr>
                        <a:t>Communications products including the media relations protocol and evergreen media lines are being updated. </a:t>
                      </a:r>
                      <a:endParaRPr lang="en-US" sz="1400" b="0" u="none" kern="1200" dirty="0">
                        <a:solidFill>
                          <a:schemeClr val="dk1"/>
                        </a:solidFill>
                        <a:latin typeface="Arial"/>
                        <a:ea typeface="+mn-ea"/>
                        <a:cs typeface="Arial"/>
                      </a:endParaRPr>
                    </a:p>
                    <a:p>
                      <a:pPr marL="112395" marR="0" lvl="0" indent="-112395" algn="l" defTabSz="1341150" rtl="0" eaLnBrk="1" fontAlgn="auto" latinLnBrk="0" hangingPunct="1">
                        <a:lnSpc>
                          <a:spcPct val="100000"/>
                        </a:lnSpc>
                        <a:spcBef>
                          <a:spcPts val="0"/>
                        </a:spcBef>
                        <a:spcAft>
                          <a:spcPts val="0"/>
                        </a:spcAft>
                        <a:buClrTx/>
                        <a:buSzPct val="125000"/>
                        <a:buFont typeface="Arial" panose="020B0604020202020204" pitchFamily="34" charset="0"/>
                        <a:buChar char="•"/>
                      </a:pPr>
                      <a:r>
                        <a:rPr lang="en-US" sz="1400" b="0" u="none" kern="1200" noProof="0" dirty="0">
                          <a:solidFill>
                            <a:schemeClr val="dk1"/>
                          </a:solidFill>
                          <a:latin typeface="Arial"/>
                          <a:ea typeface="+mn-ea"/>
                          <a:cs typeface="Arial"/>
                        </a:rPr>
                        <a:t>The </a:t>
                      </a:r>
                      <a:r>
                        <a:rPr lang="en-US" sz="1400" b="1" i="0" u="none" strike="noStrike" noProof="0" dirty="0">
                          <a:solidFill>
                            <a:srgbClr val="000000"/>
                          </a:solidFill>
                          <a:latin typeface="Arial"/>
                          <a:hlinkClick r:id="rId9"/>
                        </a:rPr>
                        <a:t>Spring Floods</a:t>
                      </a:r>
                      <a:r>
                        <a:rPr lang="en-US" sz="1400" b="1" i="1" u="none" strike="noStrike" noProof="0" dirty="0">
                          <a:solidFill>
                            <a:schemeClr val="accent1"/>
                          </a:solidFill>
                          <a:latin typeface="Arial"/>
                        </a:rPr>
                        <a:t> </a:t>
                      </a:r>
                      <a:r>
                        <a:rPr lang="en-US" sz="1400" b="0" u="none" kern="1200" noProof="0" dirty="0">
                          <a:solidFill>
                            <a:schemeClr val="dk1"/>
                          </a:solidFill>
                          <a:latin typeface="Arial"/>
                          <a:ea typeface="+mn-ea"/>
                          <a:cs typeface="Arial"/>
                        </a:rPr>
                        <a:t>landing page will act as a single point of reference for Canadians to learn more about the federal flooding resources. </a:t>
                      </a:r>
                      <a:endParaRPr lang="en-US" sz="1400" b="0" u="none" kern="1200" dirty="0">
                        <a:solidFill>
                          <a:schemeClr val="dk1"/>
                        </a:solidFill>
                        <a:latin typeface="Arial"/>
                        <a:ea typeface="+mn-ea"/>
                        <a:cs typeface="Arial"/>
                      </a:endParaRPr>
                    </a:p>
                    <a:p>
                      <a:pPr marL="0" marR="0" lvl="0" indent="0" algn="ctr">
                        <a:lnSpc>
                          <a:spcPct val="100000"/>
                        </a:lnSpc>
                        <a:spcBef>
                          <a:spcPts val="0"/>
                        </a:spcBef>
                        <a:spcAft>
                          <a:spcPts val="0"/>
                        </a:spcAft>
                        <a:buFont typeface="Arial" panose="020B0604020202020204" pitchFamily="34" charset="0"/>
                        <a:buNone/>
                      </a:pPr>
                      <a:endParaRPr lang="en-US" sz="1400" b="1" dirty="0">
                        <a:latin typeface="Arial"/>
                        <a:cs typeface="Arial"/>
                      </a:endParaRPr>
                    </a:p>
                  </a:txBody>
                  <a:tcPr marL="91441" marR="91441"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2395" marR="0" lvl="0" indent="-112395" algn="l" defTabSz="1341150" rtl="0" eaLnBrk="1" fontAlgn="auto" latinLnBrk="0" hangingPunct="1">
                        <a:lnSpc>
                          <a:spcPct val="100000"/>
                        </a:lnSpc>
                        <a:spcBef>
                          <a:spcPts val="0"/>
                        </a:spcBef>
                        <a:spcAft>
                          <a:spcPts val="0"/>
                        </a:spcAft>
                        <a:buClrTx/>
                        <a:buSzPct val="125000"/>
                        <a:buFont typeface="Arial" panose="020B0604020202020204" pitchFamily="34" charset="0"/>
                        <a:buChar char="•"/>
                      </a:pPr>
                      <a:r>
                        <a:rPr lang="en-US" sz="1400" b="0" u="none" kern="1200" noProof="0" dirty="0">
                          <a:solidFill>
                            <a:schemeClr val="dk1"/>
                          </a:solidFill>
                          <a:latin typeface="Arial"/>
                          <a:ea typeface="+mn-ea"/>
                          <a:cs typeface="Arial"/>
                        </a:rPr>
                        <a:t>Once the situation warrants it, PS Comms will begin holding interdepartmental communications coordination calls. These calls will provide an awareness of the flooding situation across Canada, as well as the related communications activities of implicated departments and agencies. </a:t>
                      </a:r>
                      <a:r>
                        <a:rPr lang="en-US" sz="1400" b="0" u="none" kern="1200" dirty="0">
                          <a:solidFill>
                            <a:schemeClr val="dk1"/>
                          </a:solidFill>
                          <a:latin typeface="Arial"/>
                          <a:ea typeface="+mn-ea"/>
                          <a:cs typeface="Arial"/>
                        </a:rPr>
                        <a:t> </a:t>
                      </a:r>
                    </a:p>
                  </a:txBody>
                  <a:tcPr marL="91441" marR="91441"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4155286"/>
                  </a:ext>
                </a:extLst>
              </a:tr>
            </a:tbl>
          </a:graphicData>
        </a:graphic>
      </p:graphicFrame>
      <p:sp>
        <p:nvSpPr>
          <p:cNvPr id="11" name="TextBox 6">
            <a:extLst>
              <a:ext uri="{FF2B5EF4-FFF2-40B4-BE49-F238E27FC236}">
                <a16:creationId xmlns:a16="http://schemas.microsoft.com/office/drawing/2014/main" id="{673DF385-FF86-F5EA-866E-ECE03F086D0D}"/>
              </a:ext>
            </a:extLst>
          </p:cNvPr>
          <p:cNvSpPr txBox="1">
            <a:spLocks noChangeArrowheads="1"/>
          </p:cNvSpPr>
          <p:nvPr/>
        </p:nvSpPr>
        <p:spPr bwMode="auto">
          <a:xfrm>
            <a:off x="3619500" y="387350"/>
            <a:ext cx="10998200" cy="522288"/>
          </a:xfrm>
          <a:prstGeom prst="rect">
            <a:avLst/>
          </a:prstGeom>
          <a:solidFill>
            <a:schemeClr val="bg1">
              <a:alpha val="76862"/>
            </a:schemeClr>
          </a:solidFill>
          <a:ln>
            <a:noFill/>
          </a:ln>
        </p:spPr>
        <p:txBody>
          <a:bodyPr lIns="91440" tIns="45720" rIns="91440" bIns="45720" anchor="t">
            <a:spAutoFit/>
          </a:bodyPr>
          <a:lstStyle>
            <a:lvl1pPr defTabSz="1339850">
              <a:lnSpc>
                <a:spcPct val="90000"/>
              </a:lnSpc>
              <a:spcBef>
                <a:spcPts val="1463"/>
              </a:spcBef>
              <a:buFont typeface="Arial" panose="020B0604020202020204" pitchFamily="34" charset="0"/>
              <a:buChar char="•"/>
              <a:defRPr sz="4100">
                <a:solidFill>
                  <a:schemeClr val="tx1"/>
                </a:solidFill>
                <a:latin typeface="Calibri" panose="020F0502020204030204" pitchFamily="34" charset="0"/>
              </a:defRPr>
            </a:lvl1pPr>
            <a:lvl2pPr marL="742950" indent="-285750" defTabSz="1339850">
              <a:lnSpc>
                <a:spcPct val="90000"/>
              </a:lnSpc>
              <a:spcBef>
                <a:spcPts val="738"/>
              </a:spcBef>
              <a:buFont typeface="Arial" panose="020B0604020202020204" pitchFamily="34" charset="0"/>
              <a:buChar char="•"/>
              <a:defRPr sz="3500">
                <a:solidFill>
                  <a:schemeClr val="tx1"/>
                </a:solidFill>
                <a:latin typeface="Calibri" panose="020F0502020204030204" pitchFamily="34" charset="0"/>
              </a:defRPr>
            </a:lvl2pPr>
            <a:lvl3pPr marL="1143000" indent="-228600" defTabSz="1339850">
              <a:lnSpc>
                <a:spcPct val="90000"/>
              </a:lnSpc>
              <a:spcBef>
                <a:spcPts val="738"/>
              </a:spcBef>
              <a:buFont typeface="Arial" panose="020B0604020202020204" pitchFamily="34" charset="0"/>
              <a:buChar char="•"/>
              <a:defRPr sz="2900">
                <a:solidFill>
                  <a:schemeClr val="tx1"/>
                </a:solidFill>
                <a:latin typeface="Calibri" panose="020F0502020204030204" pitchFamily="34" charset="0"/>
              </a:defRPr>
            </a:lvl3pPr>
            <a:lvl4pPr marL="16002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4pPr>
            <a:lvl5pPr marL="2057400" indent="-228600" defTabSz="1339850">
              <a:lnSpc>
                <a:spcPct val="90000"/>
              </a:lnSpc>
              <a:spcBef>
                <a:spcPts val="738"/>
              </a:spcBef>
              <a:buFont typeface="Arial" panose="020B0604020202020204" pitchFamily="34" charset="0"/>
              <a:buChar char="•"/>
              <a:defRPr sz="2600">
                <a:solidFill>
                  <a:schemeClr val="tx1"/>
                </a:solidFill>
                <a:latin typeface="Calibri" panose="020F0502020204030204" pitchFamily="34" charset="0"/>
              </a:defRPr>
            </a:lvl5pPr>
            <a:lvl6pPr marL="25146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defTabSz="1339850" eaLnBrk="0" fontAlgn="base" hangingPunct="0">
              <a:lnSpc>
                <a:spcPct val="90000"/>
              </a:lnSpc>
              <a:spcBef>
                <a:spcPts val="738"/>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lnSpc>
                <a:spcPct val="100000"/>
              </a:lnSpc>
              <a:spcBef>
                <a:spcPct val="0"/>
              </a:spcBef>
              <a:buNone/>
              <a:defRPr/>
            </a:pPr>
            <a:r>
              <a:rPr lang="en-CA" altLang="en-US" sz="2800" b="1" dirty="0">
                <a:solidFill>
                  <a:schemeClr val="accent1">
                    <a:lumMod val="75000"/>
                  </a:schemeClr>
                </a:solidFill>
                <a:latin typeface="Arial"/>
                <a:cs typeface="Arial"/>
              </a:rPr>
              <a:t>Federal Support – 30 Apr 2024 – Flooding (00200-24)</a:t>
            </a:r>
          </a:p>
        </p:txBody>
      </p:sp>
      <p:sp>
        <p:nvSpPr>
          <p:cNvPr id="4" name="TextBox 3">
            <a:extLst>
              <a:ext uri="{FF2B5EF4-FFF2-40B4-BE49-F238E27FC236}">
                <a16:creationId xmlns:a16="http://schemas.microsoft.com/office/drawing/2014/main" id="{6BFDE974-BD8F-745D-45CF-6E12BAE567A2}"/>
              </a:ext>
            </a:extLst>
          </p:cNvPr>
          <p:cNvSpPr txBox="1"/>
          <p:nvPr/>
        </p:nvSpPr>
        <p:spPr>
          <a:xfrm>
            <a:off x="16677880" y="195896"/>
            <a:ext cx="2743200" cy="307777"/>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Arial"/>
              </a:rPr>
              <a:t>DL-1</a:t>
            </a:r>
          </a:p>
        </p:txBody>
      </p:sp>
      <p:sp>
        <p:nvSpPr>
          <p:cNvPr id="5" name="TextBox 19">
            <a:extLst>
              <a:ext uri="{FF2B5EF4-FFF2-40B4-BE49-F238E27FC236}">
                <a16:creationId xmlns:a16="http://schemas.microsoft.com/office/drawing/2014/main" id="{DEDFFE3C-57D6-99F2-E75D-D555EE50B6E1}"/>
              </a:ext>
            </a:extLst>
          </p:cNvPr>
          <p:cNvSpPr txBox="1">
            <a:spLocks noChangeArrowheads="1"/>
          </p:cNvSpPr>
          <p:nvPr/>
        </p:nvSpPr>
        <p:spPr bwMode="auto">
          <a:xfrm>
            <a:off x="11114074" y="9495255"/>
            <a:ext cx="48109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CA" sz="1400" b="1" dirty="0">
                <a:latin typeface="Arial"/>
                <a:ea typeface="MS PGothic"/>
                <a:cs typeface="Arial"/>
              </a:rPr>
              <a:t>S</a:t>
            </a:r>
            <a:r>
              <a:rPr lang="en-CA" sz="1400" b="1" dirty="0">
                <a:solidFill>
                  <a:srgbClr val="000000"/>
                </a:solidFill>
                <a:latin typeface="Arial"/>
                <a:ea typeface="MS PGothic"/>
                <a:cs typeface="Arial"/>
              </a:rPr>
              <a:t>ources</a:t>
            </a:r>
            <a:r>
              <a:rPr lang="en-US" sz="1400" b="1" i="1" dirty="0">
                <a:latin typeface="Arial"/>
                <a:ea typeface="MS PGothic"/>
                <a:cs typeface="Arial"/>
              </a:rPr>
              <a:t>: </a:t>
            </a:r>
            <a:r>
              <a:rPr lang="en-US" sz="1400" i="1" dirty="0">
                <a:latin typeface="Arial"/>
                <a:ea typeface="MS PGothic"/>
                <a:cs typeface="Arial"/>
              </a:rPr>
              <a:t>Public Safety Canada, PS ON RO, PS MB RO</a:t>
            </a:r>
            <a:endParaRPr lang="en-US" sz="1400" dirty="0">
              <a:latin typeface="Arial"/>
              <a:ea typeface="MS PGothic"/>
              <a:cs typeface="Arial"/>
            </a:endParaRPr>
          </a:p>
          <a:p>
            <a:r>
              <a:rPr lang="en-US" sz="1400" b="1" dirty="0">
                <a:latin typeface="Arial"/>
                <a:ea typeface="MS PGothic"/>
                <a:cs typeface="Arial"/>
              </a:rPr>
              <a:t>Current as of: </a:t>
            </a:r>
            <a:r>
              <a:rPr lang="en-US" sz="1400" dirty="0">
                <a:latin typeface="Arial"/>
                <a:ea typeface="MS PGothic"/>
                <a:cs typeface="Arial"/>
              </a:rPr>
              <a:t>01 May 2024 09:00 EDT</a:t>
            </a:r>
            <a:endParaRPr lang="en-US" dirty="0"/>
          </a:p>
        </p:txBody>
      </p:sp>
      <p:sp>
        <p:nvSpPr>
          <p:cNvPr id="7" name="Slide Number Placeholder 3">
            <a:extLst>
              <a:ext uri="{FF2B5EF4-FFF2-40B4-BE49-F238E27FC236}">
                <a16:creationId xmlns:a16="http://schemas.microsoft.com/office/drawing/2014/main" id="{17190B12-3BCC-8A26-D85C-FFB874B851A5}"/>
              </a:ext>
            </a:extLst>
          </p:cNvPr>
          <p:cNvSpPr>
            <a:spLocks noGrp="1"/>
          </p:cNvSpPr>
          <p:nvPr>
            <p:ph type="sldNum" sz="quarter" idx="12"/>
          </p:nvPr>
        </p:nvSpPr>
        <p:spPr>
          <a:xfrm>
            <a:off x="16296503" y="296531"/>
            <a:ext cx="1200902" cy="505577"/>
          </a:xfrm>
        </p:spPr>
        <p:txBody>
          <a:bodyPr/>
          <a:lstStyle/>
          <a:p>
            <a:r>
              <a:rPr lang="en-CA" altLang="en-US" sz="1400" b="1" dirty="0">
                <a:solidFill>
                  <a:schemeClr val="tx1"/>
                </a:solidFill>
                <a:latin typeface="Arial"/>
                <a:cs typeface="Calibri"/>
              </a:rPr>
              <a:t>Page 9/10</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e80fb2c-4315-446e-8497-e59cc62dcccf">
      <Terms xmlns="http://schemas.microsoft.com/office/infopath/2007/PartnerControls"/>
    </lcf76f155ced4ddcb4097134ff3c332f>
    <TaxCatchAll xmlns="1c564e2e-4769-4585-b0f9-56f469a13a88" xsi:nil="true"/>
    <Notes xmlns="9e80fb2c-4315-446e-8497-e59cc62dccc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88736C1D6D3E4BB18EA1C01607C8A3" ma:contentTypeVersion="16" ma:contentTypeDescription="Create a new document." ma:contentTypeScope="" ma:versionID="d2ea6aaaec17d68912010b947a24be09">
  <xsd:schema xmlns:xsd="http://www.w3.org/2001/XMLSchema" xmlns:xs="http://www.w3.org/2001/XMLSchema" xmlns:p="http://schemas.microsoft.com/office/2006/metadata/properties" xmlns:ns2="9e80fb2c-4315-446e-8497-e59cc62dcccf" xmlns:ns3="1c564e2e-4769-4585-b0f9-56f469a13a88" targetNamespace="http://schemas.microsoft.com/office/2006/metadata/properties" ma:root="true" ma:fieldsID="2b95ab309e43089f5ba63d3b237b6e35" ns2:_="" ns3:_="">
    <xsd:import namespace="9e80fb2c-4315-446e-8497-e59cc62dcccf"/>
    <xsd:import namespace="1c564e2e-4769-4585-b0f9-56f469a13a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80fb2c-4315-446e-8497-e59cc62dcc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e617e63-8dcf-4b49-ab87-564b44a42a3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Notes" ma:index="23"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564e2e-4769-4585-b0f9-56f469a13a8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6a37849-b807-4ac6-9a0d-4a0f34c43529}" ma:internalName="TaxCatchAll" ma:showField="CatchAllData" ma:web="1c564e2e-4769-4585-b0f9-56f469a13a8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B2900C-4ED4-4200-A96C-35D3BB26584B}">
  <ds:schemaRefs>
    <ds:schemaRef ds:uri="http://schemas.microsoft.com/sharepoint/v3/contenttype/forms"/>
  </ds:schemaRefs>
</ds:datastoreItem>
</file>

<file path=customXml/itemProps2.xml><?xml version="1.0" encoding="utf-8"?>
<ds:datastoreItem xmlns:ds="http://schemas.openxmlformats.org/officeDocument/2006/customXml" ds:itemID="{586CE190-1125-4053-A850-B0A7A5C4B981}">
  <ds:schemaRef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terms/"/>
    <ds:schemaRef ds:uri="1c564e2e-4769-4585-b0f9-56f469a13a88"/>
    <ds:schemaRef ds:uri="9e80fb2c-4315-446e-8497-e59cc62dccc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8E9CA7B-80C6-4AEA-855E-964339ADD8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80fb2c-4315-446e-8497-e59cc62dcccf"/>
    <ds:schemaRef ds:uri="1c564e2e-4769-4585-b0f9-56f469a13a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3587</Words>
  <Application>Microsoft Office PowerPoint</Application>
  <PresentationFormat>Custom</PresentationFormat>
  <Paragraphs>317</Paragraphs>
  <Slides>10</Slides>
  <Notes>7</Notes>
  <HiddenSlides>2</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17807</cp:revision>
  <dcterms:created xsi:type="dcterms:W3CDTF">2020-10-30T16:51:27Z</dcterms:created>
  <dcterms:modified xsi:type="dcterms:W3CDTF">2024-04-30T18:11:57Z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Status">
    <vt:lpwstr/>
  </property>
  <property fmtid="{D5CDD505-2E9C-101B-9397-08002B2CF9AE}" pid="3" name="Category">
    <vt:lpwstr/>
  </property>
  <property fmtid="{D5CDD505-2E9C-101B-9397-08002B2CF9AE}" pid="4" name="MSIP_Label_1dc9ef4b-740a-42cb-ab8b-01034c2f2fff_Enabled">
    <vt:lpwstr>true</vt:lpwstr>
  </property>
  <property fmtid="{D5CDD505-2E9C-101B-9397-08002B2CF9AE}" pid="5" name="MSIP_Label_1dc9ef4b-740a-42cb-ab8b-01034c2f2fff_SetDate">
    <vt:lpwstr>2024-02-27T16:15:19Z</vt:lpwstr>
  </property>
  <property fmtid="{D5CDD505-2E9C-101B-9397-08002B2CF9AE}" pid="6" name="MSIP_Label_1dc9ef4b-740a-42cb-ab8b-01034c2f2fff_Method">
    <vt:lpwstr>Privileged</vt:lpwstr>
  </property>
  <property fmtid="{D5CDD505-2E9C-101B-9397-08002B2CF9AE}" pid="7" name="MSIP_Label_1dc9ef4b-740a-42cb-ab8b-01034c2f2fff_Name">
    <vt:lpwstr>Standard Unclass-nonclass</vt:lpwstr>
  </property>
  <property fmtid="{D5CDD505-2E9C-101B-9397-08002B2CF9AE}" pid="8" name="MSIP_Label_1dc9ef4b-740a-42cb-ab8b-01034c2f2fff_SiteId">
    <vt:lpwstr>2d28dd40-a4f2-4317-a351-bc709c183c85</vt:lpwstr>
  </property>
  <property fmtid="{D5CDD505-2E9C-101B-9397-08002B2CF9AE}" pid="9" name="MSIP_Label_1dc9ef4b-740a-42cb-ab8b-01034c2f2fff_ActionId">
    <vt:lpwstr>8249410c-58f9-4b39-b104-ae28fd3ad19b</vt:lpwstr>
  </property>
  <property fmtid="{D5CDD505-2E9C-101B-9397-08002B2CF9AE}" pid="10" name="MSIP_Label_1dc9ef4b-740a-42cb-ab8b-01034c2f2fff_ContentBits">
    <vt:lpwstr>3</vt:lpwstr>
  </property>
  <property fmtid="{D5CDD505-2E9C-101B-9397-08002B2CF9AE}" pid="11" name="ClassificationContentMarkingFooterLocations">
    <vt:lpwstr>Office Theme:8</vt:lpwstr>
  </property>
  <property fmtid="{D5CDD505-2E9C-101B-9397-08002B2CF9AE}" pid="12" name="ClassificationContentMarkingFooterText">
    <vt:lpwstr>Unclassified | Non classifié</vt:lpwstr>
  </property>
  <property fmtid="{D5CDD505-2E9C-101B-9397-08002B2CF9AE}" pid="13" name="ClassificationContentMarkingHeaderLocations">
    <vt:lpwstr>Office Theme:7</vt:lpwstr>
  </property>
  <property fmtid="{D5CDD505-2E9C-101B-9397-08002B2CF9AE}" pid="14" name="ClassificationContentMarkingHeaderText">
    <vt:lpwstr>Unclassified | Non classifié</vt:lpwstr>
  </property>
  <property fmtid="{D5CDD505-2E9C-101B-9397-08002B2CF9AE}" pid="15" name="MediaServiceImageTags">
    <vt:lpwstr/>
  </property>
  <property fmtid="{D5CDD505-2E9C-101B-9397-08002B2CF9AE}" pid="16" name="ContentTypeId">
    <vt:lpwstr>0x0101005288736C1D6D3E4BB18EA1C01607C8A3</vt:lpwstr>
  </property>
  <property fmtid="{D5CDD505-2E9C-101B-9397-08002B2CF9AE}" pid="17" name="_AdHocReviewCycleID">
    <vt:i4>1209655240</vt:i4>
  </property>
  <property fmtid="{D5CDD505-2E9C-101B-9397-08002B2CF9AE}" pid="18" name="_NewReviewCycle">
    <vt:lpwstr/>
  </property>
</Properties>
</file>