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handoutMasterIdLst>
    <p:handoutMasterId r:id="rId20"/>
  </p:handoutMasterIdLst>
  <p:sldIdLst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4" r:id="rId16"/>
    <p:sldId id="270" r:id="rId17"/>
    <p:sldId id="272" r:id="rId18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421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072259E-E857-4B5C-8166-C2DD4E1BCAAF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0F028FD7-C686-4F8B-8689-E3E2B90BE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43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A763E88-9E26-4E54-8BA6-956C2A7216F3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4917ADCF-CCDC-4E9E-BBAE-28198A8D9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87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8445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755" indent="-285675" defTabSz="928445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701" indent="-228541" defTabSz="928445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9781" indent="-228541" defTabSz="928445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6861" indent="-228541" defTabSz="928445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3942" indent="-228541" defTabSz="92844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020" indent="-228541" defTabSz="92844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102" indent="-228541" defTabSz="92844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182" indent="-228541" defTabSz="92844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prstClr val="black"/>
              </a:buClr>
              <a:defRPr/>
            </a:pPr>
            <a:fld id="{5B5A0D00-E432-4DEB-84AD-E548C6BEFD0D}" type="slidenum">
              <a:rPr lang="en-CA" sz="1100">
                <a:solidFill>
                  <a:prstClr val="black"/>
                </a:solidFill>
              </a:rPr>
              <a:pPr eaLnBrk="1" hangingPunct="1">
                <a:buClr>
                  <a:prstClr val="black"/>
                </a:buClr>
                <a:defRPr/>
              </a:pPr>
              <a:t>1</a:t>
            </a:fld>
            <a:endParaRPr lang="en-CA" sz="1100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CA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10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11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12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13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14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15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16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2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3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4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5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6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7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8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64" indent="-285716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68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15" indent="-228573" defTabSz="926992" eaLnBrk="0" hangingPunct="0">
              <a:spcBef>
                <a:spcPct val="30000"/>
              </a:spcBef>
              <a:buChar char="•"/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63" indent="-228573" defTabSz="92699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10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57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05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51" indent="-228573" defTabSz="92699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prstClr val="black"/>
              </a:buClr>
              <a:buFontTx/>
              <a:buNone/>
            </a:pPr>
            <a:fld id="{4AA7B281-A457-4BA5-A01F-A62A31672A9B}" type="slidenum">
              <a:rPr lang="en-CA" altLang="en-US" sz="11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  <a:buClr>
                  <a:prstClr val="black"/>
                </a:buClr>
                <a:buFontTx/>
                <a:buNone/>
              </a:pPr>
              <a:t>9</a:t>
            </a:fld>
            <a:endParaRPr lang="en-CA" altLang="en-US" sz="11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WordMark_Bl_Rd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248400"/>
            <a:ext cx="15732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GOC FIP RGB 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415088"/>
            <a:ext cx="27432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0" y="2393950"/>
            <a:ext cx="9144000" cy="2051050"/>
            <a:chOff x="0" y="2393950"/>
            <a:chExt cx="9144000" cy="2051050"/>
          </a:xfrm>
        </p:grpSpPr>
        <p:pic>
          <p:nvPicPr>
            <p:cNvPr id="5" name="Picture 10" descr="dreamstime_xxl_10272964 4x4 150dpi square brighter.jp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88" y="2395538"/>
              <a:ext cx="2052637" cy="2049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49"/>
            <p:cNvSpPr>
              <a:spLocks noChangeArrowheads="1"/>
            </p:cNvSpPr>
            <p:nvPr userDrawn="1"/>
          </p:nvSpPr>
          <p:spPr bwMode="auto">
            <a:xfrm>
              <a:off x="0" y="2393950"/>
              <a:ext cx="365125" cy="2051050"/>
            </a:xfrm>
            <a:prstGeom prst="rect">
              <a:avLst/>
            </a:prstGeom>
            <a:solidFill>
              <a:srgbClr val="3E414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6940" dir="5400000" algn="ctr" rotWithShape="0">
                      <a:srgbClr val="B2B2B2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buChar char="­"/>
                <a:defRPr/>
              </a:pPr>
              <a:endParaRPr lang="en-CA" sz="12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725" y="2393950"/>
              <a:ext cx="6645275" cy="204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6" descr="H:\New GOC Logo 2014\Graphic_GOC_2014_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914400"/>
            <a:ext cx="445135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12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7C616-1C26-4C4F-998D-1ACAE5F46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UNCLASSIFIED</a:t>
            </a: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CA">
                <a:solidFill>
                  <a:srgbClr val="000000">
                    <a:tint val="75000"/>
                  </a:srgbClr>
                </a:solidFill>
              </a:rPr>
              <a:t>RDIMS No.: 1761980 </a:t>
            </a:r>
          </a:p>
        </p:txBody>
      </p:sp>
    </p:spTree>
    <p:extLst>
      <p:ext uri="{BB962C8B-B14F-4D97-AF65-F5344CB8AC3E}">
        <p14:creationId xmlns:p14="http://schemas.microsoft.com/office/powerpoint/2010/main" val="1922488737"/>
      </p:ext>
    </p:extLst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E2DA2-64F2-4F9B-B356-166202A59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CLASSIFICATION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CA">
                <a:solidFill>
                  <a:srgbClr val="000000">
                    <a:tint val="75000"/>
                  </a:srgbClr>
                </a:solidFill>
              </a:rPr>
              <a:t>RDIMS No.: </a:t>
            </a:r>
          </a:p>
        </p:txBody>
      </p:sp>
    </p:spTree>
    <p:extLst>
      <p:ext uri="{BB962C8B-B14F-4D97-AF65-F5344CB8AC3E}">
        <p14:creationId xmlns:p14="http://schemas.microsoft.com/office/powerpoint/2010/main" val="1478316345"/>
      </p:ext>
    </p:extLst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613" y="1590675"/>
            <a:ext cx="3779837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590675"/>
            <a:ext cx="3781425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97503-9C04-4846-8D3E-641A0279C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CLASSIFICATION</a:t>
            </a:r>
            <a:endParaRPr lang="en-CA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CA">
                <a:solidFill>
                  <a:srgbClr val="000000">
                    <a:tint val="75000"/>
                  </a:srgbClr>
                </a:solidFill>
              </a:rPr>
              <a:t>RDIMS No.: </a:t>
            </a:r>
          </a:p>
        </p:txBody>
      </p:sp>
    </p:spTree>
    <p:extLst>
      <p:ext uri="{BB962C8B-B14F-4D97-AF65-F5344CB8AC3E}">
        <p14:creationId xmlns:p14="http://schemas.microsoft.com/office/powerpoint/2010/main" val="3764047984"/>
      </p:ext>
    </p:extLst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WordMark_Bl_Rd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248400"/>
            <a:ext cx="15732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GOC FIP RGB 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415088"/>
            <a:ext cx="27432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0" y="2393950"/>
            <a:ext cx="9144000" cy="2051050"/>
            <a:chOff x="0" y="2393950"/>
            <a:chExt cx="9144000" cy="2051050"/>
          </a:xfrm>
        </p:grpSpPr>
        <p:pic>
          <p:nvPicPr>
            <p:cNvPr id="5" name="Picture 10" descr="dreamstime_xxl_10272964 4x4 150dpi square brighter.jp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88" y="2395538"/>
              <a:ext cx="2052637" cy="2049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49"/>
            <p:cNvSpPr>
              <a:spLocks noChangeArrowheads="1"/>
            </p:cNvSpPr>
            <p:nvPr userDrawn="1"/>
          </p:nvSpPr>
          <p:spPr bwMode="auto">
            <a:xfrm>
              <a:off x="0" y="2393950"/>
              <a:ext cx="365125" cy="2051050"/>
            </a:xfrm>
            <a:prstGeom prst="rect">
              <a:avLst/>
            </a:prstGeom>
            <a:solidFill>
              <a:srgbClr val="3E414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26940" dir="5400000" algn="ctr" rotWithShape="0">
                      <a:srgbClr val="B2B2B2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buChar char="­"/>
                <a:defRPr/>
              </a:pPr>
              <a:endParaRPr lang="en-CA" sz="12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725" y="2393950"/>
              <a:ext cx="6645275" cy="204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6" descr="H:\New GOC Logo 2014\Graphic_GOC_2014_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914400"/>
            <a:ext cx="445135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177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7C616-1C26-4C4F-998D-1ACAE5F46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UNCLASSIFIED</a:t>
            </a: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CA">
                <a:solidFill>
                  <a:srgbClr val="000000">
                    <a:tint val="75000"/>
                  </a:srgbClr>
                </a:solidFill>
              </a:rPr>
              <a:t>RDIMS No.: 1761980 </a:t>
            </a:r>
          </a:p>
        </p:txBody>
      </p:sp>
    </p:spTree>
    <p:extLst>
      <p:ext uri="{BB962C8B-B14F-4D97-AF65-F5344CB8AC3E}">
        <p14:creationId xmlns:p14="http://schemas.microsoft.com/office/powerpoint/2010/main" val="3993682945"/>
      </p:ext>
    </p:extLst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E2DA2-64F2-4F9B-B356-166202A59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CLASSIFICATION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CA">
                <a:solidFill>
                  <a:srgbClr val="000000">
                    <a:tint val="75000"/>
                  </a:srgbClr>
                </a:solidFill>
              </a:rPr>
              <a:t>RDIMS No.: </a:t>
            </a:r>
          </a:p>
        </p:txBody>
      </p:sp>
    </p:spTree>
    <p:extLst>
      <p:ext uri="{BB962C8B-B14F-4D97-AF65-F5344CB8AC3E}">
        <p14:creationId xmlns:p14="http://schemas.microsoft.com/office/powerpoint/2010/main" val="1690791025"/>
      </p:ext>
    </p:extLst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613" y="1590675"/>
            <a:ext cx="3779837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590675"/>
            <a:ext cx="3781425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97503-9C04-4846-8D3E-641A0279C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CLASSIFICATION</a:t>
            </a:r>
            <a:endParaRPr lang="en-CA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CA">
                <a:solidFill>
                  <a:srgbClr val="000000">
                    <a:tint val="75000"/>
                  </a:srgbClr>
                </a:solidFill>
              </a:rPr>
              <a:t>RDIMS No.: </a:t>
            </a:r>
          </a:p>
        </p:txBody>
      </p:sp>
    </p:spTree>
    <p:extLst>
      <p:ext uri="{BB962C8B-B14F-4D97-AF65-F5344CB8AC3E}">
        <p14:creationId xmlns:p14="http://schemas.microsoft.com/office/powerpoint/2010/main" val="2267576482"/>
      </p:ext>
    </p:extLst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0200" y="6461125"/>
            <a:ext cx="2133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000">
                <a:solidFill>
                  <a:srgbClr val="777777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A6049E1-DD22-4AAD-B994-0B315015BD5C}" type="slidenum">
              <a:rPr lang="en-US">
                <a:ea typeface="ＭＳ Ｐゴシック" pitchFamily="34" charset="-128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76225" y="96838"/>
            <a:ext cx="8229600" cy="838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1590675"/>
            <a:ext cx="77136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30" name="Rectangle 49"/>
          <p:cNvSpPr>
            <a:spLocks noChangeArrowheads="1"/>
          </p:cNvSpPr>
          <p:nvPr userDrawn="1"/>
        </p:nvSpPr>
        <p:spPr bwMode="auto">
          <a:xfrm>
            <a:off x="0" y="0"/>
            <a:ext cx="8129588" cy="990600"/>
          </a:xfrm>
          <a:prstGeom prst="rect">
            <a:avLst/>
          </a:prstGeom>
          <a:solidFill>
            <a:srgbClr val="3E41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6940" dir="54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­"/>
              <a:defRPr/>
            </a:pPr>
            <a:endParaRPr lang="en-CA" sz="1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2" name="Picture 1" descr="dreamstime 0272964 2x2 100 dpi brighter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4" descr="GOC Tagline E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35050"/>
            <a:ext cx="25495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GOC FIP RGB E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469063"/>
            <a:ext cx="229393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9400" y="1255713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200">
                <a:ea typeface="ＭＳ Ｐゴシック" pitchFamily="34" charset="-128"/>
              </a:rPr>
              <a:t>CLASSIFICATION</a:t>
            </a:r>
            <a:endParaRPr lang="en-CA" sz="120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CA">
                <a:solidFill>
                  <a:srgbClr val="000000">
                    <a:tint val="75000"/>
                  </a:srgbClr>
                </a:solidFill>
                <a:ea typeface="ＭＳ Ｐゴシック" pitchFamily="34" charset="-128"/>
              </a:rPr>
              <a:t>RDIMS No.: </a:t>
            </a:r>
          </a:p>
        </p:txBody>
      </p:sp>
    </p:spTree>
    <p:extLst>
      <p:ext uri="{BB962C8B-B14F-4D97-AF65-F5344CB8AC3E}">
        <p14:creationId xmlns:p14="http://schemas.microsoft.com/office/powerpoint/2010/main" val="119972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 advClick="0"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9pPr>
    </p:titleStyle>
    <p:bodyStyle>
      <a:lvl1pPr marL="292100" indent="-292100" algn="l" rtl="0" eaLnBrk="0" fontAlgn="base" hangingPunct="0">
        <a:spcBef>
          <a:spcPct val="35000"/>
        </a:spcBef>
        <a:spcAft>
          <a:spcPct val="0"/>
        </a:spcAft>
        <a:buClr>
          <a:srgbClr val="B91F0F"/>
        </a:buClr>
        <a:buSzPct val="85000"/>
        <a:buFont typeface="Arial" charset="0"/>
        <a:buChar char="●"/>
        <a:defRPr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688975" indent="-231775" algn="l" rtl="0" eaLnBrk="0" fontAlgn="base" hangingPunct="0">
        <a:spcBef>
          <a:spcPct val="35000"/>
        </a:spcBef>
        <a:spcAft>
          <a:spcPct val="0"/>
        </a:spcAft>
        <a:buClr>
          <a:srgbClr val="B91F0F"/>
        </a:buClr>
        <a:buSzPct val="85000"/>
        <a:buFont typeface="Arial" charset="0"/>
        <a:buChar char="­"/>
        <a:defRPr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35000"/>
        </a:spcBef>
        <a:spcAft>
          <a:spcPct val="0"/>
        </a:spcAft>
        <a:buClr>
          <a:srgbClr val="B91F0F"/>
        </a:buClr>
        <a:buSzPct val="70000"/>
        <a:buFont typeface="Arial" charset="0"/>
        <a:buChar char="●"/>
        <a:defRPr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35000"/>
        </a:spcBef>
        <a:spcAft>
          <a:spcPct val="0"/>
        </a:spcAft>
        <a:buClr>
          <a:srgbClr val="B91F0F"/>
        </a:buClr>
        <a:buSzPct val="85000"/>
        <a:buFont typeface="Arial" charset="0"/>
        <a:buChar char="­"/>
        <a:defRPr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0200" y="6461125"/>
            <a:ext cx="2133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000">
                <a:solidFill>
                  <a:srgbClr val="777777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A6049E1-DD22-4AAD-B994-0B315015BD5C}" type="slidenum">
              <a:rPr lang="en-US">
                <a:ea typeface="ＭＳ Ｐゴシック" pitchFamily="34" charset="-128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76225" y="96838"/>
            <a:ext cx="8229600" cy="838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1590675"/>
            <a:ext cx="77136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30" name="Rectangle 49"/>
          <p:cNvSpPr>
            <a:spLocks noChangeArrowheads="1"/>
          </p:cNvSpPr>
          <p:nvPr userDrawn="1"/>
        </p:nvSpPr>
        <p:spPr bwMode="auto">
          <a:xfrm>
            <a:off x="0" y="0"/>
            <a:ext cx="8129588" cy="990600"/>
          </a:xfrm>
          <a:prstGeom prst="rect">
            <a:avLst/>
          </a:prstGeom>
          <a:solidFill>
            <a:srgbClr val="3E41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6940" dir="5400000" algn="ctr" rotWithShape="0">
                    <a:srgbClr val="B2B2B2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­"/>
              <a:defRPr/>
            </a:pPr>
            <a:endParaRPr lang="en-CA" sz="12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2" name="Picture 1" descr="dreamstime 0272964 2x2 100 dpi brighter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4" descr="GOC Tagline E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35050"/>
            <a:ext cx="25495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GOC FIP RGB E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469063"/>
            <a:ext cx="229393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9400" y="1255713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200">
                <a:ea typeface="ＭＳ Ｐゴシック" pitchFamily="34" charset="-128"/>
              </a:rPr>
              <a:t>CLASSIFICATION</a:t>
            </a:r>
            <a:endParaRPr lang="en-CA" sz="120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CA">
                <a:solidFill>
                  <a:srgbClr val="000000">
                    <a:tint val="75000"/>
                  </a:srgbClr>
                </a:solidFill>
                <a:ea typeface="ＭＳ Ｐゴシック" pitchFamily="34" charset="-128"/>
              </a:rPr>
              <a:t>RDIMS No.: </a:t>
            </a:r>
          </a:p>
        </p:txBody>
      </p:sp>
    </p:spTree>
    <p:extLst>
      <p:ext uri="{BB962C8B-B14F-4D97-AF65-F5344CB8AC3E}">
        <p14:creationId xmlns:p14="http://schemas.microsoft.com/office/powerpoint/2010/main" val="14130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med" advClick="0"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9pPr>
    </p:titleStyle>
    <p:bodyStyle>
      <a:lvl1pPr marL="292100" indent="-292100" algn="l" rtl="0" eaLnBrk="0" fontAlgn="base" hangingPunct="0">
        <a:spcBef>
          <a:spcPct val="35000"/>
        </a:spcBef>
        <a:spcAft>
          <a:spcPct val="0"/>
        </a:spcAft>
        <a:buClr>
          <a:srgbClr val="B91F0F"/>
        </a:buClr>
        <a:buSzPct val="85000"/>
        <a:buFont typeface="Arial" charset="0"/>
        <a:buChar char="●"/>
        <a:defRPr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688975" indent="-231775" algn="l" rtl="0" eaLnBrk="0" fontAlgn="base" hangingPunct="0">
        <a:spcBef>
          <a:spcPct val="35000"/>
        </a:spcBef>
        <a:spcAft>
          <a:spcPct val="0"/>
        </a:spcAft>
        <a:buClr>
          <a:srgbClr val="B91F0F"/>
        </a:buClr>
        <a:buSzPct val="85000"/>
        <a:buFont typeface="Arial" charset="0"/>
        <a:buChar char="­"/>
        <a:defRPr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35000"/>
        </a:spcBef>
        <a:spcAft>
          <a:spcPct val="0"/>
        </a:spcAft>
        <a:buClr>
          <a:srgbClr val="B91F0F"/>
        </a:buClr>
        <a:buSzPct val="70000"/>
        <a:buFont typeface="Arial" charset="0"/>
        <a:buChar char="●"/>
        <a:defRPr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35000"/>
        </a:spcBef>
        <a:spcAft>
          <a:spcPct val="0"/>
        </a:spcAft>
        <a:buClr>
          <a:srgbClr val="B91F0F"/>
        </a:buClr>
        <a:buSzPct val="85000"/>
        <a:buFont typeface="Arial" charset="0"/>
        <a:buChar char="­"/>
        <a:defRPr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4414A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2514600" y="4953000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None/>
              <a:defRPr/>
            </a:pPr>
            <a:r>
              <a:rPr lang="en-CA" dirty="0" smtClean="0">
                <a:solidFill>
                  <a:srgbClr val="000000"/>
                </a:solidFill>
              </a:rPr>
              <a:t>DATE: </a:t>
            </a:r>
            <a:r>
              <a:rPr lang="en-CA" dirty="0" smtClean="0">
                <a:solidFill>
                  <a:srgbClr val="000000"/>
                </a:solidFill>
              </a:rPr>
              <a:t>February 12, 2020</a:t>
            </a:r>
            <a:r>
              <a:rPr lang="en-CA" dirty="0" smtClean="0">
                <a:solidFill>
                  <a:srgbClr val="000000"/>
                </a:solidFill>
              </a:rPr>
              <a:t/>
            </a:r>
            <a:br>
              <a:rPr lang="en-CA" dirty="0" smtClean="0">
                <a:solidFill>
                  <a:srgbClr val="000000"/>
                </a:solidFill>
              </a:rPr>
            </a:br>
            <a:r>
              <a:rPr lang="en-CA" dirty="0" smtClean="0">
                <a:solidFill>
                  <a:srgbClr val="000000"/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2438400" y="2667000"/>
            <a:ext cx="6705600" cy="1600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None/>
              <a:defRPr/>
            </a:pPr>
            <a:r>
              <a:rPr lang="en-CA" sz="2600" b="1" dirty="0" smtClean="0">
                <a:solidFill>
                  <a:srgbClr val="FFFFFF"/>
                </a:solidFill>
                <a:ea typeface="ＭＳ Ｐゴシック" pitchFamily="34" charset="-128"/>
              </a:rPr>
              <a:t>Requesting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None/>
              <a:defRPr/>
            </a:pPr>
            <a:r>
              <a:rPr lang="en-CA" sz="2600" b="1" dirty="0" smtClean="0">
                <a:solidFill>
                  <a:srgbClr val="FFFFFF"/>
                </a:solidFill>
                <a:ea typeface="ＭＳ Ｐゴシック" pitchFamily="34" charset="-128"/>
              </a:rPr>
              <a:t>Geomatics &amp; Surveillance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None/>
              <a:defRPr/>
            </a:pPr>
            <a:r>
              <a:rPr lang="en-CA" sz="2600" b="1" dirty="0" smtClean="0">
                <a:solidFill>
                  <a:srgbClr val="FFFFFF"/>
                </a:solidFill>
                <a:ea typeface="ＭＳ Ｐゴシック" pitchFamily="34" charset="-128"/>
              </a:rPr>
              <a:t>services</a:t>
            </a:r>
            <a:endParaRPr lang="en-CA" sz="2600" b="1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None/>
              <a:defRPr/>
            </a:pPr>
            <a:endParaRPr lang="en-US" sz="12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48" name="Date Placeholder 3"/>
          <p:cNvSpPr txBox="1">
            <a:spLocks/>
          </p:cNvSpPr>
          <p:nvPr/>
        </p:nvSpPr>
        <p:spPr bwMode="auto">
          <a:xfrm>
            <a:off x="6629400" y="152400"/>
            <a:ext cx="243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z="1200" b="1" u="sng"/>
              <a:t>UNCLASSIFIED</a:t>
            </a:r>
            <a:endParaRPr lang="en-CA" altLang="en-US" sz="1200" b="1" u="sng"/>
          </a:p>
        </p:txBody>
      </p:sp>
    </p:spTree>
    <p:extLst>
      <p:ext uri="{BB962C8B-B14F-4D97-AF65-F5344CB8AC3E}">
        <p14:creationId xmlns:p14="http://schemas.microsoft.com/office/powerpoint/2010/main" val="390463602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Our Products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During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dirty="0" smtClean="0"/>
              <a:t>Dynamic </a:t>
            </a:r>
            <a:r>
              <a:rPr lang="en-CA" dirty="0" err="1" smtClean="0"/>
              <a:t>Webmaps</a:t>
            </a:r>
            <a:endParaRPr lang="en-CA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001000" cy="4500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4572000" y="129456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https://arcg.is/0zjKuf</a:t>
            </a:r>
          </a:p>
        </p:txBody>
      </p:sp>
    </p:spTree>
    <p:extLst>
      <p:ext uri="{BB962C8B-B14F-4D97-AF65-F5344CB8AC3E}">
        <p14:creationId xmlns:p14="http://schemas.microsoft.com/office/powerpoint/2010/main" val="68038155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Our Products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During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dirty="0" smtClean="0"/>
              <a:t>Dynamic </a:t>
            </a:r>
            <a:r>
              <a:rPr lang="en-CA" dirty="0" err="1" smtClean="0"/>
              <a:t>Webmaps</a:t>
            </a:r>
            <a:r>
              <a:rPr lang="en-CA" dirty="0" smtClean="0"/>
              <a:t> – NASP Imagery</a:t>
            </a:r>
            <a:endParaRPr lang="en-CA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 smtClean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CA" dirty="0" smtClean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992533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4572000" y="129456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https://arcg.is/0zjKuf</a:t>
            </a:r>
          </a:p>
        </p:txBody>
      </p:sp>
    </p:spTree>
    <p:extLst>
      <p:ext uri="{BB962C8B-B14F-4D97-AF65-F5344CB8AC3E}">
        <p14:creationId xmlns:p14="http://schemas.microsoft.com/office/powerpoint/2010/main" val="299072213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Our Products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During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dirty="0" smtClean="0"/>
              <a:t>Dynamic </a:t>
            </a:r>
            <a:r>
              <a:rPr lang="en-CA" dirty="0" err="1" smtClean="0"/>
              <a:t>Webmaps</a:t>
            </a:r>
            <a:r>
              <a:rPr lang="en-CA" dirty="0" smtClean="0"/>
              <a:t> – NASP Imagery</a:t>
            </a:r>
            <a:endParaRPr lang="en-CA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1"/>
            <a:ext cx="7992533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4572000" y="129456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https://arcg.is/0zjKuf</a:t>
            </a:r>
          </a:p>
        </p:txBody>
      </p:sp>
    </p:spTree>
    <p:extLst>
      <p:ext uri="{BB962C8B-B14F-4D97-AF65-F5344CB8AC3E}">
        <p14:creationId xmlns:p14="http://schemas.microsoft.com/office/powerpoint/2010/main" val="319113130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Our Products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During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dirty="0" smtClean="0"/>
              <a:t>Satellite Imagery - RADARSAT</a:t>
            </a:r>
            <a:endParaRPr lang="en-CA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-934" r="3931" b="934"/>
          <a:stretch/>
        </p:blipFill>
        <p:spPr bwMode="auto">
          <a:xfrm>
            <a:off x="9316" y="1905000"/>
            <a:ext cx="9134684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50643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Our Products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During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dirty="0" smtClean="0"/>
              <a:t>Satellite Imagery - RADARSAT</a:t>
            </a:r>
            <a:endParaRPr lang="en-CA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5"/>
          <a:stretch/>
        </p:blipFill>
        <p:spPr bwMode="auto">
          <a:xfrm>
            <a:off x="478693" y="2133600"/>
            <a:ext cx="8258175" cy="366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61336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How </a:t>
            </a:r>
            <a:r>
              <a:rPr lang="en-CA" dirty="0" smtClean="0"/>
              <a:t>to request Geomatics support</a:t>
            </a: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00199" y="1481388"/>
            <a:ext cx="5029200" cy="4690812"/>
            <a:chOff x="-451118" y="0"/>
            <a:chExt cx="5022860" cy="4691123"/>
          </a:xfrm>
        </p:grpSpPr>
        <p:grpSp>
          <p:nvGrpSpPr>
            <p:cNvPr id="9" name="Group 8"/>
            <p:cNvGrpSpPr/>
            <p:nvPr/>
          </p:nvGrpSpPr>
          <p:grpSpPr>
            <a:xfrm>
              <a:off x="-451118" y="0"/>
              <a:ext cx="5022860" cy="4691123"/>
              <a:chOff x="-451118" y="-91440"/>
              <a:chExt cx="5022860" cy="4691123"/>
            </a:xfrm>
          </p:grpSpPr>
          <p:sp>
            <p:nvSpPr>
              <p:cNvPr id="12" name="Down Arrow 11"/>
              <p:cNvSpPr/>
              <p:nvPr/>
            </p:nvSpPr>
            <p:spPr>
              <a:xfrm>
                <a:off x="2024743" y="2567556"/>
                <a:ext cx="152400" cy="1270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451118" y="-91440"/>
                <a:ext cx="5022860" cy="4691123"/>
                <a:chOff x="-451118" y="-91440"/>
                <a:chExt cx="5022860" cy="4691123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2177142" y="560815"/>
                  <a:ext cx="2394600" cy="1219280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b="1" dirty="0">
                      <a:effectLst/>
                      <a:ea typeface="Calibri"/>
                      <a:cs typeface="Times New Roman"/>
                    </a:rPr>
                    <a:t>Federal OGD</a:t>
                  </a:r>
                  <a:r>
                    <a:rPr lang="en-US" sz="1400" dirty="0">
                      <a:effectLst/>
                      <a:ea typeface="Calibri"/>
                      <a:cs typeface="Times New Roman"/>
                    </a:rPr>
                    <a:t> Requests are sent directly to GOC Geomatics with a CC to the GOC Inbox</a:t>
                  </a:r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-451118" y="-91440"/>
                  <a:ext cx="5022859" cy="576580"/>
                  <a:chOff x="-478332" y="-91440"/>
                  <a:chExt cx="5022859" cy="576580"/>
                </a:xfrm>
              </p:grpSpPr>
              <p:sp>
                <p:nvSpPr>
                  <p:cNvPr id="28" name="Rectangle 27"/>
                  <p:cNvSpPr/>
                  <p:nvPr/>
                </p:nvSpPr>
                <p:spPr>
                  <a:xfrm>
                    <a:off x="-478332" y="-91440"/>
                    <a:ext cx="5022859" cy="381000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600" b="1" dirty="0">
                        <a:effectLst/>
                        <a:ea typeface="Calibri"/>
                        <a:cs typeface="Times New Roman"/>
                      </a:rPr>
                      <a:t>Geospatial </a:t>
                    </a:r>
                    <a:r>
                      <a:rPr lang="en-US" sz="1600" b="1" dirty="0" smtClean="0">
                        <a:effectLst/>
                        <a:ea typeface="Calibri"/>
                        <a:cs typeface="Times New Roman"/>
                      </a:rPr>
                      <a:t>or Surveillance Services </a:t>
                    </a:r>
                    <a:r>
                      <a:rPr lang="en-US" sz="1600" b="1" dirty="0">
                        <a:effectLst/>
                        <a:ea typeface="Calibri"/>
                        <a:cs typeface="Times New Roman"/>
                      </a:rPr>
                      <a:t>Required</a:t>
                    </a:r>
                    <a:endParaRPr lang="en-US" sz="1200" dirty="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29" name="Down Arrow 28"/>
                  <p:cNvSpPr/>
                  <p:nvPr/>
                </p:nvSpPr>
                <p:spPr>
                  <a:xfrm>
                    <a:off x="891540" y="358140"/>
                    <a:ext cx="152400" cy="127000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Down Arrow 29"/>
                  <p:cNvSpPr/>
                  <p:nvPr/>
                </p:nvSpPr>
                <p:spPr>
                  <a:xfrm>
                    <a:off x="3139440" y="358140"/>
                    <a:ext cx="152400" cy="127000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-451117" y="560815"/>
                  <a:ext cx="5022859" cy="4038868"/>
                  <a:chOff x="-451117" y="-59671"/>
                  <a:chExt cx="5022859" cy="4038868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>
                    <a:off x="2177142" y="2964180"/>
                    <a:ext cx="2394600" cy="1015017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400" b="1" dirty="0">
                        <a:effectLst/>
                        <a:ea typeface="Calibri"/>
                        <a:cs typeface="Times New Roman"/>
                      </a:rPr>
                      <a:t>Federal OGD and PS RO:</a:t>
                    </a:r>
                    <a:r>
                      <a:rPr lang="en-US" sz="1400" dirty="0">
                        <a:effectLst/>
                        <a:ea typeface="Calibri"/>
                        <a:cs typeface="Times New Roman"/>
                      </a:rPr>
                      <a:t> Products will be sent to the requestor with a CC to the GOC Inbox</a:t>
                    </a:r>
                  </a:p>
                </p:txBody>
              </p: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-451117" y="-59671"/>
                    <a:ext cx="5022859" cy="4038868"/>
                    <a:chOff x="-451117" y="-59671"/>
                    <a:chExt cx="5022859" cy="4038868"/>
                  </a:xfrm>
                </p:grpSpPr>
                <p:sp>
                  <p:nvSpPr>
                    <p:cNvPr id="19" name="Rectangle 18"/>
                    <p:cNvSpPr/>
                    <p:nvPr/>
                  </p:nvSpPr>
                  <p:spPr>
                    <a:xfrm>
                      <a:off x="-451115" y="-59671"/>
                      <a:ext cx="2520233" cy="121928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ea typeface="Calibri"/>
                          <a:cs typeface="Times New Roman"/>
                        </a:rPr>
                        <a:t>Public Safety Regional Offices</a:t>
                      </a:r>
                      <a:r>
                        <a:rPr lang="en-US" sz="1400" dirty="0">
                          <a:effectLst/>
                          <a:ea typeface="Calibri"/>
                          <a:cs typeface="Times New Roman"/>
                        </a:rPr>
                        <a:t> and </a:t>
                      </a:r>
                      <a:r>
                        <a:rPr lang="en-US" sz="1400" b="1" dirty="0">
                          <a:effectLst/>
                          <a:ea typeface="Calibri"/>
                          <a:cs typeface="Times New Roman"/>
                        </a:rPr>
                        <a:t>Provincial/Territorial</a:t>
                      </a:r>
                      <a:r>
                        <a:rPr lang="en-US" sz="1400" dirty="0">
                          <a:effectLst/>
                          <a:ea typeface="Calibri"/>
                          <a:cs typeface="Times New Roman"/>
                        </a:rPr>
                        <a:t> Requests are sent to the GOC Inbox</a:t>
                      </a:r>
                    </a:p>
                  </p:txBody>
                </p:sp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-451117" y="1388225"/>
                      <a:ext cx="5022859" cy="2590972"/>
                      <a:chOff x="-451117" y="85205"/>
                      <a:chExt cx="5022859" cy="2590972"/>
                    </a:xfrm>
                  </p:grpSpPr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-451116" y="85205"/>
                        <a:ext cx="5022858" cy="50482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1400" dirty="0">
                            <a:effectLst/>
                            <a:ea typeface="Calibri"/>
                            <a:cs typeface="Times New Roman"/>
                          </a:rPr>
                          <a:t>GOC Geomatics will analyze the request, seek more information or clarification if necessary. </a:t>
                        </a:r>
                      </a:p>
                    </p:txBody>
                  </p:sp>
                  <p:grpSp>
                    <p:nvGrpSpPr>
                      <p:cNvPr id="24" name="Group 23"/>
                      <p:cNvGrpSpPr/>
                      <p:nvPr/>
                    </p:nvGrpSpPr>
                    <p:grpSpPr>
                      <a:xfrm>
                        <a:off x="-451117" y="1424940"/>
                        <a:ext cx="3736184" cy="1251237"/>
                        <a:chOff x="-451117" y="0"/>
                        <a:chExt cx="3736184" cy="1251237"/>
                      </a:xfrm>
                    </p:grpSpPr>
                    <p:sp>
                      <p:nvSpPr>
                        <p:cNvPr id="25" name="Rectangle 24"/>
                        <p:cNvSpPr/>
                        <p:nvPr/>
                      </p:nvSpPr>
                      <p:spPr>
                        <a:xfrm>
                          <a:off x="-451117" y="237066"/>
                          <a:ext cx="2520235" cy="1014171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400" b="1" dirty="0">
                              <a:effectLst/>
                              <a:ea typeface="Calibri"/>
                              <a:cs typeface="Times New Roman"/>
                            </a:rPr>
                            <a:t>Provincial/Territorial:</a:t>
                          </a:r>
                          <a:r>
                            <a:rPr lang="en-US" sz="1400" dirty="0">
                              <a:effectLst/>
                              <a:ea typeface="Calibri"/>
                              <a:cs typeface="Times New Roman"/>
                            </a:rPr>
                            <a:t> Products will be sent to the requestor with a CC to the PS RO and the GOC Inbox</a:t>
                          </a:r>
                        </a:p>
                      </p:txBody>
                    </p:sp>
                    <p:sp>
                      <p:nvSpPr>
                        <p:cNvPr id="26" name="Down Arrow 25"/>
                        <p:cNvSpPr/>
                        <p:nvPr/>
                      </p:nvSpPr>
                      <p:spPr>
                        <a:xfrm>
                          <a:off x="3132667" y="33866"/>
                          <a:ext cx="152400" cy="127000"/>
                        </a:xfrm>
                        <a:prstGeom prst="downArrow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7" name="Down Arrow 26"/>
                        <p:cNvSpPr/>
                        <p:nvPr/>
                      </p:nvSpPr>
                      <p:spPr>
                        <a:xfrm>
                          <a:off x="889000" y="0"/>
                          <a:ext cx="152400" cy="127000"/>
                        </a:xfrm>
                        <a:prstGeom prst="downArrow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10" name="Down Arrow 9"/>
            <p:cNvSpPr/>
            <p:nvPr/>
          </p:nvSpPr>
          <p:spPr>
            <a:xfrm>
              <a:off x="3128682" y="1947741"/>
              <a:ext cx="152390" cy="1269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887505" y="1947741"/>
              <a:ext cx="151765" cy="12636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1600200" y="4343400"/>
            <a:ext cx="5029199" cy="50479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ea typeface="Calibri"/>
                <a:cs typeface="Times New Roman"/>
              </a:rPr>
              <a:t>GOC </a:t>
            </a:r>
            <a:r>
              <a:rPr lang="en-US" sz="1400" dirty="0" smtClean="0">
                <a:effectLst/>
                <a:ea typeface="Calibri"/>
                <a:cs typeface="Times New Roman"/>
              </a:rPr>
              <a:t>Geomatics prepares the product(s) and if applicable, conducts the necessary analysis.</a:t>
            </a:r>
            <a:endParaRPr lang="en-US" sz="14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611233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GOC Geomatics</a:t>
            </a: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 smtClean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CA" dirty="0" smtClean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143000" y="1371600"/>
            <a:ext cx="6858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Tx/>
              <a:buFont typeface="Arial" charset="0"/>
              <a:buNone/>
            </a:pPr>
            <a:r>
              <a:rPr lang="en-CA" altLang="en-US" sz="1800" b="1" dirty="0">
                <a:solidFill>
                  <a:schemeClr val="tx1"/>
                </a:solidFill>
              </a:rPr>
              <a:t>Cameron Bouchard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Tx/>
              <a:buFont typeface="Arial" charset="0"/>
              <a:buNone/>
            </a:pPr>
            <a:r>
              <a:rPr lang="en-CA" altLang="en-US" sz="1800" dirty="0">
                <a:solidFill>
                  <a:schemeClr val="tx1"/>
                </a:solidFill>
              </a:rPr>
              <a:t>Technical Lead – Geomatics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Tx/>
              <a:buFont typeface="Arial" charset="0"/>
              <a:buNone/>
            </a:pPr>
            <a:r>
              <a:rPr lang="en-CA" altLang="en-US" sz="1800" dirty="0">
                <a:solidFill>
                  <a:schemeClr val="tx1"/>
                </a:solidFill>
              </a:rPr>
              <a:t>Government Operations Centre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Tx/>
              <a:buFont typeface="Arial" charset="0"/>
              <a:buNone/>
            </a:pPr>
            <a:r>
              <a:rPr lang="en-CA" altLang="en-US" sz="1800" dirty="0">
                <a:solidFill>
                  <a:schemeClr val="tx1"/>
                </a:solidFill>
              </a:rPr>
              <a:t>Ottawa, Canada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Tx/>
              <a:buFont typeface="Arial" charset="0"/>
              <a:buNone/>
            </a:pPr>
            <a:endParaRPr lang="en-CA" altLang="en-US" sz="1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Tx/>
              <a:buFont typeface="Arial" charset="0"/>
              <a:buNone/>
            </a:pPr>
            <a:r>
              <a:rPr lang="en-CA" altLang="en-US" sz="1800" dirty="0" smtClean="0">
                <a:solidFill>
                  <a:schemeClr val="tx1"/>
                </a:solidFill>
              </a:rPr>
              <a:t>Cameron.Bouchard@canada.ca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Tx/>
              <a:buFont typeface="Arial" charset="0"/>
              <a:buNone/>
            </a:pPr>
            <a:endParaRPr lang="en-CA" altLang="en-US" sz="700" dirty="0" smtClean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Tx/>
              <a:buFont typeface="Arial" charset="0"/>
              <a:buNone/>
            </a:pPr>
            <a:r>
              <a:rPr lang="en-CA" altLang="en-US" dirty="0" smtClean="0">
                <a:solidFill>
                  <a:schemeClr val="tx1"/>
                </a:solidFill>
              </a:rPr>
              <a:t>PS.GOCGeomatics-GeomatiqueCOG.SP@canada.ca</a:t>
            </a:r>
            <a:endParaRPr lang="en-CA" alt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10" descr="T:\Imagery\JPEGs\Logos\GOC - Graphic Element v2\centred\goc_poster_logo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567237"/>
            <a:ext cx="50387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5200" y="395692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https://arcg.is/0zjKuf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662" y="3972312"/>
            <a:ext cx="1528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Webmap </a:t>
            </a:r>
            <a:r>
              <a:rPr lang="en-US" sz="1600" dirty="0">
                <a:solidFill>
                  <a:srgbClr val="C00000"/>
                </a:solidFill>
              </a:rPr>
              <a:t>→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6188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1" y="1590675"/>
            <a:ext cx="6289674" cy="45259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>
              <a:spcBef>
                <a:spcPts val="0"/>
              </a:spcBef>
              <a:defRPr/>
            </a:pPr>
            <a:r>
              <a:rPr lang="en-CA" dirty="0" smtClean="0"/>
              <a:t>Role </a:t>
            </a:r>
            <a:r>
              <a:rPr lang="en-CA" dirty="0" smtClean="0"/>
              <a:t>of GOC </a:t>
            </a:r>
            <a:r>
              <a:rPr lang="en-CA" dirty="0" smtClean="0"/>
              <a:t>Geomatics</a:t>
            </a:r>
          </a:p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>
              <a:spcBef>
                <a:spcPts val="0"/>
              </a:spcBef>
              <a:defRPr/>
            </a:pPr>
            <a:r>
              <a:rPr lang="en-CA" dirty="0" smtClean="0"/>
              <a:t>Our partners in emergency management mapping</a:t>
            </a:r>
          </a:p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>
              <a:spcBef>
                <a:spcPts val="0"/>
              </a:spcBef>
              <a:defRPr/>
            </a:pPr>
            <a:r>
              <a:rPr lang="en-CA" dirty="0"/>
              <a:t>Our </a:t>
            </a:r>
            <a:r>
              <a:rPr lang="en-CA" dirty="0" smtClean="0"/>
              <a:t>products</a:t>
            </a:r>
          </a:p>
          <a:p>
            <a:pPr>
              <a:spcBef>
                <a:spcPts val="0"/>
              </a:spcBef>
              <a:defRPr/>
            </a:pPr>
            <a:endParaRPr lang="en-CA" dirty="0"/>
          </a:p>
          <a:p>
            <a:pPr>
              <a:spcBef>
                <a:spcPts val="0"/>
              </a:spcBef>
              <a:defRPr/>
            </a:pPr>
            <a:r>
              <a:rPr lang="en-CA" dirty="0" smtClean="0"/>
              <a:t>Process for requesting Geo products and services</a:t>
            </a: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158480"/>
            <a:ext cx="129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Us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Them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What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How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3550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GOC Geomatics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248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Role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endParaRPr lang="en-CA" altLang="en-US" b="1" u="sng" dirty="0">
              <a:solidFill>
                <a:schemeClr val="tx1"/>
              </a:solidFill>
            </a:endParaRPr>
          </a:p>
          <a:p>
            <a:pPr marL="396875" lvl="1" indent="0" eaLnBrk="1" hangingPunct="1">
              <a:spcBef>
                <a:spcPct val="20000"/>
              </a:spcBef>
              <a:buClr>
                <a:srgbClr val="000000"/>
              </a:buClr>
              <a:buSzTx/>
              <a:buNone/>
            </a:pPr>
            <a:r>
              <a:rPr lang="en-CA" altLang="en-US" i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To enhance the GOC capabilities </a:t>
            </a:r>
            <a:r>
              <a:rPr lang="en-CA" altLang="en-US" i="1" kern="1200" dirty="0">
                <a:latin typeface="Arial" charset="0"/>
                <a:ea typeface="ＭＳ Ｐゴシック" pitchFamily="34" charset="-128"/>
              </a:rPr>
              <a:t>in providing strategic coordination and advice on managing current and upcoming events that have the potential to impact national </a:t>
            </a:r>
            <a:r>
              <a:rPr lang="en-CA" altLang="en-US" i="1" kern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interests </a:t>
            </a:r>
            <a:r>
              <a:rPr lang="en-CA" altLang="en-US" i="1" kern="12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through </a:t>
            </a:r>
            <a:r>
              <a:rPr lang="en-CA" altLang="en-US" i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the provision of geomatics products and information</a:t>
            </a:r>
            <a:r>
              <a:rPr lang="en-CA" altLang="en-US" i="1" kern="1200" dirty="0">
                <a:latin typeface="Arial" charset="0"/>
                <a:ea typeface="ＭＳ Ｐゴシック" pitchFamily="34" charset="-128"/>
              </a:rPr>
              <a:t>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CA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7082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Who we work with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We directly support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endParaRPr lang="en-CA" altLang="en-US" b="1" u="sng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Indigenous Services Canada (ISC)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Public Safety Canada (PS)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Canada Border Services Agency (CBSA)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Immigration, Refugees and Citizenship Canada (IRCC)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Innovation, Science and Economic Development (ISED)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Prime Minister’s Office and Privy Council Office (PMO &amp; PCO)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Canada Food Inspection Agency (CFIA)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Provinces and Territories</a:t>
            </a:r>
            <a:endParaRPr lang="en-CA" altLang="en-US" sz="1600" kern="1200" dirty="0">
              <a:latin typeface="Arial" charset="0"/>
              <a:ea typeface="ＭＳ Ｐゴシック" pitchFamily="34" charset="-128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CA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7627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Who we work with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We collaborate with and receive support from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endParaRPr lang="en-CA" altLang="en-US" b="1" u="sng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Natural Resources Canada (NRCan EGS)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Indigenous Services Canada (ISC)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Canadian Space Agency (CSA)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National Defence (DND MCE and CJOC)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Environment and Climate Change Canada (ECCC CIS, MSC, NEEC)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Transport Canada (TC NASP)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Provinces and Territories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</a:pPr>
            <a:r>
              <a:rPr lang="en-CA" altLang="en-US" sz="1600" kern="1200" dirty="0" smtClean="0">
                <a:latin typeface="Arial" charset="0"/>
                <a:ea typeface="ＭＳ Ｐゴシック" pitchFamily="34" charset="-128"/>
              </a:rPr>
              <a:t>US Federal Emergency Management Agency (US FEMA)</a:t>
            </a:r>
            <a:endParaRPr lang="en-CA" altLang="en-US" sz="1600" kern="1200" dirty="0">
              <a:latin typeface="Arial" charset="0"/>
              <a:ea typeface="ＭＳ Ｐゴシック" pitchFamily="34" charset="-128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CA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0708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Our Products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During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dirty="0" smtClean="0"/>
              <a:t>Maps accompanying Operations Centre reports</a:t>
            </a:r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88459"/>
            <a:ext cx="7086600" cy="4585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8212420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Our Products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During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dirty="0" smtClean="0"/>
              <a:t>Maps accompanying Operations Centre reports</a:t>
            </a:r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824603"/>
            <a:ext cx="5943600" cy="4593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12806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Our Products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During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dirty="0" smtClean="0"/>
              <a:t>Maps accompanying Operations Centre reports</a:t>
            </a:r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828798"/>
            <a:ext cx="7064037" cy="457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412720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2550" r="1547" b="2915"/>
          <a:stretch/>
        </p:blipFill>
        <p:spPr bwMode="auto">
          <a:xfrm>
            <a:off x="533400" y="1752600"/>
            <a:ext cx="6172200" cy="465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Our Products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735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CA" dirty="0" smtClean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None/>
            </a:pPr>
            <a:r>
              <a:rPr lang="en-CA" altLang="en-US" b="1" u="sng" dirty="0" smtClean="0">
                <a:solidFill>
                  <a:schemeClr val="tx1"/>
                </a:solidFill>
              </a:rPr>
              <a:t>During 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CA" dirty="0" smtClean="0"/>
              <a:t>Maps accompanying Operations Centre reports</a:t>
            </a:r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3A101C-837D-4F80-9C23-5E990E392AAA}" type="slidenum">
              <a:rPr lang="en-US" altLang="en-US" smtClean="0">
                <a:solidFill>
                  <a:srgbClr val="777777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mtClean="0">
              <a:solidFill>
                <a:srgbClr val="77777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RDIMS No.: </a:t>
            </a:r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3507098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174" name="Date Placeholder 4"/>
          <p:cNvSpPr>
            <a:spLocks noGrp="1"/>
          </p:cNvSpPr>
          <p:nvPr>
            <p:ph type="dt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5000"/>
              </a:spcBef>
              <a:buClr>
                <a:srgbClr val="B91F0F"/>
              </a:buClr>
              <a:buSzPct val="85000"/>
              <a:buChar char="●"/>
              <a:defRPr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35000"/>
              </a:spcBef>
              <a:buClr>
                <a:srgbClr val="B91F0F"/>
              </a:buClr>
              <a:buSzPct val="70000"/>
              <a:buChar char="●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35000"/>
              </a:spcBef>
              <a:buClr>
                <a:srgbClr val="B91F0F"/>
              </a:buClr>
              <a:buSzPct val="8500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buClr>
                <a:srgbClr val="34414A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14A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Arial" charset="0"/>
              <a:buNone/>
            </a:pPr>
            <a:r>
              <a:rPr lang="en-US" altLang="en-US" smtClean="0">
                <a:solidFill>
                  <a:srgbClr val="898989"/>
                </a:solidFill>
              </a:rPr>
              <a:t>UNCLASSIFIED</a:t>
            </a:r>
            <a:endParaRPr lang="en-CA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7682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_Deck_template-Teal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S_Deck_template-Teal">
      <a:majorFont>
        <a:latin typeface="Arial Black"/>
        <a:ea typeface=""/>
        <a:cs typeface="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Arial" charset="0"/>
          <a:buChar char="­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Arial" charset="0"/>
          <a:buChar char="­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S_Deck_template-Te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S_Deck_template-Teal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S_Deck_template-Teal">
      <a:majorFont>
        <a:latin typeface="Arial Black"/>
        <a:ea typeface=""/>
        <a:cs typeface="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Arial" charset="0"/>
          <a:buChar char="­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Arial" charset="0"/>
          <a:buChar char="­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S_Deck_template-Te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_Deck_template-Te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_Deck_template-Te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S_Deck_template-Teal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PS_Deck_template-Teal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529</Words>
  <Application>Microsoft Office PowerPoint</Application>
  <PresentationFormat>On-screen Show (4:3)</PresentationFormat>
  <Paragraphs>173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PS_Deck_template-Teal</vt:lpstr>
      <vt:lpstr>1_PS_Deck_template-Teal</vt:lpstr>
      <vt:lpstr>PowerPoint Presentation</vt:lpstr>
      <vt:lpstr>Outline</vt:lpstr>
      <vt:lpstr>GOC Geomatics</vt:lpstr>
      <vt:lpstr>Who we work with</vt:lpstr>
      <vt:lpstr>Who we work with</vt:lpstr>
      <vt:lpstr>Our Products</vt:lpstr>
      <vt:lpstr>Our Products</vt:lpstr>
      <vt:lpstr>Our Products</vt:lpstr>
      <vt:lpstr>Our Products</vt:lpstr>
      <vt:lpstr>Our Products</vt:lpstr>
      <vt:lpstr>Our Products</vt:lpstr>
      <vt:lpstr>Our Products</vt:lpstr>
      <vt:lpstr>Our Products</vt:lpstr>
      <vt:lpstr>Our Products</vt:lpstr>
      <vt:lpstr>How to request Geomatics support</vt:lpstr>
      <vt:lpstr>GOC Geomatics</vt:lpstr>
    </vt:vector>
  </TitlesOfParts>
  <Company>PS-SP Canada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Bouchard, Cameron</dc:creator>
  <cp:lastModifiedBy>Bouchard, Cameron</cp:lastModifiedBy>
  <cp:revision>24</cp:revision>
  <cp:lastPrinted>2020-02-12T20:04:10Z</cp:lastPrinted>
  <dcterms:created xsi:type="dcterms:W3CDTF">2019-11-01T17:53:56Z</dcterms:created>
  <dcterms:modified xsi:type="dcterms:W3CDTF">2020-02-13T14:49:46Z</dcterms:modified>
</cp:coreProperties>
</file>